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5"/>
  </p:notesMasterIdLst>
  <p:sldIdLst>
    <p:sldId id="256" r:id="rId3"/>
    <p:sldId id="257" r:id="rId4"/>
    <p:sldId id="258" r:id="rId5"/>
    <p:sldId id="259" r:id="rId6"/>
    <p:sldId id="305" r:id="rId7"/>
    <p:sldId id="289" r:id="rId8"/>
    <p:sldId id="307" r:id="rId9"/>
    <p:sldId id="308" r:id="rId10"/>
    <p:sldId id="309" r:id="rId11"/>
    <p:sldId id="310" r:id="rId12"/>
    <p:sldId id="311" r:id="rId13"/>
    <p:sldId id="298" r:id="rId14"/>
  </p:sldIdLst>
  <p:sldSz cx="12192000" cy="6858000"/>
  <p:notesSz cx="6858000" cy="9144000"/>
  <p:embeddedFontLst>
    <p:embeddedFont>
      <p:font typeface="Arial Black" panose="020B0604020202020204" pitchFamily="34" charset="0"/>
      <p:regular r:id="rId16"/>
      <p:bold r:id="rId17"/>
    </p:embeddedFont>
    <p:embeddedFont>
      <p:font typeface="Calibri" panose="020F0502020204030204" pitchFamily="34" charset="0"/>
      <p:regular r:id="rId18"/>
      <p:bold r:id="rId19"/>
      <p:italic r:id="rId20"/>
      <p:boldItalic r:id="rId21"/>
    </p:embeddedFont>
    <p:embeddedFont>
      <p:font typeface="Libre Franklin" pitchFamily="2" charset="77"/>
      <p:regular r:id="rId22"/>
      <p:bold r:id="rId23"/>
      <p:italic r:id="rId24"/>
      <p:boldItalic r:id="rId25"/>
    </p:embeddedFont>
    <p:embeddedFont>
      <p:font typeface="Libre Franklin Black" panose="020F0502020204030204" pitchFamily="34" charset="0"/>
      <p:bold r:id="rId26"/>
      <p:italic r:id="rId27"/>
      <p:boldItalic r:id="rId28"/>
    </p:embeddedFont>
    <p:embeddedFont>
      <p:font typeface="Libre Franklin Medium"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ggpmp1quEdJIt/bSHbL5jMSag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FDB"/>
    <a:srgbClr val="D883FF"/>
    <a:srgbClr val="FF8AD8"/>
    <a:srgbClr val="441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99"/>
    <p:restoredTop sz="95865"/>
  </p:normalViewPr>
  <p:slideViewPr>
    <p:cSldViewPr snapToGrid="0">
      <p:cViewPr varScale="1">
        <p:scale>
          <a:sx n="99" d="100"/>
          <a:sy n="99" d="100"/>
        </p:scale>
        <p:origin x="20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53"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E2B6-8055-48ED-B5F0-9DFFDCA43828}" type="doc">
      <dgm:prSet loTypeId="urn:microsoft.com/office/officeart/2005/8/layout/cycle4" loCatId="cycle" qsTypeId="urn:microsoft.com/office/officeart/2005/8/quickstyle/simple3" qsCatId="simple" csTypeId="urn:microsoft.com/office/officeart/2005/8/colors/accent0_2" csCatId="mainScheme" phldr="1"/>
      <dgm:spPr/>
      <dgm:t>
        <a:bodyPr/>
        <a:lstStyle/>
        <a:p>
          <a:endParaRPr lang="en-US"/>
        </a:p>
      </dgm:t>
    </dgm:pt>
    <dgm:pt modelId="{64ED24D6-8714-4BDE-9A6F-9640E4912255}">
      <dgm:prSet phldrT="[Text]"/>
      <dgm:spPr>
        <a:solidFill>
          <a:srgbClr val="D883FF"/>
        </a:solidFill>
        <a:ln>
          <a:solidFill>
            <a:srgbClr val="963FDB"/>
          </a:solidFill>
        </a:ln>
      </dgm:spPr>
      <dgm:t>
        <a:bodyPr/>
        <a:lstStyle/>
        <a:p>
          <a:r>
            <a:rPr lang="en-US" dirty="0">
              <a:solidFill>
                <a:schemeClr val="bg1"/>
              </a:solidFill>
              <a:latin typeface="Libre Franklin" pitchFamily="2" charset="0"/>
            </a:rPr>
            <a:t>Pressed Ceramics</a:t>
          </a:r>
        </a:p>
      </dgm:t>
    </dgm:pt>
    <dgm:pt modelId="{8A9B4390-57A7-4F90-8499-AE408392FD46}" type="parTrans" cxnId="{0954E4C6-6BE8-44FC-96E1-F9A6D23ED1C8}">
      <dgm:prSet/>
      <dgm:spPr/>
      <dgm:t>
        <a:bodyPr/>
        <a:lstStyle/>
        <a:p>
          <a:endParaRPr lang="en-US"/>
        </a:p>
      </dgm:t>
    </dgm:pt>
    <dgm:pt modelId="{9CDCD58B-9DC7-462F-BEE9-4B751EFFF53C}" type="sibTrans" cxnId="{0954E4C6-6BE8-44FC-96E1-F9A6D23ED1C8}">
      <dgm:prSet/>
      <dgm:spPr/>
      <dgm:t>
        <a:bodyPr/>
        <a:lstStyle/>
        <a:p>
          <a:endParaRPr lang="en-US"/>
        </a:p>
      </dgm:t>
    </dgm:pt>
    <dgm:pt modelId="{64824D25-7E73-4452-ABF0-F29BC4D76BD1}">
      <dgm:prSet phldrT="[Text]" custT="1"/>
      <dgm:spPr>
        <a:solidFill>
          <a:schemeClr val="bg1">
            <a:alpha val="90000"/>
          </a:schemeClr>
        </a:solidFill>
        <a:ln>
          <a:solidFill>
            <a:srgbClr val="963FDB"/>
          </a:solidFill>
        </a:ln>
      </dgm:spPr>
      <dgm:t>
        <a:bodyPr/>
        <a:lstStyle/>
        <a:p>
          <a:r>
            <a:rPr lang="en-US" sz="1200" dirty="0"/>
            <a:t>Leucite reinforced crowns (Empress)</a:t>
          </a:r>
        </a:p>
      </dgm:t>
    </dgm:pt>
    <dgm:pt modelId="{D6ED6C0C-63EB-4BC7-90C0-85371713508D}" type="parTrans" cxnId="{95532388-7397-4CB7-A29A-B487682B01EC}">
      <dgm:prSet/>
      <dgm:spPr/>
      <dgm:t>
        <a:bodyPr/>
        <a:lstStyle/>
        <a:p>
          <a:endParaRPr lang="en-US"/>
        </a:p>
      </dgm:t>
    </dgm:pt>
    <dgm:pt modelId="{12FBA167-074E-4165-BD4A-AA06BE4B3664}" type="sibTrans" cxnId="{95532388-7397-4CB7-A29A-B487682B01EC}">
      <dgm:prSet/>
      <dgm:spPr/>
      <dgm:t>
        <a:bodyPr/>
        <a:lstStyle/>
        <a:p>
          <a:endParaRPr lang="en-US"/>
        </a:p>
      </dgm:t>
    </dgm:pt>
    <dgm:pt modelId="{B5DC9149-A661-45B3-ABA6-FF262013A8BF}">
      <dgm:prSet phldrT="[Text]" custT="1"/>
      <dgm:spPr>
        <a:solidFill>
          <a:schemeClr val="bg1"/>
        </a:solidFill>
        <a:ln>
          <a:solidFill>
            <a:srgbClr val="963FDB"/>
          </a:solidFill>
        </a:ln>
      </dgm:spPr>
      <dgm:t>
        <a:bodyPr/>
        <a:lstStyle/>
        <a:p>
          <a:r>
            <a:rPr lang="en-US" sz="1200" dirty="0"/>
            <a:t>Precious </a:t>
          </a:r>
          <a:r>
            <a:rPr lang="en-US" sz="1200" dirty="0" err="1"/>
            <a:t>eg</a:t>
          </a:r>
          <a:r>
            <a:rPr lang="en-US" sz="1200" dirty="0"/>
            <a:t> Gold</a:t>
          </a:r>
        </a:p>
      </dgm:t>
    </dgm:pt>
    <dgm:pt modelId="{ED81568F-B5EA-4C08-9364-1F7AC5DD8B8D}" type="parTrans" cxnId="{E6B04B00-A2C7-45B4-91F4-5451090CE665}">
      <dgm:prSet/>
      <dgm:spPr/>
      <dgm:t>
        <a:bodyPr/>
        <a:lstStyle/>
        <a:p>
          <a:endParaRPr lang="en-US"/>
        </a:p>
      </dgm:t>
    </dgm:pt>
    <dgm:pt modelId="{A9022AFE-94AE-455D-BE9A-4E1DDA341370}" type="sibTrans" cxnId="{E6B04B00-A2C7-45B4-91F4-5451090CE665}">
      <dgm:prSet/>
      <dgm:spPr/>
      <dgm:t>
        <a:bodyPr/>
        <a:lstStyle/>
        <a:p>
          <a:endParaRPr lang="en-US"/>
        </a:p>
      </dgm:t>
    </dgm:pt>
    <dgm:pt modelId="{CBABC33F-53C0-44E1-AA8D-5727FE519B4C}">
      <dgm:prSet phldrT="[Text]"/>
      <dgm:spPr>
        <a:solidFill>
          <a:srgbClr val="D883FF"/>
        </a:solidFill>
      </dgm:spPr>
      <dgm:t>
        <a:bodyPr/>
        <a:lstStyle/>
        <a:p>
          <a:r>
            <a:rPr lang="en-US" dirty="0">
              <a:solidFill>
                <a:schemeClr val="bg1"/>
              </a:solidFill>
              <a:latin typeface="Libre Franklin" pitchFamily="2" charset="0"/>
            </a:rPr>
            <a:t>CAD-CAM</a:t>
          </a:r>
        </a:p>
      </dgm:t>
    </dgm:pt>
    <dgm:pt modelId="{D7725CE4-78C7-4BA5-B394-357BB539B060}" type="parTrans" cxnId="{B30A693B-DBA6-49BC-9ACE-F9892C2160BE}">
      <dgm:prSet/>
      <dgm:spPr/>
      <dgm:t>
        <a:bodyPr/>
        <a:lstStyle/>
        <a:p>
          <a:endParaRPr lang="en-US"/>
        </a:p>
      </dgm:t>
    </dgm:pt>
    <dgm:pt modelId="{303E04E6-F4B1-4B4C-9D71-95D37D9FA478}" type="sibTrans" cxnId="{B30A693B-DBA6-49BC-9ACE-F9892C2160BE}">
      <dgm:prSet/>
      <dgm:spPr/>
      <dgm:t>
        <a:bodyPr/>
        <a:lstStyle/>
        <a:p>
          <a:endParaRPr lang="en-US"/>
        </a:p>
      </dgm:t>
    </dgm:pt>
    <dgm:pt modelId="{8CD8DDFD-43AA-4988-B0E1-20B501D59DDC}">
      <dgm:prSet phldrT="[Text]" custT="1"/>
      <dgm:spPr>
        <a:solidFill>
          <a:schemeClr val="bg1">
            <a:alpha val="90000"/>
          </a:schemeClr>
        </a:solidFill>
        <a:ln>
          <a:solidFill>
            <a:srgbClr val="963FDB"/>
          </a:solidFill>
        </a:ln>
      </dgm:spPr>
      <dgm:t>
        <a:bodyPr/>
        <a:lstStyle/>
        <a:p>
          <a:r>
            <a:rPr lang="en-US" sz="1200" dirty="0"/>
            <a:t>Zirconia-core</a:t>
          </a:r>
        </a:p>
      </dgm:t>
    </dgm:pt>
    <dgm:pt modelId="{54CDFEB9-2FF8-49E1-81E4-C27B6F7E3D7C}" type="parTrans" cxnId="{56455F86-D5AE-41DF-8456-697369F11070}">
      <dgm:prSet/>
      <dgm:spPr/>
      <dgm:t>
        <a:bodyPr/>
        <a:lstStyle/>
        <a:p>
          <a:endParaRPr lang="en-US"/>
        </a:p>
      </dgm:t>
    </dgm:pt>
    <dgm:pt modelId="{43FE8666-6EA7-4494-9A62-2DFB6032E9BA}" type="sibTrans" cxnId="{56455F86-D5AE-41DF-8456-697369F11070}">
      <dgm:prSet/>
      <dgm:spPr/>
      <dgm:t>
        <a:bodyPr/>
        <a:lstStyle/>
        <a:p>
          <a:endParaRPr lang="en-US"/>
        </a:p>
      </dgm:t>
    </dgm:pt>
    <dgm:pt modelId="{C9E27ED7-4CD6-4872-940C-818AEAB097E1}">
      <dgm:prSet phldrT="[Text]"/>
      <dgm:spPr>
        <a:solidFill>
          <a:srgbClr val="D883FF"/>
        </a:solidFill>
        <a:ln>
          <a:solidFill>
            <a:srgbClr val="FF8AD8"/>
          </a:solidFill>
        </a:ln>
      </dgm:spPr>
      <dgm:t>
        <a:bodyPr/>
        <a:lstStyle/>
        <a:p>
          <a:r>
            <a:rPr lang="en-US" dirty="0">
              <a:solidFill>
                <a:schemeClr val="bg1"/>
              </a:solidFill>
            </a:rPr>
            <a:t>Porcelain-Fused to Metal (PFM)</a:t>
          </a:r>
        </a:p>
      </dgm:t>
    </dgm:pt>
    <dgm:pt modelId="{6F5E2D92-9F70-47D8-A1AC-DD2FAF1034AA}" type="parTrans" cxnId="{03D38FFF-3E42-4C5E-AAB6-25ADF443BCE5}">
      <dgm:prSet/>
      <dgm:spPr/>
      <dgm:t>
        <a:bodyPr/>
        <a:lstStyle/>
        <a:p>
          <a:endParaRPr lang="en-US"/>
        </a:p>
      </dgm:t>
    </dgm:pt>
    <dgm:pt modelId="{A2D8E3D9-E3AC-4E37-B70C-658A1AF8A52F}" type="sibTrans" cxnId="{03D38FFF-3E42-4C5E-AAB6-25ADF443BCE5}">
      <dgm:prSet/>
      <dgm:spPr/>
      <dgm:t>
        <a:bodyPr/>
        <a:lstStyle/>
        <a:p>
          <a:endParaRPr lang="en-US"/>
        </a:p>
      </dgm:t>
    </dgm:pt>
    <dgm:pt modelId="{62EEE975-1353-4F57-9682-63927C83319B}">
      <dgm:prSet phldrT="[Text]"/>
      <dgm:spPr>
        <a:solidFill>
          <a:schemeClr val="bg1">
            <a:alpha val="90000"/>
          </a:schemeClr>
        </a:solidFill>
        <a:ln>
          <a:solidFill>
            <a:srgbClr val="963FDB"/>
          </a:solidFill>
        </a:ln>
      </dgm:spPr>
      <dgm:t>
        <a:bodyPr/>
        <a:lstStyle/>
        <a:p>
          <a:r>
            <a:rPr lang="en-US" dirty="0"/>
            <a:t>Non-precious or precious core</a:t>
          </a:r>
        </a:p>
      </dgm:t>
    </dgm:pt>
    <dgm:pt modelId="{821BF110-E3EA-445E-A403-7A4F07AD323C}" type="parTrans" cxnId="{20A92B75-2EAE-48AF-B3D4-1C0415DFF9D6}">
      <dgm:prSet/>
      <dgm:spPr/>
      <dgm:t>
        <a:bodyPr/>
        <a:lstStyle/>
        <a:p>
          <a:endParaRPr lang="en-US"/>
        </a:p>
      </dgm:t>
    </dgm:pt>
    <dgm:pt modelId="{DBDEA032-CA60-4F86-92AD-9D6327C6CAC2}" type="sibTrans" cxnId="{20A92B75-2EAE-48AF-B3D4-1C0415DFF9D6}">
      <dgm:prSet/>
      <dgm:spPr/>
      <dgm:t>
        <a:bodyPr/>
        <a:lstStyle/>
        <a:p>
          <a:endParaRPr lang="en-US"/>
        </a:p>
      </dgm:t>
    </dgm:pt>
    <dgm:pt modelId="{6EC16062-E55F-4D4C-A134-6B73CCB0F44F}">
      <dgm:prSet custT="1"/>
      <dgm:spPr>
        <a:solidFill>
          <a:schemeClr val="bg1">
            <a:alpha val="90000"/>
          </a:schemeClr>
        </a:solidFill>
        <a:ln>
          <a:solidFill>
            <a:srgbClr val="963FDB"/>
          </a:solidFill>
        </a:ln>
      </dgm:spPr>
      <dgm:t>
        <a:bodyPr/>
        <a:lstStyle/>
        <a:p>
          <a:r>
            <a:rPr lang="en-US" sz="1200" dirty="0"/>
            <a:t>Lithium disilicate (Emax Press</a:t>
          </a:r>
          <a:r>
            <a:rPr lang="en-US" sz="1400" dirty="0"/>
            <a:t>)</a:t>
          </a:r>
        </a:p>
      </dgm:t>
    </dgm:pt>
    <dgm:pt modelId="{65B78508-AF3B-4567-B56B-0DC1BF8020BA}" type="parTrans" cxnId="{59B03CCF-8550-4590-B59B-26094DC738A7}">
      <dgm:prSet/>
      <dgm:spPr/>
      <dgm:t>
        <a:bodyPr/>
        <a:lstStyle/>
        <a:p>
          <a:endParaRPr lang="en-US"/>
        </a:p>
      </dgm:t>
    </dgm:pt>
    <dgm:pt modelId="{E2F5798A-9BD6-4655-9235-372D274C942F}" type="sibTrans" cxnId="{59B03CCF-8550-4590-B59B-26094DC738A7}">
      <dgm:prSet/>
      <dgm:spPr/>
      <dgm:t>
        <a:bodyPr/>
        <a:lstStyle/>
        <a:p>
          <a:endParaRPr lang="en-US"/>
        </a:p>
      </dgm:t>
    </dgm:pt>
    <dgm:pt modelId="{A55D75AB-E240-4768-8B27-C36A9EE29F4E}">
      <dgm:prSet/>
      <dgm:spPr>
        <a:solidFill>
          <a:schemeClr val="bg1">
            <a:alpha val="90000"/>
          </a:schemeClr>
        </a:solidFill>
        <a:ln>
          <a:solidFill>
            <a:srgbClr val="963FDB"/>
          </a:solidFill>
        </a:ln>
      </dgm:spPr>
      <dgm:t>
        <a:bodyPr/>
        <a:lstStyle/>
        <a:p>
          <a:endParaRPr lang="en-US" sz="1000" dirty="0"/>
        </a:p>
      </dgm:t>
    </dgm:pt>
    <dgm:pt modelId="{5CF26D86-935E-4C29-9EAE-DE66FDEF6C9B}" type="parTrans" cxnId="{65E09525-4244-4D7E-A124-D58B6125B78A}">
      <dgm:prSet/>
      <dgm:spPr/>
      <dgm:t>
        <a:bodyPr/>
        <a:lstStyle/>
        <a:p>
          <a:endParaRPr lang="en-US"/>
        </a:p>
      </dgm:t>
    </dgm:pt>
    <dgm:pt modelId="{85261019-DE1E-4043-BCE0-B673A386B130}" type="sibTrans" cxnId="{65E09525-4244-4D7E-A124-D58B6125B78A}">
      <dgm:prSet/>
      <dgm:spPr/>
      <dgm:t>
        <a:bodyPr/>
        <a:lstStyle/>
        <a:p>
          <a:endParaRPr lang="en-US"/>
        </a:p>
      </dgm:t>
    </dgm:pt>
    <dgm:pt modelId="{A08B271E-DE45-428A-8783-F9FD16EFEB35}">
      <dgm:prSet custT="1"/>
      <dgm:spPr>
        <a:solidFill>
          <a:schemeClr val="bg1"/>
        </a:solidFill>
        <a:ln>
          <a:solidFill>
            <a:srgbClr val="963FDB"/>
          </a:solidFill>
        </a:ln>
      </dgm:spPr>
      <dgm:t>
        <a:bodyPr/>
        <a:lstStyle/>
        <a:p>
          <a:r>
            <a:rPr lang="en-US" sz="1200" dirty="0"/>
            <a:t>Non-Precious metal</a:t>
          </a:r>
        </a:p>
      </dgm:t>
    </dgm:pt>
    <dgm:pt modelId="{23496DB6-EBD5-4E4C-91A0-9C3D4A4F74F5}" type="parTrans" cxnId="{F552FF03-967F-4E44-803C-9CF42DAA8B60}">
      <dgm:prSet/>
      <dgm:spPr/>
      <dgm:t>
        <a:bodyPr/>
        <a:lstStyle/>
        <a:p>
          <a:endParaRPr lang="en-US"/>
        </a:p>
      </dgm:t>
    </dgm:pt>
    <dgm:pt modelId="{3292876F-506B-4C18-9A03-0D10368023F7}" type="sibTrans" cxnId="{F552FF03-967F-4E44-803C-9CF42DAA8B60}">
      <dgm:prSet/>
      <dgm:spPr/>
      <dgm:t>
        <a:bodyPr/>
        <a:lstStyle/>
        <a:p>
          <a:endParaRPr lang="en-US"/>
        </a:p>
      </dgm:t>
    </dgm:pt>
    <dgm:pt modelId="{2E893854-28F6-45D9-8B83-5BBDC5BE920A}">
      <dgm:prSet/>
      <dgm:spPr>
        <a:solidFill>
          <a:schemeClr val="bg1"/>
        </a:solidFill>
        <a:ln>
          <a:solidFill>
            <a:srgbClr val="963FDB"/>
          </a:solidFill>
        </a:ln>
      </dgm:spPr>
      <dgm:t>
        <a:bodyPr/>
        <a:lstStyle/>
        <a:p>
          <a:endParaRPr lang="en-US" sz="1100" dirty="0"/>
        </a:p>
      </dgm:t>
    </dgm:pt>
    <dgm:pt modelId="{969DFBF6-815A-4E8A-9212-43A66711A282}" type="parTrans" cxnId="{52455344-1735-4205-98EB-564923DBFFFD}">
      <dgm:prSet/>
      <dgm:spPr/>
      <dgm:t>
        <a:bodyPr/>
        <a:lstStyle/>
        <a:p>
          <a:endParaRPr lang="en-US"/>
        </a:p>
      </dgm:t>
    </dgm:pt>
    <dgm:pt modelId="{1E1B78E5-0A09-4435-BE50-BB2E4FB83EE9}" type="sibTrans" cxnId="{52455344-1735-4205-98EB-564923DBFFFD}">
      <dgm:prSet/>
      <dgm:spPr/>
      <dgm:t>
        <a:bodyPr/>
        <a:lstStyle/>
        <a:p>
          <a:endParaRPr lang="en-US"/>
        </a:p>
      </dgm:t>
    </dgm:pt>
    <dgm:pt modelId="{7CBB3C75-683E-4A48-B642-A64C2147B475}">
      <dgm:prSet custT="1"/>
      <dgm:spPr>
        <a:solidFill>
          <a:schemeClr val="bg1">
            <a:alpha val="90000"/>
          </a:schemeClr>
        </a:solidFill>
        <a:ln>
          <a:solidFill>
            <a:srgbClr val="963FDB"/>
          </a:solidFill>
        </a:ln>
      </dgm:spPr>
      <dgm:t>
        <a:bodyPr/>
        <a:lstStyle/>
        <a:p>
          <a:r>
            <a:rPr lang="en-US" sz="1200" dirty="0"/>
            <a:t>Alumina core</a:t>
          </a:r>
        </a:p>
      </dgm:t>
    </dgm:pt>
    <dgm:pt modelId="{9C9D34D0-2679-40B9-BE4D-47673C3833A3}" type="parTrans" cxnId="{F7D75C21-000E-4F01-A50C-F8421F8FD5FF}">
      <dgm:prSet/>
      <dgm:spPr/>
      <dgm:t>
        <a:bodyPr/>
        <a:lstStyle/>
        <a:p>
          <a:endParaRPr lang="en-US"/>
        </a:p>
      </dgm:t>
    </dgm:pt>
    <dgm:pt modelId="{12D0EB15-2F51-40A5-AFE6-91B18661F907}" type="sibTrans" cxnId="{F7D75C21-000E-4F01-A50C-F8421F8FD5FF}">
      <dgm:prSet/>
      <dgm:spPr/>
      <dgm:t>
        <a:bodyPr/>
        <a:lstStyle/>
        <a:p>
          <a:endParaRPr lang="en-US"/>
        </a:p>
      </dgm:t>
    </dgm:pt>
    <dgm:pt modelId="{86604146-098B-42EC-A17C-E7535BE37A0D}">
      <dgm:prSet custT="1"/>
      <dgm:spPr>
        <a:solidFill>
          <a:schemeClr val="bg1">
            <a:alpha val="90000"/>
          </a:schemeClr>
        </a:solidFill>
        <a:ln>
          <a:solidFill>
            <a:srgbClr val="963FDB"/>
          </a:solidFill>
        </a:ln>
      </dgm:spPr>
      <dgm:t>
        <a:bodyPr/>
        <a:lstStyle/>
        <a:p>
          <a:r>
            <a:rPr lang="en-US" sz="1200" dirty="0"/>
            <a:t>Can be made in lab or chairside</a:t>
          </a:r>
        </a:p>
      </dgm:t>
    </dgm:pt>
    <dgm:pt modelId="{B079A5D0-8085-45C2-82FB-A74704ACED9C}" type="parTrans" cxnId="{56C98EFE-A97F-4584-9422-257A347778B9}">
      <dgm:prSet/>
      <dgm:spPr/>
      <dgm:t>
        <a:bodyPr/>
        <a:lstStyle/>
        <a:p>
          <a:endParaRPr lang="en-US"/>
        </a:p>
      </dgm:t>
    </dgm:pt>
    <dgm:pt modelId="{C3A1BEFF-7B5C-4241-BB86-26F356822D38}" type="sibTrans" cxnId="{56C98EFE-A97F-4584-9422-257A347778B9}">
      <dgm:prSet/>
      <dgm:spPr/>
      <dgm:t>
        <a:bodyPr/>
        <a:lstStyle/>
        <a:p>
          <a:endParaRPr lang="en-US"/>
        </a:p>
      </dgm:t>
    </dgm:pt>
    <dgm:pt modelId="{328DA4F0-09A2-48C1-A35A-08DACF845487}">
      <dgm:prSet/>
      <dgm:spPr>
        <a:solidFill>
          <a:schemeClr val="bg1">
            <a:alpha val="90000"/>
          </a:schemeClr>
        </a:solidFill>
        <a:ln>
          <a:solidFill>
            <a:srgbClr val="963FDB"/>
          </a:solidFill>
        </a:ln>
      </dgm:spPr>
      <dgm:t>
        <a:bodyPr/>
        <a:lstStyle/>
        <a:p>
          <a:endParaRPr lang="en-US" sz="1100" dirty="0"/>
        </a:p>
      </dgm:t>
    </dgm:pt>
    <dgm:pt modelId="{CAB8C30D-9D15-4FFF-9866-B10B0E235EE3}" type="parTrans" cxnId="{FA58E48D-D1CC-432B-82EB-CA68720EAEE3}">
      <dgm:prSet/>
      <dgm:spPr/>
      <dgm:t>
        <a:bodyPr/>
        <a:lstStyle/>
        <a:p>
          <a:endParaRPr lang="en-US"/>
        </a:p>
      </dgm:t>
    </dgm:pt>
    <dgm:pt modelId="{643C3B08-5323-458B-9757-4EE3F7DC0678}" type="sibTrans" cxnId="{FA58E48D-D1CC-432B-82EB-CA68720EAEE3}">
      <dgm:prSet/>
      <dgm:spPr/>
      <dgm:t>
        <a:bodyPr/>
        <a:lstStyle/>
        <a:p>
          <a:endParaRPr lang="en-US"/>
        </a:p>
      </dgm:t>
    </dgm:pt>
    <dgm:pt modelId="{D92CF039-3CA4-4BAC-8AF9-8C72477D1694}">
      <dgm:prSet/>
      <dgm:spPr>
        <a:solidFill>
          <a:schemeClr val="bg1">
            <a:alpha val="90000"/>
          </a:schemeClr>
        </a:solidFill>
        <a:ln>
          <a:solidFill>
            <a:srgbClr val="963FDB"/>
          </a:solidFill>
        </a:ln>
      </dgm:spPr>
      <dgm:t>
        <a:bodyPr/>
        <a:lstStyle/>
        <a:p>
          <a:endParaRPr lang="en-US"/>
        </a:p>
      </dgm:t>
    </dgm:pt>
    <dgm:pt modelId="{8C15A851-C66A-4F1E-90E9-353107203F5B}" type="parTrans" cxnId="{EE5EB3B7-A3A4-4832-A1E3-412D6150D45B}">
      <dgm:prSet/>
      <dgm:spPr/>
      <dgm:t>
        <a:bodyPr/>
        <a:lstStyle/>
        <a:p>
          <a:endParaRPr lang="en-US"/>
        </a:p>
      </dgm:t>
    </dgm:pt>
    <dgm:pt modelId="{4CCEE286-9042-4408-B809-0C69FDA0F89B}" type="sibTrans" cxnId="{EE5EB3B7-A3A4-4832-A1E3-412D6150D45B}">
      <dgm:prSet/>
      <dgm:spPr/>
      <dgm:t>
        <a:bodyPr/>
        <a:lstStyle/>
        <a:p>
          <a:endParaRPr lang="en-US"/>
        </a:p>
      </dgm:t>
    </dgm:pt>
    <dgm:pt modelId="{DF69E7C6-28EB-4454-BB00-90B91D810114}">
      <dgm:prSet phldrT="[Text]"/>
      <dgm:spPr>
        <a:solidFill>
          <a:srgbClr val="D883FF"/>
        </a:solidFill>
        <a:ln>
          <a:solidFill>
            <a:srgbClr val="FF8AD8"/>
          </a:solidFill>
        </a:ln>
      </dgm:spPr>
      <dgm:t>
        <a:bodyPr/>
        <a:lstStyle/>
        <a:p>
          <a:r>
            <a:rPr lang="en-US" dirty="0">
              <a:solidFill>
                <a:schemeClr val="bg1"/>
              </a:solidFill>
              <a:latin typeface="Libre Franklin" pitchFamily="2" charset="0"/>
            </a:rPr>
            <a:t>Metal</a:t>
          </a:r>
        </a:p>
      </dgm:t>
    </dgm:pt>
    <dgm:pt modelId="{3001D52F-E31F-42D4-92E7-090C994D54C7}" type="sibTrans" cxnId="{705513D9-0D4C-40F5-83AB-9AFEFB2C2159}">
      <dgm:prSet/>
      <dgm:spPr/>
      <dgm:t>
        <a:bodyPr/>
        <a:lstStyle/>
        <a:p>
          <a:endParaRPr lang="en-US"/>
        </a:p>
      </dgm:t>
    </dgm:pt>
    <dgm:pt modelId="{FA6A0CF6-AE6A-4180-94B4-43995C8E244D}" type="parTrans" cxnId="{705513D9-0D4C-40F5-83AB-9AFEFB2C2159}">
      <dgm:prSet/>
      <dgm:spPr/>
      <dgm:t>
        <a:bodyPr/>
        <a:lstStyle/>
        <a:p>
          <a:endParaRPr lang="en-US"/>
        </a:p>
      </dgm:t>
    </dgm:pt>
    <dgm:pt modelId="{35EB8712-35AA-445F-9F34-AB8C7A85A21B}" type="pres">
      <dgm:prSet presAssocID="{685FE2B6-8055-48ED-B5F0-9DFFDCA43828}" presName="cycleMatrixDiagram" presStyleCnt="0">
        <dgm:presLayoutVars>
          <dgm:chMax val="1"/>
          <dgm:dir/>
          <dgm:animLvl val="lvl"/>
          <dgm:resizeHandles val="exact"/>
        </dgm:presLayoutVars>
      </dgm:prSet>
      <dgm:spPr/>
    </dgm:pt>
    <dgm:pt modelId="{4AEBFFD6-2B05-4746-BF33-D506AD019646}" type="pres">
      <dgm:prSet presAssocID="{685FE2B6-8055-48ED-B5F0-9DFFDCA43828}" presName="children" presStyleCnt="0"/>
      <dgm:spPr/>
    </dgm:pt>
    <dgm:pt modelId="{30B01250-3EC0-4E9A-A1EB-61346060D08D}" type="pres">
      <dgm:prSet presAssocID="{685FE2B6-8055-48ED-B5F0-9DFFDCA43828}" presName="child1group" presStyleCnt="0"/>
      <dgm:spPr/>
    </dgm:pt>
    <dgm:pt modelId="{42C816DA-6A1E-426C-ABD8-98CC4394F3FE}" type="pres">
      <dgm:prSet presAssocID="{685FE2B6-8055-48ED-B5F0-9DFFDCA43828}" presName="child1" presStyleLbl="bgAcc1" presStyleIdx="0" presStyleCnt="4" custScaleX="107900" custScaleY="119695" custLinFactNeighborX="-15390" custLinFactNeighborY="2684"/>
      <dgm:spPr/>
    </dgm:pt>
    <dgm:pt modelId="{5D803085-54F2-4090-A92E-7FB82443CD95}" type="pres">
      <dgm:prSet presAssocID="{685FE2B6-8055-48ED-B5F0-9DFFDCA43828}" presName="child1Text" presStyleLbl="bgAcc1" presStyleIdx="0" presStyleCnt="4">
        <dgm:presLayoutVars>
          <dgm:bulletEnabled val="1"/>
        </dgm:presLayoutVars>
      </dgm:prSet>
      <dgm:spPr/>
    </dgm:pt>
    <dgm:pt modelId="{8F37D4E7-0B83-4BEE-A36F-1CB1CBE139D8}" type="pres">
      <dgm:prSet presAssocID="{685FE2B6-8055-48ED-B5F0-9DFFDCA43828}" presName="child2group" presStyleCnt="0"/>
      <dgm:spPr/>
    </dgm:pt>
    <dgm:pt modelId="{3EEB26AB-6BF5-4C83-9193-8A9A3BC4B730}" type="pres">
      <dgm:prSet presAssocID="{685FE2B6-8055-48ED-B5F0-9DFFDCA43828}" presName="child2" presStyleLbl="bgAcc1" presStyleIdx="1" presStyleCnt="4" custScaleX="95303" custScaleY="126279" custLinFactNeighborX="8312" custLinFactNeighborY="8322"/>
      <dgm:spPr/>
    </dgm:pt>
    <dgm:pt modelId="{C1243ADC-BC57-4CBF-ADA6-9D894BFA3BFC}" type="pres">
      <dgm:prSet presAssocID="{685FE2B6-8055-48ED-B5F0-9DFFDCA43828}" presName="child2Text" presStyleLbl="bgAcc1" presStyleIdx="1" presStyleCnt="4">
        <dgm:presLayoutVars>
          <dgm:bulletEnabled val="1"/>
        </dgm:presLayoutVars>
      </dgm:prSet>
      <dgm:spPr/>
    </dgm:pt>
    <dgm:pt modelId="{1B96B8F9-91DB-42F8-AE8F-25E7F013CF46}" type="pres">
      <dgm:prSet presAssocID="{685FE2B6-8055-48ED-B5F0-9DFFDCA43828}" presName="child3group" presStyleCnt="0"/>
      <dgm:spPr/>
    </dgm:pt>
    <dgm:pt modelId="{4A444B65-E7EB-4E2C-9896-5AD729F5DADA}" type="pres">
      <dgm:prSet presAssocID="{685FE2B6-8055-48ED-B5F0-9DFFDCA43828}" presName="child3" presStyleLbl="bgAcc1" presStyleIdx="2" presStyleCnt="4" custScaleX="101999" custScaleY="119578" custLinFactNeighborX="8724" custLinFactNeighborY="1381"/>
      <dgm:spPr/>
    </dgm:pt>
    <dgm:pt modelId="{A81551D6-6954-4B18-A72E-E950227C69EC}" type="pres">
      <dgm:prSet presAssocID="{685FE2B6-8055-48ED-B5F0-9DFFDCA43828}" presName="child3Text" presStyleLbl="bgAcc1" presStyleIdx="2" presStyleCnt="4">
        <dgm:presLayoutVars>
          <dgm:bulletEnabled val="1"/>
        </dgm:presLayoutVars>
      </dgm:prSet>
      <dgm:spPr/>
    </dgm:pt>
    <dgm:pt modelId="{008C1863-7FD3-4373-9C50-A760A929DF2E}" type="pres">
      <dgm:prSet presAssocID="{685FE2B6-8055-48ED-B5F0-9DFFDCA43828}" presName="child4group" presStyleCnt="0"/>
      <dgm:spPr/>
    </dgm:pt>
    <dgm:pt modelId="{3D5D68E4-7BA3-4BD3-9348-69E89491B724}" type="pres">
      <dgm:prSet presAssocID="{685FE2B6-8055-48ED-B5F0-9DFFDCA43828}" presName="child4" presStyleLbl="bgAcc1" presStyleIdx="3" presStyleCnt="4" custScaleX="105830" custScaleY="115558" custLinFactNeighborX="-13036" custLinFactNeighborY="-7364"/>
      <dgm:spPr/>
    </dgm:pt>
    <dgm:pt modelId="{4AFEC54D-F6A3-472C-B345-A24954B87585}" type="pres">
      <dgm:prSet presAssocID="{685FE2B6-8055-48ED-B5F0-9DFFDCA43828}" presName="child4Text" presStyleLbl="bgAcc1" presStyleIdx="3" presStyleCnt="4">
        <dgm:presLayoutVars>
          <dgm:bulletEnabled val="1"/>
        </dgm:presLayoutVars>
      </dgm:prSet>
      <dgm:spPr/>
    </dgm:pt>
    <dgm:pt modelId="{3847BE94-38B9-4C46-B7CD-B75BBD9F0A2A}" type="pres">
      <dgm:prSet presAssocID="{685FE2B6-8055-48ED-B5F0-9DFFDCA43828}" presName="childPlaceholder" presStyleCnt="0"/>
      <dgm:spPr/>
    </dgm:pt>
    <dgm:pt modelId="{FD764DE4-8421-45C5-A61B-4FDE8F20E076}" type="pres">
      <dgm:prSet presAssocID="{685FE2B6-8055-48ED-B5F0-9DFFDCA43828}" presName="circle" presStyleCnt="0"/>
      <dgm:spPr/>
    </dgm:pt>
    <dgm:pt modelId="{94BB4E1D-1C86-474C-910F-A858CF726CD9}" type="pres">
      <dgm:prSet presAssocID="{685FE2B6-8055-48ED-B5F0-9DFFDCA43828}" presName="quadrant1" presStyleLbl="node1" presStyleIdx="0" presStyleCnt="4" custLinFactNeighborX="868" custLinFactNeighborY="1875">
        <dgm:presLayoutVars>
          <dgm:chMax val="1"/>
          <dgm:bulletEnabled val="1"/>
        </dgm:presLayoutVars>
      </dgm:prSet>
      <dgm:spPr/>
    </dgm:pt>
    <dgm:pt modelId="{88D43786-F35F-443D-A70A-31D194A5D078}" type="pres">
      <dgm:prSet presAssocID="{685FE2B6-8055-48ED-B5F0-9DFFDCA43828}" presName="quadrant2" presStyleLbl="node1" presStyleIdx="1" presStyleCnt="4">
        <dgm:presLayoutVars>
          <dgm:chMax val="1"/>
          <dgm:bulletEnabled val="1"/>
        </dgm:presLayoutVars>
      </dgm:prSet>
      <dgm:spPr/>
    </dgm:pt>
    <dgm:pt modelId="{8F27409A-EA55-4536-8BAA-2CEDE5F187AA}" type="pres">
      <dgm:prSet presAssocID="{685FE2B6-8055-48ED-B5F0-9DFFDCA43828}" presName="quadrant3" presStyleLbl="node1" presStyleIdx="2" presStyleCnt="4">
        <dgm:presLayoutVars>
          <dgm:chMax val="1"/>
          <dgm:bulletEnabled val="1"/>
        </dgm:presLayoutVars>
      </dgm:prSet>
      <dgm:spPr/>
    </dgm:pt>
    <dgm:pt modelId="{FC6F55CE-0E9C-4524-AAF1-C3FCB6514FC5}" type="pres">
      <dgm:prSet presAssocID="{685FE2B6-8055-48ED-B5F0-9DFFDCA43828}" presName="quadrant4" presStyleLbl="node1" presStyleIdx="3" presStyleCnt="4">
        <dgm:presLayoutVars>
          <dgm:chMax val="1"/>
          <dgm:bulletEnabled val="1"/>
        </dgm:presLayoutVars>
      </dgm:prSet>
      <dgm:spPr/>
    </dgm:pt>
    <dgm:pt modelId="{B538AFE8-6738-4734-A3D6-FF8CE8FFD09C}" type="pres">
      <dgm:prSet presAssocID="{685FE2B6-8055-48ED-B5F0-9DFFDCA43828}" presName="quadrantPlaceholder" presStyleCnt="0"/>
      <dgm:spPr/>
    </dgm:pt>
    <dgm:pt modelId="{740C7352-2AAA-4358-8107-465C3A201904}" type="pres">
      <dgm:prSet presAssocID="{685FE2B6-8055-48ED-B5F0-9DFFDCA43828}" presName="center1" presStyleLbl="fgShp" presStyleIdx="0" presStyleCnt="2"/>
      <dgm:spPr/>
    </dgm:pt>
    <dgm:pt modelId="{68A51FD1-C63B-402F-B572-71D4082E0D81}" type="pres">
      <dgm:prSet presAssocID="{685FE2B6-8055-48ED-B5F0-9DFFDCA43828}" presName="center2" presStyleLbl="fgShp" presStyleIdx="1" presStyleCnt="2"/>
      <dgm:spPr/>
    </dgm:pt>
  </dgm:ptLst>
  <dgm:cxnLst>
    <dgm:cxn modelId="{E6B04B00-A2C7-45B4-91F4-5451090CE665}" srcId="{DF69E7C6-28EB-4454-BB00-90B91D810114}" destId="{B5DC9149-A661-45B3-ABA6-FF262013A8BF}" srcOrd="0" destOrd="0" parTransId="{ED81568F-B5EA-4C08-9364-1F7AC5DD8B8D}" sibTransId="{A9022AFE-94AE-455D-BE9A-4E1DDA341370}"/>
    <dgm:cxn modelId="{F552FF03-967F-4E44-803C-9CF42DAA8B60}" srcId="{DF69E7C6-28EB-4454-BB00-90B91D810114}" destId="{A08B271E-DE45-428A-8783-F9FD16EFEB35}" srcOrd="1" destOrd="0" parTransId="{23496DB6-EBD5-4E4C-91A0-9C3D4A4F74F5}" sibTransId="{3292876F-506B-4C18-9A03-0D10368023F7}"/>
    <dgm:cxn modelId="{A9F01F0F-5209-4651-BC46-C93616B313C1}" type="presOf" srcId="{6EC16062-E55F-4D4C-A134-6B73CCB0F44F}" destId="{42C816DA-6A1E-426C-ABD8-98CC4394F3FE}" srcOrd="0" destOrd="1" presId="urn:microsoft.com/office/officeart/2005/8/layout/cycle4"/>
    <dgm:cxn modelId="{FE74F120-47CF-494D-A2F3-7D55EAB55B8E}" type="presOf" srcId="{86604146-098B-42EC-A17C-E7535BE37A0D}" destId="{4A444B65-E7EB-4E2C-9896-5AD729F5DADA}" srcOrd="0" destOrd="2" presId="urn:microsoft.com/office/officeart/2005/8/layout/cycle4"/>
    <dgm:cxn modelId="{F7D75C21-000E-4F01-A50C-F8421F8FD5FF}" srcId="{CBABC33F-53C0-44E1-AA8D-5727FE519B4C}" destId="{7CBB3C75-683E-4A48-B642-A64C2147B475}" srcOrd="1" destOrd="0" parTransId="{9C9D34D0-2679-40B9-BE4D-47673C3833A3}" sibTransId="{12D0EB15-2F51-40A5-AFE6-91B18661F907}"/>
    <dgm:cxn modelId="{037B7721-C555-483A-A34F-F6D1A228D8FF}" type="presOf" srcId="{2E893854-28F6-45D9-8B83-5BBDC5BE920A}" destId="{C1243ADC-BC57-4CBF-ADA6-9D894BFA3BFC}" srcOrd="1" destOrd="2" presId="urn:microsoft.com/office/officeart/2005/8/layout/cycle4"/>
    <dgm:cxn modelId="{65E09525-4244-4D7E-A124-D58B6125B78A}" srcId="{64ED24D6-8714-4BDE-9A6F-9640E4912255}" destId="{A55D75AB-E240-4768-8B27-C36A9EE29F4E}" srcOrd="2" destOrd="0" parTransId="{5CF26D86-935E-4C29-9EAE-DE66FDEF6C9B}" sibTransId="{85261019-DE1E-4043-BCE0-B673A386B130}"/>
    <dgm:cxn modelId="{F5728738-F287-4BD7-BAB8-24AB304144C7}" type="presOf" srcId="{D92CF039-3CA4-4BAC-8AF9-8C72477D1694}" destId="{3D5D68E4-7BA3-4BD3-9348-69E89491B724}" srcOrd="0" destOrd="1" presId="urn:microsoft.com/office/officeart/2005/8/layout/cycle4"/>
    <dgm:cxn modelId="{B30A693B-DBA6-49BC-9ACE-F9892C2160BE}" srcId="{685FE2B6-8055-48ED-B5F0-9DFFDCA43828}" destId="{CBABC33F-53C0-44E1-AA8D-5727FE519B4C}" srcOrd="2" destOrd="0" parTransId="{D7725CE4-78C7-4BA5-B394-357BB539B060}" sibTransId="{303E04E6-F4B1-4B4C-9D71-95D37D9FA478}"/>
    <dgm:cxn modelId="{52455344-1735-4205-98EB-564923DBFFFD}" srcId="{DF69E7C6-28EB-4454-BB00-90B91D810114}" destId="{2E893854-28F6-45D9-8B83-5BBDC5BE920A}" srcOrd="2" destOrd="0" parTransId="{969DFBF6-815A-4E8A-9212-43A66711A282}" sibTransId="{1E1B78E5-0A09-4435-BE50-BB2E4FB83EE9}"/>
    <dgm:cxn modelId="{104FC944-138E-40ED-A158-92115C0A22D2}" type="presOf" srcId="{86604146-098B-42EC-A17C-E7535BE37A0D}" destId="{A81551D6-6954-4B18-A72E-E950227C69EC}" srcOrd="1" destOrd="2" presId="urn:microsoft.com/office/officeart/2005/8/layout/cycle4"/>
    <dgm:cxn modelId="{F5611E47-F6DB-4013-87F3-5D6C059FCB87}" type="presOf" srcId="{B5DC9149-A661-45B3-ABA6-FF262013A8BF}" destId="{C1243ADC-BC57-4CBF-ADA6-9D894BFA3BFC}" srcOrd="1" destOrd="0" presId="urn:microsoft.com/office/officeart/2005/8/layout/cycle4"/>
    <dgm:cxn modelId="{3B4E4064-1A65-40FD-A186-863AB4C2C12E}" type="presOf" srcId="{A55D75AB-E240-4768-8B27-C36A9EE29F4E}" destId="{5D803085-54F2-4090-A92E-7FB82443CD95}" srcOrd="1" destOrd="2" presId="urn:microsoft.com/office/officeart/2005/8/layout/cycle4"/>
    <dgm:cxn modelId="{4A23F765-974D-40A0-A024-9A0F50AD9421}" type="presOf" srcId="{328DA4F0-09A2-48C1-A35A-08DACF845487}" destId="{4A444B65-E7EB-4E2C-9896-5AD729F5DADA}" srcOrd="0" destOrd="3" presId="urn:microsoft.com/office/officeart/2005/8/layout/cycle4"/>
    <dgm:cxn modelId="{59871973-BAEC-4778-A4A2-20E8AA2E25F2}" type="presOf" srcId="{A55D75AB-E240-4768-8B27-C36A9EE29F4E}" destId="{42C816DA-6A1E-426C-ABD8-98CC4394F3FE}" srcOrd="0" destOrd="2" presId="urn:microsoft.com/office/officeart/2005/8/layout/cycle4"/>
    <dgm:cxn modelId="{20A92B75-2EAE-48AF-B3D4-1C0415DFF9D6}" srcId="{C9E27ED7-4CD6-4872-940C-818AEAB097E1}" destId="{62EEE975-1353-4F57-9682-63927C83319B}" srcOrd="0" destOrd="0" parTransId="{821BF110-E3EA-445E-A403-7A4F07AD323C}" sibTransId="{DBDEA032-CA60-4F86-92AD-9D6327C6CAC2}"/>
    <dgm:cxn modelId="{A0F7637F-E900-4108-86B6-A81C3D4CB1E9}" type="presOf" srcId="{64ED24D6-8714-4BDE-9A6F-9640E4912255}" destId="{94BB4E1D-1C86-474C-910F-A858CF726CD9}" srcOrd="0" destOrd="0" presId="urn:microsoft.com/office/officeart/2005/8/layout/cycle4"/>
    <dgm:cxn modelId="{03659881-E439-48D9-8959-B71CB31F5233}" type="presOf" srcId="{7CBB3C75-683E-4A48-B642-A64C2147B475}" destId="{A81551D6-6954-4B18-A72E-E950227C69EC}" srcOrd="1" destOrd="1" presId="urn:microsoft.com/office/officeart/2005/8/layout/cycle4"/>
    <dgm:cxn modelId="{56455F86-D5AE-41DF-8456-697369F11070}" srcId="{CBABC33F-53C0-44E1-AA8D-5727FE519B4C}" destId="{8CD8DDFD-43AA-4988-B0E1-20B501D59DDC}" srcOrd="0" destOrd="0" parTransId="{54CDFEB9-2FF8-49E1-81E4-C27B6F7E3D7C}" sibTransId="{43FE8666-6EA7-4494-9A62-2DFB6032E9BA}"/>
    <dgm:cxn modelId="{95532388-7397-4CB7-A29A-B487682B01EC}" srcId="{64ED24D6-8714-4BDE-9A6F-9640E4912255}" destId="{64824D25-7E73-4452-ABF0-F29BC4D76BD1}" srcOrd="0" destOrd="0" parTransId="{D6ED6C0C-63EB-4BC7-90C0-85371713508D}" sibTransId="{12FBA167-074E-4165-BD4A-AA06BE4B3664}"/>
    <dgm:cxn modelId="{FA58E48D-D1CC-432B-82EB-CA68720EAEE3}" srcId="{CBABC33F-53C0-44E1-AA8D-5727FE519B4C}" destId="{328DA4F0-09A2-48C1-A35A-08DACF845487}" srcOrd="3" destOrd="0" parTransId="{CAB8C30D-9D15-4FFF-9866-B10B0E235EE3}" sibTransId="{643C3B08-5323-458B-9757-4EE3F7DC0678}"/>
    <dgm:cxn modelId="{1AC88B93-329A-4F5B-A865-EF5E13E4E9CA}" type="presOf" srcId="{A08B271E-DE45-428A-8783-F9FD16EFEB35}" destId="{C1243ADC-BC57-4CBF-ADA6-9D894BFA3BFC}" srcOrd="1" destOrd="1" presId="urn:microsoft.com/office/officeart/2005/8/layout/cycle4"/>
    <dgm:cxn modelId="{A75B5997-5363-403F-9E3C-1ED1075C3005}" type="presOf" srcId="{62EEE975-1353-4F57-9682-63927C83319B}" destId="{3D5D68E4-7BA3-4BD3-9348-69E89491B724}" srcOrd="0" destOrd="0" presId="urn:microsoft.com/office/officeart/2005/8/layout/cycle4"/>
    <dgm:cxn modelId="{3A28AE97-EE12-4B25-AD0E-26673976E1CF}" type="presOf" srcId="{685FE2B6-8055-48ED-B5F0-9DFFDCA43828}" destId="{35EB8712-35AA-445F-9F34-AB8C7A85A21B}" srcOrd="0" destOrd="0" presId="urn:microsoft.com/office/officeart/2005/8/layout/cycle4"/>
    <dgm:cxn modelId="{A32EA19E-9EE8-4E85-BDCE-77354872C479}" type="presOf" srcId="{CBABC33F-53C0-44E1-AA8D-5727FE519B4C}" destId="{8F27409A-EA55-4536-8BAA-2CEDE5F187AA}" srcOrd="0" destOrd="0" presId="urn:microsoft.com/office/officeart/2005/8/layout/cycle4"/>
    <dgm:cxn modelId="{94ADE3AA-2444-477D-9A6A-F6C3BADF92FB}" type="presOf" srcId="{328DA4F0-09A2-48C1-A35A-08DACF845487}" destId="{A81551D6-6954-4B18-A72E-E950227C69EC}" srcOrd="1" destOrd="3" presId="urn:microsoft.com/office/officeart/2005/8/layout/cycle4"/>
    <dgm:cxn modelId="{72755AAE-025D-4982-8256-4FA6AC5BF66C}" type="presOf" srcId="{D92CF039-3CA4-4BAC-8AF9-8C72477D1694}" destId="{4AFEC54D-F6A3-472C-B345-A24954B87585}" srcOrd="1" destOrd="1" presId="urn:microsoft.com/office/officeart/2005/8/layout/cycle4"/>
    <dgm:cxn modelId="{E27426B0-6226-4835-AFF9-5680EB145FBB}" type="presOf" srcId="{A08B271E-DE45-428A-8783-F9FD16EFEB35}" destId="{3EEB26AB-6BF5-4C83-9193-8A9A3BC4B730}" srcOrd="0" destOrd="1" presId="urn:microsoft.com/office/officeart/2005/8/layout/cycle4"/>
    <dgm:cxn modelId="{EE5420B2-63EE-4E58-A428-CB4E95AF8760}" type="presOf" srcId="{C9E27ED7-4CD6-4872-940C-818AEAB097E1}" destId="{FC6F55CE-0E9C-4524-AAF1-C3FCB6514FC5}" srcOrd="0" destOrd="0" presId="urn:microsoft.com/office/officeart/2005/8/layout/cycle4"/>
    <dgm:cxn modelId="{EE5EB3B7-A3A4-4832-A1E3-412D6150D45B}" srcId="{C9E27ED7-4CD6-4872-940C-818AEAB097E1}" destId="{D92CF039-3CA4-4BAC-8AF9-8C72477D1694}" srcOrd="1" destOrd="0" parTransId="{8C15A851-C66A-4F1E-90E9-353107203F5B}" sibTransId="{4CCEE286-9042-4408-B809-0C69FDA0F89B}"/>
    <dgm:cxn modelId="{2D60D3B8-4AEA-44E8-BB7B-7E5C7A84F31C}" type="presOf" srcId="{DF69E7C6-28EB-4454-BB00-90B91D810114}" destId="{88D43786-F35F-443D-A70A-31D194A5D078}" srcOrd="0" destOrd="0" presId="urn:microsoft.com/office/officeart/2005/8/layout/cycle4"/>
    <dgm:cxn modelId="{F1A960BC-9632-4B80-8002-8C6B243BCBF4}" type="presOf" srcId="{7CBB3C75-683E-4A48-B642-A64C2147B475}" destId="{4A444B65-E7EB-4E2C-9896-5AD729F5DADA}" srcOrd="0" destOrd="1" presId="urn:microsoft.com/office/officeart/2005/8/layout/cycle4"/>
    <dgm:cxn modelId="{68E0A8BE-B7E1-487D-9DB5-ED4DB86B5077}" type="presOf" srcId="{2E893854-28F6-45D9-8B83-5BBDC5BE920A}" destId="{3EEB26AB-6BF5-4C83-9193-8A9A3BC4B730}" srcOrd="0" destOrd="2" presId="urn:microsoft.com/office/officeart/2005/8/layout/cycle4"/>
    <dgm:cxn modelId="{3280BABE-8C5D-422F-9B7A-EF7E8B68FD05}" type="presOf" srcId="{8CD8DDFD-43AA-4988-B0E1-20B501D59DDC}" destId="{4A444B65-E7EB-4E2C-9896-5AD729F5DADA}" srcOrd="0" destOrd="0" presId="urn:microsoft.com/office/officeart/2005/8/layout/cycle4"/>
    <dgm:cxn modelId="{9F07C5C0-2377-48EB-91AE-9BAC302C38BD}" type="presOf" srcId="{B5DC9149-A661-45B3-ABA6-FF262013A8BF}" destId="{3EEB26AB-6BF5-4C83-9193-8A9A3BC4B730}" srcOrd="0" destOrd="0" presId="urn:microsoft.com/office/officeart/2005/8/layout/cycle4"/>
    <dgm:cxn modelId="{0954E4C6-6BE8-44FC-96E1-F9A6D23ED1C8}" srcId="{685FE2B6-8055-48ED-B5F0-9DFFDCA43828}" destId="{64ED24D6-8714-4BDE-9A6F-9640E4912255}" srcOrd="0" destOrd="0" parTransId="{8A9B4390-57A7-4F90-8499-AE408392FD46}" sibTransId="{9CDCD58B-9DC7-462F-BEE9-4B751EFFF53C}"/>
    <dgm:cxn modelId="{59B03CCF-8550-4590-B59B-26094DC738A7}" srcId="{64ED24D6-8714-4BDE-9A6F-9640E4912255}" destId="{6EC16062-E55F-4D4C-A134-6B73CCB0F44F}" srcOrd="1" destOrd="0" parTransId="{65B78508-AF3B-4567-B56B-0DC1BF8020BA}" sibTransId="{E2F5798A-9BD6-4655-9235-372D274C942F}"/>
    <dgm:cxn modelId="{705513D9-0D4C-40F5-83AB-9AFEFB2C2159}" srcId="{685FE2B6-8055-48ED-B5F0-9DFFDCA43828}" destId="{DF69E7C6-28EB-4454-BB00-90B91D810114}" srcOrd="1" destOrd="0" parTransId="{FA6A0CF6-AE6A-4180-94B4-43995C8E244D}" sibTransId="{3001D52F-E31F-42D4-92E7-090C994D54C7}"/>
    <dgm:cxn modelId="{42A58AD9-806D-4223-873B-63667E95210B}" type="presOf" srcId="{8CD8DDFD-43AA-4988-B0E1-20B501D59DDC}" destId="{A81551D6-6954-4B18-A72E-E950227C69EC}" srcOrd="1" destOrd="0" presId="urn:microsoft.com/office/officeart/2005/8/layout/cycle4"/>
    <dgm:cxn modelId="{53E823EF-FD18-4BF5-8AB0-6CD9703D705F}" type="presOf" srcId="{6EC16062-E55F-4D4C-A134-6B73CCB0F44F}" destId="{5D803085-54F2-4090-A92E-7FB82443CD95}" srcOrd="1" destOrd="1" presId="urn:microsoft.com/office/officeart/2005/8/layout/cycle4"/>
    <dgm:cxn modelId="{5E0258F1-11AC-4DF8-AC60-F11218226812}" type="presOf" srcId="{64824D25-7E73-4452-ABF0-F29BC4D76BD1}" destId="{42C816DA-6A1E-426C-ABD8-98CC4394F3FE}" srcOrd="0" destOrd="0" presId="urn:microsoft.com/office/officeart/2005/8/layout/cycle4"/>
    <dgm:cxn modelId="{F7F9E4F2-6F27-41F5-8294-806C8E549CCA}" type="presOf" srcId="{62EEE975-1353-4F57-9682-63927C83319B}" destId="{4AFEC54D-F6A3-472C-B345-A24954B87585}" srcOrd="1" destOrd="0" presId="urn:microsoft.com/office/officeart/2005/8/layout/cycle4"/>
    <dgm:cxn modelId="{56C98EFE-A97F-4584-9422-257A347778B9}" srcId="{CBABC33F-53C0-44E1-AA8D-5727FE519B4C}" destId="{86604146-098B-42EC-A17C-E7535BE37A0D}" srcOrd="2" destOrd="0" parTransId="{B079A5D0-8085-45C2-82FB-A74704ACED9C}" sibTransId="{C3A1BEFF-7B5C-4241-BB86-26F356822D38}"/>
    <dgm:cxn modelId="{1CE592FE-4220-4373-9E90-D1FE4151934E}" type="presOf" srcId="{64824D25-7E73-4452-ABF0-F29BC4D76BD1}" destId="{5D803085-54F2-4090-A92E-7FB82443CD95}" srcOrd="1" destOrd="0" presId="urn:microsoft.com/office/officeart/2005/8/layout/cycle4"/>
    <dgm:cxn modelId="{03D38FFF-3E42-4C5E-AAB6-25ADF443BCE5}" srcId="{685FE2B6-8055-48ED-B5F0-9DFFDCA43828}" destId="{C9E27ED7-4CD6-4872-940C-818AEAB097E1}" srcOrd="3" destOrd="0" parTransId="{6F5E2D92-9F70-47D8-A1AC-DD2FAF1034AA}" sibTransId="{A2D8E3D9-E3AC-4E37-B70C-658A1AF8A52F}"/>
    <dgm:cxn modelId="{A9423650-63BF-4FF8-B487-88480088D9AD}" type="presParOf" srcId="{35EB8712-35AA-445F-9F34-AB8C7A85A21B}" destId="{4AEBFFD6-2B05-4746-BF33-D506AD019646}" srcOrd="0" destOrd="0" presId="urn:microsoft.com/office/officeart/2005/8/layout/cycle4"/>
    <dgm:cxn modelId="{A7994AC6-C6A4-478E-9520-3619C6A99CF6}" type="presParOf" srcId="{4AEBFFD6-2B05-4746-BF33-D506AD019646}" destId="{30B01250-3EC0-4E9A-A1EB-61346060D08D}" srcOrd="0" destOrd="0" presId="urn:microsoft.com/office/officeart/2005/8/layout/cycle4"/>
    <dgm:cxn modelId="{74A51AA4-DB30-47F9-8F80-582F1E6769E9}" type="presParOf" srcId="{30B01250-3EC0-4E9A-A1EB-61346060D08D}" destId="{42C816DA-6A1E-426C-ABD8-98CC4394F3FE}" srcOrd="0" destOrd="0" presId="urn:microsoft.com/office/officeart/2005/8/layout/cycle4"/>
    <dgm:cxn modelId="{CD228E82-1C7B-41E2-BAB3-FC235E3616FC}" type="presParOf" srcId="{30B01250-3EC0-4E9A-A1EB-61346060D08D}" destId="{5D803085-54F2-4090-A92E-7FB82443CD95}" srcOrd="1" destOrd="0" presId="urn:microsoft.com/office/officeart/2005/8/layout/cycle4"/>
    <dgm:cxn modelId="{6ADC1258-70DA-47F0-BB6F-F599FE51911B}" type="presParOf" srcId="{4AEBFFD6-2B05-4746-BF33-D506AD019646}" destId="{8F37D4E7-0B83-4BEE-A36F-1CB1CBE139D8}" srcOrd="1" destOrd="0" presId="urn:microsoft.com/office/officeart/2005/8/layout/cycle4"/>
    <dgm:cxn modelId="{DFA041ED-7A7B-456D-99B8-E09636D2FE99}" type="presParOf" srcId="{8F37D4E7-0B83-4BEE-A36F-1CB1CBE139D8}" destId="{3EEB26AB-6BF5-4C83-9193-8A9A3BC4B730}" srcOrd="0" destOrd="0" presId="urn:microsoft.com/office/officeart/2005/8/layout/cycle4"/>
    <dgm:cxn modelId="{D510ED45-5C8D-47F2-91BF-617D279C4DEF}" type="presParOf" srcId="{8F37D4E7-0B83-4BEE-A36F-1CB1CBE139D8}" destId="{C1243ADC-BC57-4CBF-ADA6-9D894BFA3BFC}" srcOrd="1" destOrd="0" presId="urn:microsoft.com/office/officeart/2005/8/layout/cycle4"/>
    <dgm:cxn modelId="{315038BE-2820-4FEA-8AA2-4F3B6C68E20C}" type="presParOf" srcId="{4AEBFFD6-2B05-4746-BF33-D506AD019646}" destId="{1B96B8F9-91DB-42F8-AE8F-25E7F013CF46}" srcOrd="2" destOrd="0" presId="urn:microsoft.com/office/officeart/2005/8/layout/cycle4"/>
    <dgm:cxn modelId="{302B017A-6E63-4275-8F0C-F7358F172493}" type="presParOf" srcId="{1B96B8F9-91DB-42F8-AE8F-25E7F013CF46}" destId="{4A444B65-E7EB-4E2C-9896-5AD729F5DADA}" srcOrd="0" destOrd="0" presId="urn:microsoft.com/office/officeart/2005/8/layout/cycle4"/>
    <dgm:cxn modelId="{C2964650-3803-4B88-87AD-047A9A46E284}" type="presParOf" srcId="{1B96B8F9-91DB-42F8-AE8F-25E7F013CF46}" destId="{A81551D6-6954-4B18-A72E-E950227C69EC}" srcOrd="1" destOrd="0" presId="urn:microsoft.com/office/officeart/2005/8/layout/cycle4"/>
    <dgm:cxn modelId="{6FB1C5D6-44B4-4941-8DCD-7F565702832E}" type="presParOf" srcId="{4AEBFFD6-2B05-4746-BF33-D506AD019646}" destId="{008C1863-7FD3-4373-9C50-A760A929DF2E}" srcOrd="3" destOrd="0" presId="urn:microsoft.com/office/officeart/2005/8/layout/cycle4"/>
    <dgm:cxn modelId="{E1B928D7-EE4D-4DA8-9F83-11588922AD15}" type="presParOf" srcId="{008C1863-7FD3-4373-9C50-A760A929DF2E}" destId="{3D5D68E4-7BA3-4BD3-9348-69E89491B724}" srcOrd="0" destOrd="0" presId="urn:microsoft.com/office/officeart/2005/8/layout/cycle4"/>
    <dgm:cxn modelId="{60F1BEA7-54C2-4FBC-9FA3-359831318876}" type="presParOf" srcId="{008C1863-7FD3-4373-9C50-A760A929DF2E}" destId="{4AFEC54D-F6A3-472C-B345-A24954B87585}" srcOrd="1" destOrd="0" presId="urn:microsoft.com/office/officeart/2005/8/layout/cycle4"/>
    <dgm:cxn modelId="{92C3AD11-42E8-4FAF-A844-4BA0420993E3}" type="presParOf" srcId="{4AEBFFD6-2B05-4746-BF33-D506AD019646}" destId="{3847BE94-38B9-4C46-B7CD-B75BBD9F0A2A}" srcOrd="4" destOrd="0" presId="urn:microsoft.com/office/officeart/2005/8/layout/cycle4"/>
    <dgm:cxn modelId="{45810606-6B2A-48B6-AAD3-10050F958032}" type="presParOf" srcId="{35EB8712-35AA-445F-9F34-AB8C7A85A21B}" destId="{FD764DE4-8421-45C5-A61B-4FDE8F20E076}" srcOrd="1" destOrd="0" presId="urn:microsoft.com/office/officeart/2005/8/layout/cycle4"/>
    <dgm:cxn modelId="{C50A89D2-34BB-48BA-BCE2-1CA05B46210B}" type="presParOf" srcId="{FD764DE4-8421-45C5-A61B-4FDE8F20E076}" destId="{94BB4E1D-1C86-474C-910F-A858CF726CD9}" srcOrd="0" destOrd="0" presId="urn:microsoft.com/office/officeart/2005/8/layout/cycle4"/>
    <dgm:cxn modelId="{3CC15F5E-D55B-48ED-A701-B415CCC5EC0D}" type="presParOf" srcId="{FD764DE4-8421-45C5-A61B-4FDE8F20E076}" destId="{88D43786-F35F-443D-A70A-31D194A5D078}" srcOrd="1" destOrd="0" presId="urn:microsoft.com/office/officeart/2005/8/layout/cycle4"/>
    <dgm:cxn modelId="{C4AA9FF2-7192-47A5-A0CE-F1036953344E}" type="presParOf" srcId="{FD764DE4-8421-45C5-A61B-4FDE8F20E076}" destId="{8F27409A-EA55-4536-8BAA-2CEDE5F187AA}" srcOrd="2" destOrd="0" presId="urn:microsoft.com/office/officeart/2005/8/layout/cycle4"/>
    <dgm:cxn modelId="{7E498791-8A23-4C82-B979-BE9F410E2E08}" type="presParOf" srcId="{FD764DE4-8421-45C5-A61B-4FDE8F20E076}" destId="{FC6F55CE-0E9C-4524-AAF1-C3FCB6514FC5}" srcOrd="3" destOrd="0" presId="urn:microsoft.com/office/officeart/2005/8/layout/cycle4"/>
    <dgm:cxn modelId="{AB8CC54B-B5A6-45BD-A796-5E097ADB2B77}" type="presParOf" srcId="{FD764DE4-8421-45C5-A61B-4FDE8F20E076}" destId="{B538AFE8-6738-4734-A3D6-FF8CE8FFD09C}" srcOrd="4" destOrd="0" presId="urn:microsoft.com/office/officeart/2005/8/layout/cycle4"/>
    <dgm:cxn modelId="{AB610185-C845-45AC-8782-5E915BB56420}" type="presParOf" srcId="{35EB8712-35AA-445F-9F34-AB8C7A85A21B}" destId="{740C7352-2AAA-4358-8107-465C3A201904}" srcOrd="2" destOrd="0" presId="urn:microsoft.com/office/officeart/2005/8/layout/cycle4"/>
    <dgm:cxn modelId="{DC22722C-3313-4E72-8978-231304DEB4E6}" type="presParOf" srcId="{35EB8712-35AA-445F-9F34-AB8C7A85A21B}" destId="{68A51FD1-C63B-402F-B572-71D4082E0D8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860906-1D55-462F-828B-96F1EA2735B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FDF473F-A52F-4DA1-8F02-08320C06D39C}">
      <dgm:prSet phldrT="[Text]"/>
      <dgm:spPr>
        <a:solidFill>
          <a:srgbClr val="D883FF"/>
        </a:solidFill>
        <a:ln>
          <a:noFill/>
        </a:ln>
      </dgm:spPr>
      <dgm:t>
        <a:bodyPr/>
        <a:lstStyle/>
        <a:p>
          <a:r>
            <a:rPr lang="en-US" dirty="0">
              <a:latin typeface="Libre Franklin" pitchFamily="2" charset="0"/>
            </a:rPr>
            <a:t>Zinc Based</a:t>
          </a:r>
        </a:p>
      </dgm:t>
    </dgm:pt>
    <dgm:pt modelId="{45340D51-F120-489E-ABF2-63F67EC6FD0F}" type="parTrans" cxnId="{A9C60B23-EB2A-4DDE-911E-D33751641188}">
      <dgm:prSet/>
      <dgm:spPr/>
      <dgm:t>
        <a:bodyPr/>
        <a:lstStyle/>
        <a:p>
          <a:endParaRPr lang="en-US"/>
        </a:p>
      </dgm:t>
    </dgm:pt>
    <dgm:pt modelId="{8A8E33F7-3FCE-44A4-A330-A9ACC52D50BA}" type="sibTrans" cxnId="{A9C60B23-EB2A-4DDE-911E-D33751641188}">
      <dgm:prSet/>
      <dgm:spPr/>
      <dgm:t>
        <a:bodyPr/>
        <a:lstStyle/>
        <a:p>
          <a:endParaRPr lang="en-US"/>
        </a:p>
      </dgm:t>
    </dgm:pt>
    <dgm:pt modelId="{EBE43DCC-FC12-4900-9641-43A77846877C}">
      <dgm:prSet phldrT="[Text]" custT="1"/>
      <dgm:spPr>
        <a:ln>
          <a:solidFill>
            <a:srgbClr val="963FDB"/>
          </a:solidFill>
        </a:ln>
      </dgm:spPr>
      <dgm:t>
        <a:bodyPr/>
        <a:lstStyle/>
        <a:p>
          <a:r>
            <a:rPr lang="en-US" sz="1100" dirty="0">
              <a:latin typeface="Libre Franklin" pitchFamily="2" charset="0"/>
            </a:rPr>
            <a:t>Zinc phosphate</a:t>
          </a:r>
        </a:p>
      </dgm:t>
    </dgm:pt>
    <dgm:pt modelId="{403F3A5B-5F3D-428F-A447-6CFC3115D70E}" type="parTrans" cxnId="{820F7D91-D228-482C-8ED4-296D9E1A4E3E}">
      <dgm:prSet/>
      <dgm:spPr/>
      <dgm:t>
        <a:bodyPr/>
        <a:lstStyle/>
        <a:p>
          <a:endParaRPr lang="en-US"/>
        </a:p>
      </dgm:t>
    </dgm:pt>
    <dgm:pt modelId="{F3B0C0E0-5D56-4657-B405-505B964AA37A}" type="sibTrans" cxnId="{820F7D91-D228-482C-8ED4-296D9E1A4E3E}">
      <dgm:prSet/>
      <dgm:spPr/>
      <dgm:t>
        <a:bodyPr/>
        <a:lstStyle/>
        <a:p>
          <a:endParaRPr lang="en-US"/>
        </a:p>
      </dgm:t>
    </dgm:pt>
    <dgm:pt modelId="{40A62D27-90E9-4093-9DAF-EE4171EE47A0}">
      <dgm:prSet phldrT="[Text]"/>
      <dgm:spPr>
        <a:solidFill>
          <a:srgbClr val="D883FF"/>
        </a:solidFill>
      </dgm:spPr>
      <dgm:t>
        <a:bodyPr/>
        <a:lstStyle/>
        <a:p>
          <a:r>
            <a:rPr lang="en-US" dirty="0">
              <a:latin typeface="Libre Franklin" pitchFamily="2" charset="0"/>
            </a:rPr>
            <a:t>GIC</a:t>
          </a:r>
        </a:p>
      </dgm:t>
    </dgm:pt>
    <dgm:pt modelId="{837E1AEB-A61F-4F65-84EF-B3606F0A6BEF}" type="parTrans" cxnId="{C6AE1EC7-BE43-4B74-BD6E-4EEAA93DE494}">
      <dgm:prSet/>
      <dgm:spPr/>
      <dgm:t>
        <a:bodyPr/>
        <a:lstStyle/>
        <a:p>
          <a:endParaRPr lang="en-US"/>
        </a:p>
      </dgm:t>
    </dgm:pt>
    <dgm:pt modelId="{535A6355-2E53-489C-8FFC-C59B6E492463}" type="sibTrans" cxnId="{C6AE1EC7-BE43-4B74-BD6E-4EEAA93DE494}">
      <dgm:prSet/>
      <dgm:spPr/>
      <dgm:t>
        <a:bodyPr/>
        <a:lstStyle/>
        <a:p>
          <a:endParaRPr lang="en-US"/>
        </a:p>
      </dgm:t>
    </dgm:pt>
    <dgm:pt modelId="{0179E5A1-834D-48D4-9B0A-F24D85AF9211}">
      <dgm:prSet phldrT="[Text]"/>
      <dgm:spPr>
        <a:ln>
          <a:solidFill>
            <a:srgbClr val="963FDB"/>
          </a:solidFill>
        </a:ln>
      </dgm:spPr>
      <dgm:t>
        <a:bodyPr/>
        <a:lstStyle/>
        <a:p>
          <a:r>
            <a:rPr lang="en-US" dirty="0">
              <a:latin typeface="Libre Franklin" pitchFamily="2" charset="0"/>
            </a:rPr>
            <a:t>Chemical bond to tooth</a:t>
          </a:r>
        </a:p>
      </dgm:t>
    </dgm:pt>
    <dgm:pt modelId="{CD9BD172-7B30-4601-BC44-8C1169219F44}" type="parTrans" cxnId="{2BD30BAF-B0EA-49AE-A6DB-452C79727196}">
      <dgm:prSet/>
      <dgm:spPr/>
      <dgm:t>
        <a:bodyPr/>
        <a:lstStyle/>
        <a:p>
          <a:endParaRPr lang="en-US"/>
        </a:p>
      </dgm:t>
    </dgm:pt>
    <dgm:pt modelId="{ECF3C7A2-7E9E-4A63-B03C-E04AEB993FCB}" type="sibTrans" cxnId="{2BD30BAF-B0EA-49AE-A6DB-452C79727196}">
      <dgm:prSet/>
      <dgm:spPr/>
      <dgm:t>
        <a:bodyPr/>
        <a:lstStyle/>
        <a:p>
          <a:endParaRPr lang="en-US"/>
        </a:p>
      </dgm:t>
    </dgm:pt>
    <dgm:pt modelId="{9BB1CE22-46FE-4AB6-809F-D50B4BB27140}">
      <dgm:prSet phldrT="[Text]"/>
      <dgm:spPr>
        <a:solidFill>
          <a:srgbClr val="D883FF"/>
        </a:solidFill>
      </dgm:spPr>
      <dgm:t>
        <a:bodyPr/>
        <a:lstStyle/>
        <a:p>
          <a:r>
            <a:rPr lang="en-US" dirty="0">
              <a:latin typeface="Libre Franklin" pitchFamily="2" charset="0"/>
            </a:rPr>
            <a:t>Resin</a:t>
          </a:r>
        </a:p>
      </dgm:t>
    </dgm:pt>
    <dgm:pt modelId="{8C35E147-6D23-4537-84A2-2A3B2AF38E8D}" type="parTrans" cxnId="{FD6BDD4C-197E-4C85-A1BA-AD9D4AB94A57}">
      <dgm:prSet/>
      <dgm:spPr/>
      <dgm:t>
        <a:bodyPr/>
        <a:lstStyle/>
        <a:p>
          <a:endParaRPr lang="en-US"/>
        </a:p>
      </dgm:t>
    </dgm:pt>
    <dgm:pt modelId="{F86B2C8F-89DE-4B3E-A368-8353137E8DB4}" type="sibTrans" cxnId="{FD6BDD4C-197E-4C85-A1BA-AD9D4AB94A57}">
      <dgm:prSet/>
      <dgm:spPr/>
      <dgm:t>
        <a:bodyPr/>
        <a:lstStyle/>
        <a:p>
          <a:endParaRPr lang="en-US"/>
        </a:p>
      </dgm:t>
    </dgm:pt>
    <dgm:pt modelId="{B3688866-7B8F-48AE-AABA-EF1C11313A42}">
      <dgm:prSet phldrT="[Text]"/>
      <dgm:spPr>
        <a:ln>
          <a:solidFill>
            <a:srgbClr val="963FDB"/>
          </a:solidFill>
        </a:ln>
      </dgm:spPr>
      <dgm:t>
        <a:bodyPr/>
        <a:lstStyle/>
        <a:p>
          <a:r>
            <a:rPr lang="en-US" dirty="0">
              <a:latin typeface="Libre Franklin" pitchFamily="2" charset="0"/>
            </a:rPr>
            <a:t>Strongest cements</a:t>
          </a:r>
        </a:p>
      </dgm:t>
    </dgm:pt>
    <dgm:pt modelId="{C00FEEC8-51FE-4CC5-A110-1BE88E83A31E}" type="parTrans" cxnId="{0C54EFF2-C533-4C6D-90DF-00BF018E179D}">
      <dgm:prSet/>
      <dgm:spPr/>
      <dgm:t>
        <a:bodyPr/>
        <a:lstStyle/>
        <a:p>
          <a:endParaRPr lang="en-US"/>
        </a:p>
      </dgm:t>
    </dgm:pt>
    <dgm:pt modelId="{1EF97AF2-6916-42A1-AC31-8929D29AE492}" type="sibTrans" cxnId="{0C54EFF2-C533-4C6D-90DF-00BF018E179D}">
      <dgm:prSet/>
      <dgm:spPr/>
      <dgm:t>
        <a:bodyPr/>
        <a:lstStyle/>
        <a:p>
          <a:endParaRPr lang="en-US"/>
        </a:p>
      </dgm:t>
    </dgm:pt>
    <dgm:pt modelId="{E5DE99A4-F17B-4070-B915-8AB7545EF011}">
      <dgm:prSet phldrT="[Text]"/>
      <dgm:spPr>
        <a:solidFill>
          <a:srgbClr val="D883FF"/>
        </a:solidFill>
      </dgm:spPr>
      <dgm:t>
        <a:bodyPr/>
        <a:lstStyle/>
        <a:p>
          <a:r>
            <a:rPr lang="en-US" dirty="0">
              <a:latin typeface="Libre Franklin" pitchFamily="2" charset="0"/>
            </a:rPr>
            <a:t>Resin Modified-GIC</a:t>
          </a:r>
        </a:p>
      </dgm:t>
    </dgm:pt>
    <dgm:pt modelId="{F2DA5737-BAA7-46E8-B6FB-70559B21EF8D}" type="parTrans" cxnId="{5F8E53CD-022D-4D8B-93B5-DD70834822EE}">
      <dgm:prSet/>
      <dgm:spPr/>
      <dgm:t>
        <a:bodyPr/>
        <a:lstStyle/>
        <a:p>
          <a:endParaRPr lang="en-US"/>
        </a:p>
      </dgm:t>
    </dgm:pt>
    <dgm:pt modelId="{01990B60-42C2-424E-A95D-2BF3EDA7984B}" type="sibTrans" cxnId="{5F8E53CD-022D-4D8B-93B5-DD70834822EE}">
      <dgm:prSet/>
      <dgm:spPr/>
      <dgm:t>
        <a:bodyPr/>
        <a:lstStyle/>
        <a:p>
          <a:endParaRPr lang="en-US"/>
        </a:p>
      </dgm:t>
    </dgm:pt>
    <dgm:pt modelId="{0B6F9516-CA50-4E0C-B6CD-D46A238E4645}">
      <dgm:prSet phldrT="[Text]"/>
      <dgm:spPr>
        <a:ln>
          <a:solidFill>
            <a:srgbClr val="963FDB"/>
          </a:solidFill>
        </a:ln>
      </dgm:spPr>
      <dgm:t>
        <a:bodyPr/>
        <a:lstStyle/>
        <a:p>
          <a:r>
            <a:rPr lang="en-US" dirty="0">
              <a:latin typeface="Libre Franklin" pitchFamily="2" charset="0"/>
            </a:rPr>
            <a:t>GIC with the addition of Resin</a:t>
          </a:r>
        </a:p>
      </dgm:t>
    </dgm:pt>
    <dgm:pt modelId="{2382795D-4890-491E-BBC1-0B724E348946}" type="parTrans" cxnId="{A57DE14F-5646-4760-9517-4FE5AAD174E4}">
      <dgm:prSet/>
      <dgm:spPr/>
      <dgm:t>
        <a:bodyPr/>
        <a:lstStyle/>
        <a:p>
          <a:endParaRPr lang="en-US"/>
        </a:p>
      </dgm:t>
    </dgm:pt>
    <dgm:pt modelId="{7E9742A7-C5B8-411F-AE10-5325DB721784}" type="sibTrans" cxnId="{A57DE14F-5646-4760-9517-4FE5AAD174E4}">
      <dgm:prSet/>
      <dgm:spPr/>
      <dgm:t>
        <a:bodyPr/>
        <a:lstStyle/>
        <a:p>
          <a:endParaRPr lang="en-US"/>
        </a:p>
      </dgm:t>
    </dgm:pt>
    <dgm:pt modelId="{85C16931-18D0-40C6-BD23-ED7F10AB2CC9}">
      <dgm:prSet custT="1"/>
      <dgm:spPr>
        <a:ln>
          <a:solidFill>
            <a:srgbClr val="963FDB"/>
          </a:solidFill>
        </a:ln>
      </dgm:spPr>
      <dgm:t>
        <a:bodyPr/>
        <a:lstStyle/>
        <a:p>
          <a:r>
            <a:rPr lang="en-US" sz="1100" dirty="0">
              <a:latin typeface="Libre Franklin" pitchFamily="2" charset="0"/>
            </a:rPr>
            <a:t>Zinc polycarboxylate</a:t>
          </a:r>
        </a:p>
      </dgm:t>
    </dgm:pt>
    <dgm:pt modelId="{1D6F6139-FF1E-4687-AD5B-3AB36A3AF45F}" type="parTrans" cxnId="{FAAD72BB-FA2E-468F-88E4-8CA8BAF12DDA}">
      <dgm:prSet/>
      <dgm:spPr/>
      <dgm:t>
        <a:bodyPr/>
        <a:lstStyle/>
        <a:p>
          <a:endParaRPr lang="en-US"/>
        </a:p>
      </dgm:t>
    </dgm:pt>
    <dgm:pt modelId="{7AFDD2E8-7629-4564-9BB9-BB3A3C1F3EE1}" type="sibTrans" cxnId="{FAAD72BB-FA2E-468F-88E4-8CA8BAF12DDA}">
      <dgm:prSet/>
      <dgm:spPr/>
      <dgm:t>
        <a:bodyPr/>
        <a:lstStyle/>
        <a:p>
          <a:endParaRPr lang="en-US"/>
        </a:p>
      </dgm:t>
    </dgm:pt>
    <dgm:pt modelId="{C69540DC-9F83-4975-80CE-ABA14CDDA885}">
      <dgm:prSet custT="1"/>
      <dgm:spPr>
        <a:ln>
          <a:solidFill>
            <a:srgbClr val="963FDB"/>
          </a:solidFill>
        </a:ln>
      </dgm:spPr>
      <dgm:t>
        <a:bodyPr/>
        <a:lstStyle/>
        <a:p>
          <a:r>
            <a:rPr lang="en-US" sz="1100" dirty="0">
              <a:latin typeface="Libre Franklin" pitchFamily="2" charset="0"/>
            </a:rPr>
            <a:t>Good long standing history</a:t>
          </a:r>
        </a:p>
      </dgm:t>
    </dgm:pt>
    <dgm:pt modelId="{08A64CE0-D458-4744-88E7-0B6FAD650B52}" type="parTrans" cxnId="{1A73534D-FADF-476A-A541-DC523848354D}">
      <dgm:prSet/>
      <dgm:spPr/>
      <dgm:t>
        <a:bodyPr/>
        <a:lstStyle/>
        <a:p>
          <a:endParaRPr lang="en-US"/>
        </a:p>
      </dgm:t>
    </dgm:pt>
    <dgm:pt modelId="{CB31BA17-2FA6-47FE-B641-FE3182E2576D}" type="sibTrans" cxnId="{1A73534D-FADF-476A-A541-DC523848354D}">
      <dgm:prSet/>
      <dgm:spPr/>
      <dgm:t>
        <a:bodyPr/>
        <a:lstStyle/>
        <a:p>
          <a:endParaRPr lang="en-US"/>
        </a:p>
      </dgm:t>
    </dgm:pt>
    <dgm:pt modelId="{8E286225-A7DD-4FFF-A1CA-C0895DB103E0}">
      <dgm:prSet custT="1"/>
      <dgm:spPr>
        <a:ln>
          <a:solidFill>
            <a:srgbClr val="963FDB"/>
          </a:solidFill>
        </a:ln>
      </dgm:spPr>
      <dgm:t>
        <a:bodyPr/>
        <a:lstStyle/>
        <a:p>
          <a:r>
            <a:rPr lang="en-US" sz="1100" dirty="0">
              <a:latin typeface="Libre Franklin" pitchFamily="2" charset="0"/>
            </a:rPr>
            <a:t>Chemical bond to tooth</a:t>
          </a:r>
        </a:p>
      </dgm:t>
    </dgm:pt>
    <dgm:pt modelId="{CFDB687D-A0DC-47B5-9314-E2E97B23754E}" type="parTrans" cxnId="{59A59199-7E18-4CFC-BB36-B55D19ED538F}">
      <dgm:prSet/>
      <dgm:spPr/>
      <dgm:t>
        <a:bodyPr/>
        <a:lstStyle/>
        <a:p>
          <a:endParaRPr lang="en-US"/>
        </a:p>
      </dgm:t>
    </dgm:pt>
    <dgm:pt modelId="{D26D1E88-3C4F-491D-A0C3-D920DE4EEC49}" type="sibTrans" cxnId="{59A59199-7E18-4CFC-BB36-B55D19ED538F}">
      <dgm:prSet/>
      <dgm:spPr/>
      <dgm:t>
        <a:bodyPr/>
        <a:lstStyle/>
        <a:p>
          <a:endParaRPr lang="en-US"/>
        </a:p>
      </dgm:t>
    </dgm:pt>
    <dgm:pt modelId="{4A6A03ED-EE2C-4782-8553-A46010F93A02}">
      <dgm:prSet custT="1"/>
      <dgm:spPr>
        <a:ln>
          <a:solidFill>
            <a:srgbClr val="963FDB"/>
          </a:solidFill>
        </a:ln>
      </dgm:spPr>
      <dgm:t>
        <a:bodyPr/>
        <a:lstStyle/>
        <a:p>
          <a:r>
            <a:rPr lang="en-US" sz="1100" dirty="0">
              <a:latin typeface="Libre Franklin" pitchFamily="2" charset="0"/>
            </a:rPr>
            <a:t>Release fluoride (Poly-F)</a:t>
          </a:r>
        </a:p>
      </dgm:t>
    </dgm:pt>
    <dgm:pt modelId="{42AC9781-6B2A-4B89-AAE0-175CA249E906}" type="parTrans" cxnId="{13225509-EE39-4E63-B852-26B18A7C1359}">
      <dgm:prSet/>
      <dgm:spPr/>
      <dgm:t>
        <a:bodyPr/>
        <a:lstStyle/>
        <a:p>
          <a:endParaRPr lang="en-US"/>
        </a:p>
      </dgm:t>
    </dgm:pt>
    <dgm:pt modelId="{6FD54A04-6024-4623-93A5-452B1C1E9800}" type="sibTrans" cxnId="{13225509-EE39-4E63-B852-26B18A7C1359}">
      <dgm:prSet/>
      <dgm:spPr/>
      <dgm:t>
        <a:bodyPr/>
        <a:lstStyle/>
        <a:p>
          <a:endParaRPr lang="en-US"/>
        </a:p>
      </dgm:t>
    </dgm:pt>
    <dgm:pt modelId="{A2A66119-C723-46A0-82F8-EA8F8FC5F1C5}">
      <dgm:prSet/>
      <dgm:spPr>
        <a:ln>
          <a:solidFill>
            <a:srgbClr val="963FDB"/>
          </a:solidFill>
        </a:ln>
      </dgm:spPr>
      <dgm:t>
        <a:bodyPr/>
        <a:lstStyle/>
        <a:p>
          <a:r>
            <a:rPr lang="en-US" dirty="0">
              <a:latin typeface="Libre Franklin" pitchFamily="2" charset="0"/>
            </a:rPr>
            <a:t>Strong</a:t>
          </a:r>
        </a:p>
      </dgm:t>
    </dgm:pt>
    <dgm:pt modelId="{97FA8EA3-5F67-41D4-941E-2AE7E41BC447}" type="parTrans" cxnId="{41486F8C-F94D-458A-BD16-A3E2660432F4}">
      <dgm:prSet/>
      <dgm:spPr/>
      <dgm:t>
        <a:bodyPr/>
        <a:lstStyle/>
        <a:p>
          <a:endParaRPr lang="en-US"/>
        </a:p>
      </dgm:t>
    </dgm:pt>
    <dgm:pt modelId="{AE3FA6C7-5787-41E0-9857-76FE62CA1306}" type="sibTrans" cxnId="{41486F8C-F94D-458A-BD16-A3E2660432F4}">
      <dgm:prSet/>
      <dgm:spPr/>
      <dgm:t>
        <a:bodyPr/>
        <a:lstStyle/>
        <a:p>
          <a:endParaRPr lang="en-US"/>
        </a:p>
      </dgm:t>
    </dgm:pt>
    <dgm:pt modelId="{1DD161C0-2640-415B-9B85-38B711B30523}">
      <dgm:prSet/>
      <dgm:spPr>
        <a:ln>
          <a:solidFill>
            <a:srgbClr val="963FDB"/>
          </a:solidFill>
        </a:ln>
      </dgm:spPr>
      <dgm:t>
        <a:bodyPr/>
        <a:lstStyle/>
        <a:p>
          <a:r>
            <a:rPr lang="en-US" dirty="0">
              <a:latin typeface="Libre Franklin" pitchFamily="2" charset="0"/>
            </a:rPr>
            <a:t>Low PH</a:t>
          </a:r>
        </a:p>
      </dgm:t>
    </dgm:pt>
    <dgm:pt modelId="{6C83DA2B-2CAB-4BE1-BC51-BEE26E7EA61A}" type="parTrans" cxnId="{F2BAF517-A163-4EEE-851F-15ED46D43D2A}">
      <dgm:prSet/>
      <dgm:spPr/>
      <dgm:t>
        <a:bodyPr/>
        <a:lstStyle/>
        <a:p>
          <a:endParaRPr lang="en-US"/>
        </a:p>
      </dgm:t>
    </dgm:pt>
    <dgm:pt modelId="{0496183F-F769-4FA6-B4EC-4F6C9FFF7F83}" type="sibTrans" cxnId="{F2BAF517-A163-4EEE-851F-15ED46D43D2A}">
      <dgm:prSet/>
      <dgm:spPr/>
      <dgm:t>
        <a:bodyPr/>
        <a:lstStyle/>
        <a:p>
          <a:endParaRPr lang="en-US"/>
        </a:p>
      </dgm:t>
    </dgm:pt>
    <dgm:pt modelId="{9C841010-065B-47C5-86AF-DC3C9E58EBA1}">
      <dgm:prSet/>
      <dgm:spPr>
        <a:ln>
          <a:solidFill>
            <a:srgbClr val="963FDB"/>
          </a:solidFill>
        </a:ln>
      </dgm:spPr>
      <dgm:t>
        <a:bodyPr/>
        <a:lstStyle/>
        <a:p>
          <a:r>
            <a:rPr lang="en-US" dirty="0">
              <a:latin typeface="Libre Franklin" pitchFamily="2" charset="0"/>
            </a:rPr>
            <a:t>Light, Chemical or duel cure</a:t>
          </a:r>
        </a:p>
      </dgm:t>
    </dgm:pt>
    <dgm:pt modelId="{EBC1911F-02EB-4524-B657-DAE880AB2FC3}" type="parTrans" cxnId="{C1AFDAD2-15E6-4330-BA5C-7375B74F9A67}">
      <dgm:prSet/>
      <dgm:spPr/>
      <dgm:t>
        <a:bodyPr/>
        <a:lstStyle/>
        <a:p>
          <a:endParaRPr lang="en-US"/>
        </a:p>
      </dgm:t>
    </dgm:pt>
    <dgm:pt modelId="{83185BE4-83D5-42C4-A54C-5F08CA75BAD1}" type="sibTrans" cxnId="{C1AFDAD2-15E6-4330-BA5C-7375B74F9A67}">
      <dgm:prSet/>
      <dgm:spPr/>
      <dgm:t>
        <a:bodyPr/>
        <a:lstStyle/>
        <a:p>
          <a:endParaRPr lang="en-US"/>
        </a:p>
      </dgm:t>
    </dgm:pt>
    <dgm:pt modelId="{1EC67CB1-7911-40C9-B048-085E1BAFFE6E}">
      <dgm:prSet/>
      <dgm:spPr>
        <a:ln>
          <a:solidFill>
            <a:srgbClr val="963FDB"/>
          </a:solidFill>
        </a:ln>
      </dgm:spPr>
      <dgm:t>
        <a:bodyPr/>
        <a:lstStyle/>
        <a:p>
          <a:r>
            <a:rPr lang="en-US" dirty="0">
              <a:latin typeface="Libre Franklin" pitchFamily="2" charset="0"/>
            </a:rPr>
            <a:t>Most technique sensitive</a:t>
          </a:r>
        </a:p>
      </dgm:t>
    </dgm:pt>
    <dgm:pt modelId="{ED6211CF-E9DB-428C-8721-74F21BA04658}" type="parTrans" cxnId="{D21BE3FD-8A4E-48F1-9ACE-9EEC8322DC1E}">
      <dgm:prSet/>
      <dgm:spPr/>
      <dgm:t>
        <a:bodyPr/>
        <a:lstStyle/>
        <a:p>
          <a:endParaRPr lang="en-US"/>
        </a:p>
      </dgm:t>
    </dgm:pt>
    <dgm:pt modelId="{5ECE91C4-92AC-4D1C-AC2F-82CFBF167366}" type="sibTrans" cxnId="{D21BE3FD-8A4E-48F1-9ACE-9EEC8322DC1E}">
      <dgm:prSet/>
      <dgm:spPr/>
      <dgm:t>
        <a:bodyPr/>
        <a:lstStyle/>
        <a:p>
          <a:endParaRPr lang="en-US"/>
        </a:p>
      </dgm:t>
    </dgm:pt>
    <dgm:pt modelId="{EF3C4052-E6E0-4251-8FE2-29EAD3B53E3B}">
      <dgm:prSet/>
      <dgm:spPr>
        <a:ln>
          <a:solidFill>
            <a:srgbClr val="963FDB"/>
          </a:solidFill>
        </a:ln>
      </dgm:spPr>
      <dgm:t>
        <a:bodyPr/>
        <a:lstStyle/>
        <a:p>
          <a:r>
            <a:rPr lang="en-US" dirty="0">
              <a:latin typeface="Libre Franklin" pitchFamily="2" charset="0"/>
            </a:rPr>
            <a:t>Used for all restorations except for all-ceramic crowns. </a:t>
          </a:r>
        </a:p>
      </dgm:t>
    </dgm:pt>
    <dgm:pt modelId="{A885144D-7C92-4423-A4EB-FD854593499E}" type="parTrans" cxnId="{3ED0680D-26C0-4AF3-9D95-39EBA3AC675A}">
      <dgm:prSet/>
      <dgm:spPr/>
      <dgm:t>
        <a:bodyPr/>
        <a:lstStyle/>
        <a:p>
          <a:endParaRPr lang="en-US"/>
        </a:p>
      </dgm:t>
    </dgm:pt>
    <dgm:pt modelId="{AD45C5B9-AEB7-455E-B890-37C8D2668045}" type="sibTrans" cxnId="{3ED0680D-26C0-4AF3-9D95-39EBA3AC675A}">
      <dgm:prSet/>
      <dgm:spPr/>
      <dgm:t>
        <a:bodyPr/>
        <a:lstStyle/>
        <a:p>
          <a:endParaRPr lang="en-US"/>
        </a:p>
      </dgm:t>
    </dgm:pt>
    <dgm:pt modelId="{8087F945-4824-40C3-8692-BB6E918E94B2}" type="pres">
      <dgm:prSet presAssocID="{45860906-1D55-462F-828B-96F1EA2735BA}" presName="cycleMatrixDiagram" presStyleCnt="0">
        <dgm:presLayoutVars>
          <dgm:chMax val="1"/>
          <dgm:dir/>
          <dgm:animLvl val="lvl"/>
          <dgm:resizeHandles val="exact"/>
        </dgm:presLayoutVars>
      </dgm:prSet>
      <dgm:spPr/>
    </dgm:pt>
    <dgm:pt modelId="{8D009F5A-89D0-4084-97D2-94DD1178B9E4}" type="pres">
      <dgm:prSet presAssocID="{45860906-1D55-462F-828B-96F1EA2735BA}" presName="children" presStyleCnt="0"/>
      <dgm:spPr/>
    </dgm:pt>
    <dgm:pt modelId="{6E8ADF04-5319-416B-A444-3F7C3A8C464E}" type="pres">
      <dgm:prSet presAssocID="{45860906-1D55-462F-828B-96F1EA2735BA}" presName="child1group" presStyleCnt="0"/>
      <dgm:spPr/>
    </dgm:pt>
    <dgm:pt modelId="{956D2DB5-2832-4940-B1D3-674705741DA9}" type="pres">
      <dgm:prSet presAssocID="{45860906-1D55-462F-828B-96F1EA2735BA}" presName="child1" presStyleLbl="bgAcc1" presStyleIdx="0" presStyleCnt="4" custLinFactNeighborX="-13897" custLinFactNeighborY="-75"/>
      <dgm:spPr/>
    </dgm:pt>
    <dgm:pt modelId="{622FBBC7-57D7-4A95-BF8B-CBACF104A746}" type="pres">
      <dgm:prSet presAssocID="{45860906-1D55-462F-828B-96F1EA2735BA}" presName="child1Text" presStyleLbl="bgAcc1" presStyleIdx="0" presStyleCnt="4">
        <dgm:presLayoutVars>
          <dgm:bulletEnabled val="1"/>
        </dgm:presLayoutVars>
      </dgm:prSet>
      <dgm:spPr/>
    </dgm:pt>
    <dgm:pt modelId="{FAD60D4E-2BAA-4757-B59E-93DE56C5CF0A}" type="pres">
      <dgm:prSet presAssocID="{45860906-1D55-462F-828B-96F1EA2735BA}" presName="child2group" presStyleCnt="0"/>
      <dgm:spPr/>
    </dgm:pt>
    <dgm:pt modelId="{74021BD8-1D9B-4A5C-82EA-AD980BE40E60}" type="pres">
      <dgm:prSet presAssocID="{45860906-1D55-462F-828B-96F1EA2735BA}" presName="child2" presStyleLbl="bgAcc1" presStyleIdx="1" presStyleCnt="4" custLinFactNeighborX="12296" custLinFactNeighborY="-75"/>
      <dgm:spPr/>
    </dgm:pt>
    <dgm:pt modelId="{4C7220FE-8EE8-401E-9B50-4353CE4C15B9}" type="pres">
      <dgm:prSet presAssocID="{45860906-1D55-462F-828B-96F1EA2735BA}" presName="child2Text" presStyleLbl="bgAcc1" presStyleIdx="1" presStyleCnt="4">
        <dgm:presLayoutVars>
          <dgm:bulletEnabled val="1"/>
        </dgm:presLayoutVars>
      </dgm:prSet>
      <dgm:spPr/>
    </dgm:pt>
    <dgm:pt modelId="{5343D734-8556-4A99-BEE4-5DFAFEDDC40E}" type="pres">
      <dgm:prSet presAssocID="{45860906-1D55-462F-828B-96F1EA2735BA}" presName="child3group" presStyleCnt="0"/>
      <dgm:spPr/>
    </dgm:pt>
    <dgm:pt modelId="{7764C902-55D8-41E2-A877-C2001B3EFCE0}" type="pres">
      <dgm:prSet presAssocID="{45860906-1D55-462F-828B-96F1EA2735BA}" presName="child3" presStyleLbl="bgAcc1" presStyleIdx="2" presStyleCnt="4" custLinFactNeighborX="13116" custLinFactNeighborY="-2970"/>
      <dgm:spPr/>
    </dgm:pt>
    <dgm:pt modelId="{61F83073-B279-4FB5-8EA0-BC9F11616961}" type="pres">
      <dgm:prSet presAssocID="{45860906-1D55-462F-828B-96F1EA2735BA}" presName="child3Text" presStyleLbl="bgAcc1" presStyleIdx="2" presStyleCnt="4">
        <dgm:presLayoutVars>
          <dgm:bulletEnabled val="1"/>
        </dgm:presLayoutVars>
      </dgm:prSet>
      <dgm:spPr/>
    </dgm:pt>
    <dgm:pt modelId="{93BB71C1-D1F4-4AB1-9BB5-CB7B3E516BAB}" type="pres">
      <dgm:prSet presAssocID="{45860906-1D55-462F-828B-96F1EA2735BA}" presName="child4group" presStyleCnt="0"/>
      <dgm:spPr/>
    </dgm:pt>
    <dgm:pt modelId="{7F4D780D-0FD9-4260-B6F0-EEB0CD1933A1}" type="pres">
      <dgm:prSet presAssocID="{45860906-1D55-462F-828B-96F1EA2735BA}" presName="child4" presStyleLbl="bgAcc1" presStyleIdx="3" presStyleCnt="4" custLinFactNeighborX="-13116" custLinFactNeighborY="-2970"/>
      <dgm:spPr/>
    </dgm:pt>
    <dgm:pt modelId="{B19D7127-0DA4-4FAC-A63E-449F64610232}" type="pres">
      <dgm:prSet presAssocID="{45860906-1D55-462F-828B-96F1EA2735BA}" presName="child4Text" presStyleLbl="bgAcc1" presStyleIdx="3" presStyleCnt="4">
        <dgm:presLayoutVars>
          <dgm:bulletEnabled val="1"/>
        </dgm:presLayoutVars>
      </dgm:prSet>
      <dgm:spPr/>
    </dgm:pt>
    <dgm:pt modelId="{0C5E2109-541F-45FE-8C15-79AA7D8824EE}" type="pres">
      <dgm:prSet presAssocID="{45860906-1D55-462F-828B-96F1EA2735BA}" presName="childPlaceholder" presStyleCnt="0"/>
      <dgm:spPr/>
    </dgm:pt>
    <dgm:pt modelId="{4D666CAF-ACBD-41A3-BF09-9589999301DE}" type="pres">
      <dgm:prSet presAssocID="{45860906-1D55-462F-828B-96F1EA2735BA}" presName="circle" presStyleCnt="0"/>
      <dgm:spPr/>
    </dgm:pt>
    <dgm:pt modelId="{091739D0-A315-4CAF-B312-346645F4AB44}" type="pres">
      <dgm:prSet presAssocID="{45860906-1D55-462F-828B-96F1EA2735BA}" presName="quadrant1" presStyleLbl="node1" presStyleIdx="0" presStyleCnt="4">
        <dgm:presLayoutVars>
          <dgm:chMax val="1"/>
          <dgm:bulletEnabled val="1"/>
        </dgm:presLayoutVars>
      </dgm:prSet>
      <dgm:spPr/>
    </dgm:pt>
    <dgm:pt modelId="{815B574D-C93B-4A6F-B3F7-BD8642E02123}" type="pres">
      <dgm:prSet presAssocID="{45860906-1D55-462F-828B-96F1EA2735BA}" presName="quadrant2" presStyleLbl="node1" presStyleIdx="1" presStyleCnt="4">
        <dgm:presLayoutVars>
          <dgm:chMax val="1"/>
          <dgm:bulletEnabled val="1"/>
        </dgm:presLayoutVars>
      </dgm:prSet>
      <dgm:spPr/>
    </dgm:pt>
    <dgm:pt modelId="{F802F6FA-1E54-45B1-8D86-A7BD01547991}" type="pres">
      <dgm:prSet presAssocID="{45860906-1D55-462F-828B-96F1EA2735BA}" presName="quadrant3" presStyleLbl="node1" presStyleIdx="2" presStyleCnt="4">
        <dgm:presLayoutVars>
          <dgm:chMax val="1"/>
          <dgm:bulletEnabled val="1"/>
        </dgm:presLayoutVars>
      </dgm:prSet>
      <dgm:spPr/>
    </dgm:pt>
    <dgm:pt modelId="{D772359F-2600-4082-99A4-234E35B89B20}" type="pres">
      <dgm:prSet presAssocID="{45860906-1D55-462F-828B-96F1EA2735BA}" presName="quadrant4" presStyleLbl="node1" presStyleIdx="3" presStyleCnt="4">
        <dgm:presLayoutVars>
          <dgm:chMax val="1"/>
          <dgm:bulletEnabled val="1"/>
        </dgm:presLayoutVars>
      </dgm:prSet>
      <dgm:spPr/>
    </dgm:pt>
    <dgm:pt modelId="{9A7CC300-50B6-4459-8FFA-0AD0C23DA8B2}" type="pres">
      <dgm:prSet presAssocID="{45860906-1D55-462F-828B-96F1EA2735BA}" presName="quadrantPlaceholder" presStyleCnt="0"/>
      <dgm:spPr/>
    </dgm:pt>
    <dgm:pt modelId="{0D8A47BF-DF1D-47EA-A68A-2C39EC6A8EA8}" type="pres">
      <dgm:prSet presAssocID="{45860906-1D55-462F-828B-96F1EA2735BA}" presName="center1" presStyleLbl="fgShp" presStyleIdx="0" presStyleCnt="2"/>
      <dgm:spPr>
        <a:solidFill>
          <a:srgbClr val="963FDB"/>
        </a:solidFill>
      </dgm:spPr>
    </dgm:pt>
    <dgm:pt modelId="{F1CDC72A-AB6B-418A-997E-3641A5DC6548}" type="pres">
      <dgm:prSet presAssocID="{45860906-1D55-462F-828B-96F1EA2735BA}" presName="center2" presStyleLbl="fgShp" presStyleIdx="1" presStyleCnt="2"/>
      <dgm:spPr>
        <a:solidFill>
          <a:srgbClr val="963FDB"/>
        </a:solidFill>
      </dgm:spPr>
    </dgm:pt>
  </dgm:ptLst>
  <dgm:cxnLst>
    <dgm:cxn modelId="{C2018F00-8A5C-4748-82D4-A71E09D3D367}" type="presOf" srcId="{85C16931-18D0-40C6-BD23-ED7F10AB2CC9}" destId="{956D2DB5-2832-4940-B1D3-674705741DA9}" srcOrd="0" destOrd="1" presId="urn:microsoft.com/office/officeart/2005/8/layout/cycle4"/>
    <dgm:cxn modelId="{15974603-B99F-4152-8F29-BBDE091CC7DF}" type="presOf" srcId="{0B6F9516-CA50-4E0C-B6CD-D46A238E4645}" destId="{7F4D780D-0FD9-4260-B6F0-EEB0CD1933A1}" srcOrd="0" destOrd="0" presId="urn:microsoft.com/office/officeart/2005/8/layout/cycle4"/>
    <dgm:cxn modelId="{13225509-EE39-4E63-B852-26B18A7C1359}" srcId="{FFDF473F-A52F-4DA1-8F02-08320C06D39C}" destId="{4A6A03ED-EE2C-4782-8553-A46010F93A02}" srcOrd="4" destOrd="0" parTransId="{42AC9781-6B2A-4B89-AAE0-175CA249E906}" sibTransId="{6FD54A04-6024-4623-93A5-452B1C1E9800}"/>
    <dgm:cxn modelId="{3ED0680D-26C0-4AF3-9D95-39EBA3AC675A}" srcId="{E5DE99A4-F17B-4070-B915-8AB7545EF011}" destId="{EF3C4052-E6E0-4251-8FE2-29EAD3B53E3B}" srcOrd="1" destOrd="0" parTransId="{A885144D-7C92-4423-A4EB-FD854593499E}" sibTransId="{AD45C5B9-AEB7-455E-B890-37C8D2668045}"/>
    <dgm:cxn modelId="{F2BAF517-A163-4EEE-851F-15ED46D43D2A}" srcId="{40A62D27-90E9-4093-9DAF-EE4171EE47A0}" destId="{1DD161C0-2640-415B-9B85-38B711B30523}" srcOrd="2" destOrd="0" parTransId="{6C83DA2B-2CAB-4BE1-BC51-BEE26E7EA61A}" sibTransId="{0496183F-F769-4FA6-B4EC-4F6C9FFF7F83}"/>
    <dgm:cxn modelId="{735E681A-3916-4D34-A638-4E85497764D9}" type="presOf" srcId="{1DD161C0-2640-415B-9B85-38B711B30523}" destId="{74021BD8-1D9B-4A5C-82EA-AD980BE40E60}" srcOrd="0" destOrd="2" presId="urn:microsoft.com/office/officeart/2005/8/layout/cycle4"/>
    <dgm:cxn modelId="{A9C60B23-EB2A-4DDE-911E-D33751641188}" srcId="{45860906-1D55-462F-828B-96F1EA2735BA}" destId="{FFDF473F-A52F-4DA1-8F02-08320C06D39C}" srcOrd="0" destOrd="0" parTransId="{45340D51-F120-489E-ABF2-63F67EC6FD0F}" sibTransId="{8A8E33F7-3FCE-44A4-A330-A9ACC52D50BA}"/>
    <dgm:cxn modelId="{06203030-B9E5-4437-B5ED-A55D5F6BAE1A}" type="presOf" srcId="{45860906-1D55-462F-828B-96F1EA2735BA}" destId="{8087F945-4824-40C3-8692-BB6E918E94B2}" srcOrd="0" destOrd="0" presId="urn:microsoft.com/office/officeart/2005/8/layout/cycle4"/>
    <dgm:cxn modelId="{4C32B139-800F-48B6-B4CE-3BA45BC0B38B}" type="presOf" srcId="{1EC67CB1-7911-40C9-B048-085E1BAFFE6E}" destId="{7764C902-55D8-41E2-A877-C2001B3EFCE0}" srcOrd="0" destOrd="2" presId="urn:microsoft.com/office/officeart/2005/8/layout/cycle4"/>
    <dgm:cxn modelId="{BE7ED23B-B45A-485E-890A-033774484B7F}" type="presOf" srcId="{EF3C4052-E6E0-4251-8FE2-29EAD3B53E3B}" destId="{7F4D780D-0FD9-4260-B6F0-EEB0CD1933A1}" srcOrd="0" destOrd="1" presId="urn:microsoft.com/office/officeart/2005/8/layout/cycle4"/>
    <dgm:cxn modelId="{0426253F-4D44-46CD-B145-EB0F0D3053BD}" type="presOf" srcId="{8E286225-A7DD-4FFF-A1CA-C0895DB103E0}" destId="{956D2DB5-2832-4940-B1D3-674705741DA9}" srcOrd="0" destOrd="3" presId="urn:microsoft.com/office/officeart/2005/8/layout/cycle4"/>
    <dgm:cxn modelId="{AE239C3F-A11E-45AF-9738-C2230A0DCD75}" type="presOf" srcId="{EBE43DCC-FC12-4900-9641-43A77846877C}" destId="{622FBBC7-57D7-4A95-BF8B-CBACF104A746}" srcOrd="1" destOrd="0" presId="urn:microsoft.com/office/officeart/2005/8/layout/cycle4"/>
    <dgm:cxn modelId="{91A87444-465E-44D2-8396-525AF3400137}" type="presOf" srcId="{9BB1CE22-46FE-4AB6-809F-D50B4BB27140}" destId="{F802F6FA-1E54-45B1-8D86-A7BD01547991}" srcOrd="0" destOrd="0" presId="urn:microsoft.com/office/officeart/2005/8/layout/cycle4"/>
    <dgm:cxn modelId="{FD6BDD4C-197E-4C85-A1BA-AD9D4AB94A57}" srcId="{45860906-1D55-462F-828B-96F1EA2735BA}" destId="{9BB1CE22-46FE-4AB6-809F-D50B4BB27140}" srcOrd="2" destOrd="0" parTransId="{8C35E147-6D23-4537-84A2-2A3B2AF38E8D}" sibTransId="{F86B2C8F-89DE-4B3E-A368-8353137E8DB4}"/>
    <dgm:cxn modelId="{1A73534D-FADF-476A-A541-DC523848354D}" srcId="{FFDF473F-A52F-4DA1-8F02-08320C06D39C}" destId="{C69540DC-9F83-4975-80CE-ABA14CDDA885}" srcOrd="2" destOrd="0" parTransId="{08A64CE0-D458-4744-88E7-0B6FAD650B52}" sibTransId="{CB31BA17-2FA6-47FE-B641-FE3182E2576D}"/>
    <dgm:cxn modelId="{A57DE14F-5646-4760-9517-4FE5AAD174E4}" srcId="{E5DE99A4-F17B-4070-B915-8AB7545EF011}" destId="{0B6F9516-CA50-4E0C-B6CD-D46A238E4645}" srcOrd="0" destOrd="0" parTransId="{2382795D-4890-491E-BBC1-0B724E348946}" sibTransId="{7E9742A7-C5B8-411F-AE10-5325DB721784}"/>
    <dgm:cxn modelId="{C05CAC50-A00E-4AFE-AD96-4DCA84DB90EF}" type="presOf" srcId="{C69540DC-9F83-4975-80CE-ABA14CDDA885}" destId="{956D2DB5-2832-4940-B1D3-674705741DA9}" srcOrd="0" destOrd="2" presId="urn:microsoft.com/office/officeart/2005/8/layout/cycle4"/>
    <dgm:cxn modelId="{DAADD450-F01A-47E0-AC9A-4A96EE1C7F22}" type="presOf" srcId="{9C841010-065B-47C5-86AF-DC3C9E58EBA1}" destId="{7764C902-55D8-41E2-A877-C2001B3EFCE0}" srcOrd="0" destOrd="1" presId="urn:microsoft.com/office/officeart/2005/8/layout/cycle4"/>
    <dgm:cxn modelId="{F103A452-5E30-45C4-8989-E1D5CC5C3FCA}" type="presOf" srcId="{B3688866-7B8F-48AE-AABA-EF1C11313A42}" destId="{7764C902-55D8-41E2-A877-C2001B3EFCE0}" srcOrd="0" destOrd="0" presId="urn:microsoft.com/office/officeart/2005/8/layout/cycle4"/>
    <dgm:cxn modelId="{63620355-0CC9-4E27-A247-7CEED102EDF3}" type="presOf" srcId="{4A6A03ED-EE2C-4782-8553-A46010F93A02}" destId="{956D2DB5-2832-4940-B1D3-674705741DA9}" srcOrd="0" destOrd="4" presId="urn:microsoft.com/office/officeart/2005/8/layout/cycle4"/>
    <dgm:cxn modelId="{ECCAC455-666F-4FD0-BD70-BC86D13E9A80}" type="presOf" srcId="{0B6F9516-CA50-4E0C-B6CD-D46A238E4645}" destId="{B19D7127-0DA4-4FAC-A63E-449F64610232}" srcOrd="1" destOrd="0" presId="urn:microsoft.com/office/officeart/2005/8/layout/cycle4"/>
    <dgm:cxn modelId="{9396AD5C-AEB2-4F9F-B7CF-7D849D820564}" type="presOf" srcId="{1DD161C0-2640-415B-9B85-38B711B30523}" destId="{4C7220FE-8EE8-401E-9B50-4353CE4C15B9}" srcOrd="1" destOrd="2" presId="urn:microsoft.com/office/officeart/2005/8/layout/cycle4"/>
    <dgm:cxn modelId="{8D7F1B68-10A8-4153-AF03-729A6D52987F}" type="presOf" srcId="{C69540DC-9F83-4975-80CE-ABA14CDDA885}" destId="{622FBBC7-57D7-4A95-BF8B-CBACF104A746}" srcOrd="1" destOrd="2" presId="urn:microsoft.com/office/officeart/2005/8/layout/cycle4"/>
    <dgm:cxn modelId="{4F4A6C70-B348-4644-B4FA-4872973584D7}" type="presOf" srcId="{8E286225-A7DD-4FFF-A1CA-C0895DB103E0}" destId="{622FBBC7-57D7-4A95-BF8B-CBACF104A746}" srcOrd="1" destOrd="3" presId="urn:microsoft.com/office/officeart/2005/8/layout/cycle4"/>
    <dgm:cxn modelId="{DA98C187-8284-46BC-B086-1DA34DC58763}" type="presOf" srcId="{85C16931-18D0-40C6-BD23-ED7F10AB2CC9}" destId="{622FBBC7-57D7-4A95-BF8B-CBACF104A746}" srcOrd="1" destOrd="1" presId="urn:microsoft.com/office/officeart/2005/8/layout/cycle4"/>
    <dgm:cxn modelId="{501ACC89-91B8-4509-8F94-DC93A4A7454A}" type="presOf" srcId="{E5DE99A4-F17B-4070-B915-8AB7545EF011}" destId="{D772359F-2600-4082-99A4-234E35B89B20}" srcOrd="0" destOrd="0" presId="urn:microsoft.com/office/officeart/2005/8/layout/cycle4"/>
    <dgm:cxn modelId="{41486F8C-F94D-458A-BD16-A3E2660432F4}" srcId="{40A62D27-90E9-4093-9DAF-EE4171EE47A0}" destId="{A2A66119-C723-46A0-82F8-EA8F8FC5F1C5}" srcOrd="1" destOrd="0" parTransId="{97FA8EA3-5F67-41D4-941E-2AE7E41BC447}" sibTransId="{AE3FA6C7-5787-41E0-9857-76FE62CA1306}"/>
    <dgm:cxn modelId="{820F7D91-D228-482C-8ED4-296D9E1A4E3E}" srcId="{FFDF473F-A52F-4DA1-8F02-08320C06D39C}" destId="{EBE43DCC-FC12-4900-9641-43A77846877C}" srcOrd="0" destOrd="0" parTransId="{403F3A5B-5F3D-428F-A447-6CFC3115D70E}" sibTransId="{F3B0C0E0-5D56-4657-B405-505B964AA37A}"/>
    <dgm:cxn modelId="{59A59199-7E18-4CFC-BB36-B55D19ED538F}" srcId="{FFDF473F-A52F-4DA1-8F02-08320C06D39C}" destId="{8E286225-A7DD-4FFF-A1CA-C0895DB103E0}" srcOrd="3" destOrd="0" parTransId="{CFDB687D-A0DC-47B5-9314-E2E97B23754E}" sibTransId="{D26D1E88-3C4F-491D-A0C3-D920DE4EEC49}"/>
    <dgm:cxn modelId="{2BD30BAF-B0EA-49AE-A6DB-452C79727196}" srcId="{40A62D27-90E9-4093-9DAF-EE4171EE47A0}" destId="{0179E5A1-834D-48D4-9B0A-F24D85AF9211}" srcOrd="0" destOrd="0" parTransId="{CD9BD172-7B30-4601-BC44-8C1169219F44}" sibTransId="{ECF3C7A2-7E9E-4A63-B03C-E04AEB993FCB}"/>
    <dgm:cxn modelId="{5278BAB1-6286-445E-B820-3EEBD0FA25BD}" type="presOf" srcId="{0179E5A1-834D-48D4-9B0A-F24D85AF9211}" destId="{4C7220FE-8EE8-401E-9B50-4353CE4C15B9}" srcOrd="1" destOrd="0" presId="urn:microsoft.com/office/officeart/2005/8/layout/cycle4"/>
    <dgm:cxn modelId="{FAAD72BB-FA2E-468F-88E4-8CA8BAF12DDA}" srcId="{FFDF473F-A52F-4DA1-8F02-08320C06D39C}" destId="{85C16931-18D0-40C6-BD23-ED7F10AB2CC9}" srcOrd="1" destOrd="0" parTransId="{1D6F6139-FF1E-4687-AD5B-3AB36A3AF45F}" sibTransId="{7AFDD2E8-7629-4564-9BB9-BB3A3C1F3EE1}"/>
    <dgm:cxn modelId="{EEC098C3-5B87-45F1-8A7F-E2B2B9E36147}" type="presOf" srcId="{EF3C4052-E6E0-4251-8FE2-29EAD3B53E3B}" destId="{B19D7127-0DA4-4FAC-A63E-449F64610232}" srcOrd="1" destOrd="1" presId="urn:microsoft.com/office/officeart/2005/8/layout/cycle4"/>
    <dgm:cxn modelId="{8BE9B8C5-536C-4FD5-B6DB-AEBA347E6E1B}" type="presOf" srcId="{FFDF473F-A52F-4DA1-8F02-08320C06D39C}" destId="{091739D0-A315-4CAF-B312-346645F4AB44}" srcOrd="0" destOrd="0" presId="urn:microsoft.com/office/officeart/2005/8/layout/cycle4"/>
    <dgm:cxn modelId="{7B7E3AC6-A8DF-48CE-ADE1-CBD3A73032BF}" type="presOf" srcId="{A2A66119-C723-46A0-82F8-EA8F8FC5F1C5}" destId="{4C7220FE-8EE8-401E-9B50-4353CE4C15B9}" srcOrd="1" destOrd="1" presId="urn:microsoft.com/office/officeart/2005/8/layout/cycle4"/>
    <dgm:cxn modelId="{C056BBC6-9BAD-453E-8BA6-8CFCE90A4806}" type="presOf" srcId="{0179E5A1-834D-48D4-9B0A-F24D85AF9211}" destId="{74021BD8-1D9B-4A5C-82EA-AD980BE40E60}" srcOrd="0" destOrd="0" presId="urn:microsoft.com/office/officeart/2005/8/layout/cycle4"/>
    <dgm:cxn modelId="{C6AE1EC7-BE43-4B74-BD6E-4EEAA93DE494}" srcId="{45860906-1D55-462F-828B-96F1EA2735BA}" destId="{40A62D27-90E9-4093-9DAF-EE4171EE47A0}" srcOrd="1" destOrd="0" parTransId="{837E1AEB-A61F-4F65-84EF-B3606F0A6BEF}" sibTransId="{535A6355-2E53-489C-8FFC-C59B6E492463}"/>
    <dgm:cxn modelId="{890F42C7-C354-414A-9007-9B0340FE00D6}" type="presOf" srcId="{B3688866-7B8F-48AE-AABA-EF1C11313A42}" destId="{61F83073-B279-4FB5-8EA0-BC9F11616961}" srcOrd="1" destOrd="0" presId="urn:microsoft.com/office/officeart/2005/8/layout/cycle4"/>
    <dgm:cxn modelId="{1D5EC8CB-683C-4C4A-AAA0-3F8F10433E89}" type="presOf" srcId="{40A62D27-90E9-4093-9DAF-EE4171EE47A0}" destId="{815B574D-C93B-4A6F-B3F7-BD8642E02123}" srcOrd="0" destOrd="0" presId="urn:microsoft.com/office/officeart/2005/8/layout/cycle4"/>
    <dgm:cxn modelId="{5F8E53CD-022D-4D8B-93B5-DD70834822EE}" srcId="{45860906-1D55-462F-828B-96F1EA2735BA}" destId="{E5DE99A4-F17B-4070-B915-8AB7545EF011}" srcOrd="3" destOrd="0" parTransId="{F2DA5737-BAA7-46E8-B6FB-70559B21EF8D}" sibTransId="{01990B60-42C2-424E-A95D-2BF3EDA7984B}"/>
    <dgm:cxn modelId="{6E40B6D1-1281-4925-8137-4D7498F0C976}" type="presOf" srcId="{1EC67CB1-7911-40C9-B048-085E1BAFFE6E}" destId="{61F83073-B279-4FB5-8EA0-BC9F11616961}" srcOrd="1" destOrd="2" presId="urn:microsoft.com/office/officeart/2005/8/layout/cycle4"/>
    <dgm:cxn modelId="{C1AFDAD2-15E6-4330-BA5C-7375B74F9A67}" srcId="{9BB1CE22-46FE-4AB6-809F-D50B4BB27140}" destId="{9C841010-065B-47C5-86AF-DC3C9E58EBA1}" srcOrd="1" destOrd="0" parTransId="{EBC1911F-02EB-4524-B657-DAE880AB2FC3}" sibTransId="{83185BE4-83D5-42C4-A54C-5F08CA75BAD1}"/>
    <dgm:cxn modelId="{D30CE5DA-DD86-46FA-971C-6EBED028EB8E}" type="presOf" srcId="{A2A66119-C723-46A0-82F8-EA8F8FC5F1C5}" destId="{74021BD8-1D9B-4A5C-82EA-AD980BE40E60}" srcOrd="0" destOrd="1" presId="urn:microsoft.com/office/officeart/2005/8/layout/cycle4"/>
    <dgm:cxn modelId="{8472A3E2-BFEE-4DD1-BE44-58618E819B69}" type="presOf" srcId="{EBE43DCC-FC12-4900-9641-43A77846877C}" destId="{956D2DB5-2832-4940-B1D3-674705741DA9}" srcOrd="0" destOrd="0" presId="urn:microsoft.com/office/officeart/2005/8/layout/cycle4"/>
    <dgm:cxn modelId="{16AFB9E3-7B9A-45CE-A9D1-5B2FADF40B2F}" type="presOf" srcId="{9C841010-065B-47C5-86AF-DC3C9E58EBA1}" destId="{61F83073-B279-4FB5-8EA0-BC9F11616961}" srcOrd="1" destOrd="1" presId="urn:microsoft.com/office/officeart/2005/8/layout/cycle4"/>
    <dgm:cxn modelId="{0C54EFF2-C533-4C6D-90DF-00BF018E179D}" srcId="{9BB1CE22-46FE-4AB6-809F-D50B4BB27140}" destId="{B3688866-7B8F-48AE-AABA-EF1C11313A42}" srcOrd="0" destOrd="0" parTransId="{C00FEEC8-51FE-4CC5-A110-1BE88E83A31E}" sibTransId="{1EF97AF2-6916-42A1-AC31-8929D29AE492}"/>
    <dgm:cxn modelId="{6B252FF9-52D4-49A7-8BED-C345765E2A37}" type="presOf" srcId="{4A6A03ED-EE2C-4782-8553-A46010F93A02}" destId="{622FBBC7-57D7-4A95-BF8B-CBACF104A746}" srcOrd="1" destOrd="4" presId="urn:microsoft.com/office/officeart/2005/8/layout/cycle4"/>
    <dgm:cxn modelId="{D21BE3FD-8A4E-48F1-9ACE-9EEC8322DC1E}" srcId="{9BB1CE22-46FE-4AB6-809F-D50B4BB27140}" destId="{1EC67CB1-7911-40C9-B048-085E1BAFFE6E}" srcOrd="2" destOrd="0" parTransId="{ED6211CF-E9DB-428C-8721-74F21BA04658}" sibTransId="{5ECE91C4-92AC-4D1C-AC2F-82CFBF167366}"/>
    <dgm:cxn modelId="{EAF9E885-5CCC-41DB-B5B7-3EF5E212CD9D}" type="presParOf" srcId="{8087F945-4824-40C3-8692-BB6E918E94B2}" destId="{8D009F5A-89D0-4084-97D2-94DD1178B9E4}" srcOrd="0" destOrd="0" presId="urn:microsoft.com/office/officeart/2005/8/layout/cycle4"/>
    <dgm:cxn modelId="{A4387BB8-E72B-4013-81AE-4915DC8F6A39}" type="presParOf" srcId="{8D009F5A-89D0-4084-97D2-94DD1178B9E4}" destId="{6E8ADF04-5319-416B-A444-3F7C3A8C464E}" srcOrd="0" destOrd="0" presId="urn:microsoft.com/office/officeart/2005/8/layout/cycle4"/>
    <dgm:cxn modelId="{F29328C7-8E9F-4F45-8500-689B055206AE}" type="presParOf" srcId="{6E8ADF04-5319-416B-A444-3F7C3A8C464E}" destId="{956D2DB5-2832-4940-B1D3-674705741DA9}" srcOrd="0" destOrd="0" presId="urn:microsoft.com/office/officeart/2005/8/layout/cycle4"/>
    <dgm:cxn modelId="{A69D7BDE-AA42-49D2-BDD8-9DE5B834EBE3}" type="presParOf" srcId="{6E8ADF04-5319-416B-A444-3F7C3A8C464E}" destId="{622FBBC7-57D7-4A95-BF8B-CBACF104A746}" srcOrd="1" destOrd="0" presId="urn:microsoft.com/office/officeart/2005/8/layout/cycle4"/>
    <dgm:cxn modelId="{970E4609-4547-4A3A-B4C6-C99C893701C1}" type="presParOf" srcId="{8D009F5A-89D0-4084-97D2-94DD1178B9E4}" destId="{FAD60D4E-2BAA-4757-B59E-93DE56C5CF0A}" srcOrd="1" destOrd="0" presId="urn:microsoft.com/office/officeart/2005/8/layout/cycle4"/>
    <dgm:cxn modelId="{25018255-BC3E-4A81-A619-0F1A745A4915}" type="presParOf" srcId="{FAD60D4E-2BAA-4757-B59E-93DE56C5CF0A}" destId="{74021BD8-1D9B-4A5C-82EA-AD980BE40E60}" srcOrd="0" destOrd="0" presId="urn:microsoft.com/office/officeart/2005/8/layout/cycle4"/>
    <dgm:cxn modelId="{75BAE2EA-3054-414A-91B5-9197B4FD5490}" type="presParOf" srcId="{FAD60D4E-2BAA-4757-B59E-93DE56C5CF0A}" destId="{4C7220FE-8EE8-401E-9B50-4353CE4C15B9}" srcOrd="1" destOrd="0" presId="urn:microsoft.com/office/officeart/2005/8/layout/cycle4"/>
    <dgm:cxn modelId="{0690BBD0-29E1-43B4-979E-3C6BD195BCAA}" type="presParOf" srcId="{8D009F5A-89D0-4084-97D2-94DD1178B9E4}" destId="{5343D734-8556-4A99-BEE4-5DFAFEDDC40E}" srcOrd="2" destOrd="0" presId="urn:microsoft.com/office/officeart/2005/8/layout/cycle4"/>
    <dgm:cxn modelId="{DD666573-DAC0-4DEC-842C-C933E18540B6}" type="presParOf" srcId="{5343D734-8556-4A99-BEE4-5DFAFEDDC40E}" destId="{7764C902-55D8-41E2-A877-C2001B3EFCE0}" srcOrd="0" destOrd="0" presId="urn:microsoft.com/office/officeart/2005/8/layout/cycle4"/>
    <dgm:cxn modelId="{07412E13-060E-471A-9727-AAC017C17CF3}" type="presParOf" srcId="{5343D734-8556-4A99-BEE4-5DFAFEDDC40E}" destId="{61F83073-B279-4FB5-8EA0-BC9F11616961}" srcOrd="1" destOrd="0" presId="urn:microsoft.com/office/officeart/2005/8/layout/cycle4"/>
    <dgm:cxn modelId="{204179EF-9568-4C5F-B848-700AA9E1B0D3}" type="presParOf" srcId="{8D009F5A-89D0-4084-97D2-94DD1178B9E4}" destId="{93BB71C1-D1F4-4AB1-9BB5-CB7B3E516BAB}" srcOrd="3" destOrd="0" presId="urn:microsoft.com/office/officeart/2005/8/layout/cycle4"/>
    <dgm:cxn modelId="{0CA5D8A5-27EF-4AEC-99C5-482D0FC48B68}" type="presParOf" srcId="{93BB71C1-D1F4-4AB1-9BB5-CB7B3E516BAB}" destId="{7F4D780D-0FD9-4260-B6F0-EEB0CD1933A1}" srcOrd="0" destOrd="0" presId="urn:microsoft.com/office/officeart/2005/8/layout/cycle4"/>
    <dgm:cxn modelId="{6E815A9B-F8E8-4D4E-B552-98E1746A8C43}" type="presParOf" srcId="{93BB71C1-D1F4-4AB1-9BB5-CB7B3E516BAB}" destId="{B19D7127-0DA4-4FAC-A63E-449F64610232}" srcOrd="1" destOrd="0" presId="urn:microsoft.com/office/officeart/2005/8/layout/cycle4"/>
    <dgm:cxn modelId="{2A5B3AEC-5D36-42EA-BE2F-46AB3202F33F}" type="presParOf" srcId="{8D009F5A-89D0-4084-97D2-94DD1178B9E4}" destId="{0C5E2109-541F-45FE-8C15-79AA7D8824EE}" srcOrd="4" destOrd="0" presId="urn:microsoft.com/office/officeart/2005/8/layout/cycle4"/>
    <dgm:cxn modelId="{B63BB190-5764-425D-976B-5CE46F0EBE93}" type="presParOf" srcId="{8087F945-4824-40C3-8692-BB6E918E94B2}" destId="{4D666CAF-ACBD-41A3-BF09-9589999301DE}" srcOrd="1" destOrd="0" presId="urn:microsoft.com/office/officeart/2005/8/layout/cycle4"/>
    <dgm:cxn modelId="{63DC5CF8-E1CA-4B27-9AA1-5EF3EC952852}" type="presParOf" srcId="{4D666CAF-ACBD-41A3-BF09-9589999301DE}" destId="{091739D0-A315-4CAF-B312-346645F4AB44}" srcOrd="0" destOrd="0" presId="urn:microsoft.com/office/officeart/2005/8/layout/cycle4"/>
    <dgm:cxn modelId="{6CF69066-AD13-4A2A-8B40-BE1F8FE1A6CA}" type="presParOf" srcId="{4D666CAF-ACBD-41A3-BF09-9589999301DE}" destId="{815B574D-C93B-4A6F-B3F7-BD8642E02123}" srcOrd="1" destOrd="0" presId="urn:microsoft.com/office/officeart/2005/8/layout/cycle4"/>
    <dgm:cxn modelId="{FA991837-FE0E-4EE7-8D5D-04A2219EA538}" type="presParOf" srcId="{4D666CAF-ACBD-41A3-BF09-9589999301DE}" destId="{F802F6FA-1E54-45B1-8D86-A7BD01547991}" srcOrd="2" destOrd="0" presId="urn:microsoft.com/office/officeart/2005/8/layout/cycle4"/>
    <dgm:cxn modelId="{E155C27E-5501-4EEA-B36F-40946046B298}" type="presParOf" srcId="{4D666CAF-ACBD-41A3-BF09-9589999301DE}" destId="{D772359F-2600-4082-99A4-234E35B89B20}" srcOrd="3" destOrd="0" presId="urn:microsoft.com/office/officeart/2005/8/layout/cycle4"/>
    <dgm:cxn modelId="{4E36C41F-DAEA-4835-82B8-B0FAE4573898}" type="presParOf" srcId="{4D666CAF-ACBD-41A3-BF09-9589999301DE}" destId="{9A7CC300-50B6-4459-8FFA-0AD0C23DA8B2}" srcOrd="4" destOrd="0" presId="urn:microsoft.com/office/officeart/2005/8/layout/cycle4"/>
    <dgm:cxn modelId="{3B7D82FE-792F-41CE-AC60-5E376D405ECF}" type="presParOf" srcId="{8087F945-4824-40C3-8692-BB6E918E94B2}" destId="{0D8A47BF-DF1D-47EA-A68A-2C39EC6A8EA8}" srcOrd="2" destOrd="0" presId="urn:microsoft.com/office/officeart/2005/8/layout/cycle4"/>
    <dgm:cxn modelId="{2BDA7B66-524A-4E9E-BB3C-97EB89ED9B44}" type="presParOf" srcId="{8087F945-4824-40C3-8692-BB6E918E94B2}" destId="{F1CDC72A-AB6B-418A-997E-3641A5DC654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44B65-E7EB-4E2C-9896-5AD729F5DADA}">
      <dsp:nvSpPr>
        <dsp:cNvPr id="0" name=""/>
        <dsp:cNvSpPr/>
      </dsp:nvSpPr>
      <dsp:spPr>
        <a:xfrm>
          <a:off x="4101860" y="2497734"/>
          <a:ext cx="1916422" cy="1455357"/>
        </a:xfrm>
        <a:prstGeom prst="roundRect">
          <a:avLst>
            <a:gd name="adj" fmla="val 10000"/>
          </a:avLst>
        </a:prstGeom>
        <a:solidFill>
          <a:schemeClr val="bg1">
            <a:alpha val="90000"/>
          </a:schemeClr>
        </a:solidFill>
        <a:ln w="9525" cap="flat" cmpd="sng" algn="ctr">
          <a:solidFill>
            <a:srgbClr val="963FDB"/>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Zirconia-core</a:t>
          </a:r>
        </a:p>
        <a:p>
          <a:pPr marL="114300" lvl="1" indent="-114300" algn="l" defTabSz="533400">
            <a:lnSpc>
              <a:spcPct val="90000"/>
            </a:lnSpc>
            <a:spcBef>
              <a:spcPct val="0"/>
            </a:spcBef>
            <a:spcAft>
              <a:spcPct val="15000"/>
            </a:spcAft>
            <a:buChar char="•"/>
          </a:pPr>
          <a:r>
            <a:rPr lang="en-US" sz="1200" kern="1200" dirty="0"/>
            <a:t>Alumina core</a:t>
          </a:r>
        </a:p>
        <a:p>
          <a:pPr marL="114300" lvl="1" indent="-114300" algn="l" defTabSz="533400">
            <a:lnSpc>
              <a:spcPct val="90000"/>
            </a:lnSpc>
            <a:spcBef>
              <a:spcPct val="0"/>
            </a:spcBef>
            <a:spcAft>
              <a:spcPct val="15000"/>
            </a:spcAft>
            <a:buChar char="•"/>
          </a:pPr>
          <a:r>
            <a:rPr lang="en-US" sz="1200" kern="1200" dirty="0"/>
            <a:t>Can be made in lab or chairside</a:t>
          </a:r>
        </a:p>
        <a:p>
          <a:pPr marL="57150" lvl="1" indent="-57150" algn="l" defTabSz="488950">
            <a:lnSpc>
              <a:spcPct val="90000"/>
            </a:lnSpc>
            <a:spcBef>
              <a:spcPct val="0"/>
            </a:spcBef>
            <a:spcAft>
              <a:spcPct val="15000"/>
            </a:spcAft>
            <a:buChar char="•"/>
          </a:pPr>
          <a:endParaRPr lang="en-US" sz="1100" kern="1200" dirty="0"/>
        </a:p>
      </dsp:txBody>
      <dsp:txXfrm>
        <a:off x="4708756" y="2893543"/>
        <a:ext cx="1277557" cy="1027580"/>
      </dsp:txXfrm>
    </dsp:sp>
    <dsp:sp modelId="{3D5D68E4-7BA3-4BD3-9348-69E89491B724}">
      <dsp:nvSpPr>
        <dsp:cNvPr id="0" name=""/>
        <dsp:cNvSpPr/>
      </dsp:nvSpPr>
      <dsp:spPr>
        <a:xfrm>
          <a:off x="591514" y="2432572"/>
          <a:ext cx="1988402" cy="1406431"/>
        </a:xfrm>
        <a:prstGeom prst="roundRect">
          <a:avLst>
            <a:gd name="adj" fmla="val 10000"/>
          </a:avLst>
        </a:prstGeom>
        <a:solidFill>
          <a:schemeClr val="bg1">
            <a:alpha val="90000"/>
          </a:schemeClr>
        </a:solidFill>
        <a:ln w="9525" cap="flat" cmpd="sng" algn="ctr">
          <a:solidFill>
            <a:srgbClr val="963FDB"/>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Non-precious or precious core</a:t>
          </a:r>
        </a:p>
        <a:p>
          <a:pPr marL="114300" lvl="1" indent="-114300" algn="l" defTabSz="622300">
            <a:lnSpc>
              <a:spcPct val="90000"/>
            </a:lnSpc>
            <a:spcBef>
              <a:spcPct val="0"/>
            </a:spcBef>
            <a:spcAft>
              <a:spcPct val="15000"/>
            </a:spcAft>
            <a:buChar char="•"/>
          </a:pPr>
          <a:endParaRPr lang="en-US" sz="1400" kern="1200"/>
        </a:p>
      </dsp:txBody>
      <dsp:txXfrm>
        <a:off x="622409" y="2815075"/>
        <a:ext cx="1330091" cy="993033"/>
      </dsp:txXfrm>
    </dsp:sp>
    <dsp:sp modelId="{3EEB26AB-6BF5-4C83-9193-8A9A3BC4B730}">
      <dsp:nvSpPr>
        <dsp:cNvPr id="0" name=""/>
        <dsp:cNvSpPr/>
      </dsp:nvSpPr>
      <dsp:spPr>
        <a:xfrm>
          <a:off x="4157023" y="-28049"/>
          <a:ext cx="1790613" cy="1536913"/>
        </a:xfrm>
        <a:prstGeom prst="roundRect">
          <a:avLst>
            <a:gd name="adj" fmla="val 10000"/>
          </a:avLst>
        </a:prstGeom>
        <a:solidFill>
          <a:schemeClr val="bg1"/>
        </a:solidFill>
        <a:ln w="9525" cap="flat" cmpd="sng" algn="ctr">
          <a:solidFill>
            <a:srgbClr val="963FDB"/>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Precious </a:t>
          </a:r>
          <a:r>
            <a:rPr lang="en-US" sz="1200" kern="1200" dirty="0" err="1"/>
            <a:t>eg</a:t>
          </a:r>
          <a:r>
            <a:rPr lang="en-US" sz="1200" kern="1200" dirty="0"/>
            <a:t> Gold</a:t>
          </a:r>
        </a:p>
        <a:p>
          <a:pPr marL="114300" lvl="1" indent="-114300" algn="l" defTabSz="533400">
            <a:lnSpc>
              <a:spcPct val="90000"/>
            </a:lnSpc>
            <a:spcBef>
              <a:spcPct val="0"/>
            </a:spcBef>
            <a:spcAft>
              <a:spcPct val="15000"/>
            </a:spcAft>
            <a:buChar char="•"/>
          </a:pPr>
          <a:r>
            <a:rPr lang="en-US" sz="1200" kern="1200" dirty="0"/>
            <a:t>Non-Precious metal</a:t>
          </a:r>
        </a:p>
        <a:p>
          <a:pPr marL="57150" lvl="1" indent="-57150" algn="l" defTabSz="488950">
            <a:lnSpc>
              <a:spcPct val="90000"/>
            </a:lnSpc>
            <a:spcBef>
              <a:spcPct val="0"/>
            </a:spcBef>
            <a:spcAft>
              <a:spcPct val="15000"/>
            </a:spcAft>
            <a:buChar char="•"/>
          </a:pPr>
          <a:endParaRPr lang="en-US" sz="1100" kern="1200" dirty="0"/>
        </a:p>
      </dsp:txBody>
      <dsp:txXfrm>
        <a:off x="4727969" y="5712"/>
        <a:ext cx="1185907" cy="1085163"/>
      </dsp:txXfrm>
    </dsp:sp>
    <dsp:sp modelId="{42C816DA-6A1E-426C-ABD8-98CC4394F3FE}">
      <dsp:nvSpPr>
        <dsp:cNvPr id="0" name=""/>
        <dsp:cNvSpPr/>
      </dsp:nvSpPr>
      <dsp:spPr>
        <a:xfrm>
          <a:off x="527839" y="-56601"/>
          <a:ext cx="2027294" cy="1456781"/>
        </a:xfrm>
        <a:prstGeom prst="roundRect">
          <a:avLst>
            <a:gd name="adj" fmla="val 10000"/>
          </a:avLst>
        </a:prstGeom>
        <a:solidFill>
          <a:schemeClr val="bg1">
            <a:alpha val="90000"/>
          </a:schemeClr>
        </a:solidFill>
        <a:ln w="9525" cap="flat" cmpd="sng" algn="ctr">
          <a:solidFill>
            <a:srgbClr val="963FDB"/>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Leucite reinforced crowns (Empress)</a:t>
          </a:r>
        </a:p>
        <a:p>
          <a:pPr marL="114300" lvl="1" indent="-114300" algn="l" defTabSz="533400">
            <a:lnSpc>
              <a:spcPct val="90000"/>
            </a:lnSpc>
            <a:spcBef>
              <a:spcPct val="0"/>
            </a:spcBef>
            <a:spcAft>
              <a:spcPct val="15000"/>
            </a:spcAft>
            <a:buChar char="•"/>
          </a:pPr>
          <a:r>
            <a:rPr lang="en-US" sz="1200" kern="1200" dirty="0"/>
            <a:t>Lithium disilicate (Emax Press</a:t>
          </a:r>
          <a:r>
            <a:rPr lang="en-US" sz="1400" kern="1200" dirty="0"/>
            <a:t>)</a:t>
          </a:r>
        </a:p>
        <a:p>
          <a:pPr marL="57150" lvl="1" indent="-57150" algn="l" defTabSz="444500">
            <a:lnSpc>
              <a:spcPct val="90000"/>
            </a:lnSpc>
            <a:spcBef>
              <a:spcPct val="0"/>
            </a:spcBef>
            <a:spcAft>
              <a:spcPct val="15000"/>
            </a:spcAft>
            <a:buChar char="•"/>
          </a:pPr>
          <a:endParaRPr lang="en-US" sz="1000" kern="1200" dirty="0"/>
        </a:p>
      </dsp:txBody>
      <dsp:txXfrm>
        <a:off x="559840" y="-24600"/>
        <a:ext cx="1355104" cy="1028584"/>
      </dsp:txXfrm>
    </dsp:sp>
    <dsp:sp modelId="{94BB4E1D-1C86-474C-910F-A858CF726CD9}">
      <dsp:nvSpPr>
        <dsp:cNvPr id="0" name=""/>
        <dsp:cNvSpPr/>
      </dsp:nvSpPr>
      <dsp:spPr>
        <a:xfrm>
          <a:off x="1665086" y="257865"/>
          <a:ext cx="1646858" cy="1646858"/>
        </a:xfrm>
        <a:prstGeom prst="pieWedge">
          <a:avLst/>
        </a:prstGeom>
        <a:solidFill>
          <a:srgbClr val="D883FF"/>
        </a:solidFill>
        <a:ln>
          <a:solidFill>
            <a:srgbClr val="963FDB"/>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Libre Franklin" pitchFamily="2" charset="0"/>
            </a:rPr>
            <a:t>Pressed Ceramics</a:t>
          </a:r>
        </a:p>
      </dsp:txBody>
      <dsp:txXfrm>
        <a:off x="2147440" y="740219"/>
        <a:ext cx="1164504" cy="1164504"/>
      </dsp:txXfrm>
    </dsp:sp>
    <dsp:sp modelId="{88D43786-F35F-443D-A70A-31D194A5D078}">
      <dsp:nvSpPr>
        <dsp:cNvPr id="0" name=""/>
        <dsp:cNvSpPr/>
      </dsp:nvSpPr>
      <dsp:spPr>
        <a:xfrm rot="5400000">
          <a:off x="3373717" y="226986"/>
          <a:ext cx="1646858" cy="1646858"/>
        </a:xfrm>
        <a:prstGeom prst="pieWedge">
          <a:avLst/>
        </a:prstGeom>
        <a:solidFill>
          <a:srgbClr val="D883FF"/>
        </a:solidFill>
        <a:ln>
          <a:solidFill>
            <a:srgbClr val="FF8AD8"/>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Libre Franklin" pitchFamily="2" charset="0"/>
            </a:rPr>
            <a:t>Metal</a:t>
          </a:r>
        </a:p>
      </dsp:txBody>
      <dsp:txXfrm rot="-5400000">
        <a:off x="3373717" y="709340"/>
        <a:ext cx="1164504" cy="1164504"/>
      </dsp:txXfrm>
    </dsp:sp>
    <dsp:sp modelId="{8F27409A-EA55-4536-8BAA-2CEDE5F187AA}">
      <dsp:nvSpPr>
        <dsp:cNvPr id="0" name=""/>
        <dsp:cNvSpPr/>
      </dsp:nvSpPr>
      <dsp:spPr>
        <a:xfrm rot="10800000">
          <a:off x="3373717" y="1949912"/>
          <a:ext cx="1646858" cy="1646858"/>
        </a:xfrm>
        <a:prstGeom prst="pieWedge">
          <a:avLst/>
        </a:prstGeom>
        <a:solidFill>
          <a:srgbClr val="D883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Libre Franklin" pitchFamily="2" charset="0"/>
            </a:rPr>
            <a:t>CAD-CAM</a:t>
          </a:r>
        </a:p>
      </dsp:txBody>
      <dsp:txXfrm rot="10800000">
        <a:off x="3373717" y="1949912"/>
        <a:ext cx="1164504" cy="1164504"/>
      </dsp:txXfrm>
    </dsp:sp>
    <dsp:sp modelId="{FC6F55CE-0E9C-4524-AAF1-C3FCB6514FC5}">
      <dsp:nvSpPr>
        <dsp:cNvPr id="0" name=""/>
        <dsp:cNvSpPr/>
      </dsp:nvSpPr>
      <dsp:spPr>
        <a:xfrm rot="16200000">
          <a:off x="1650791" y="1949912"/>
          <a:ext cx="1646858" cy="1646858"/>
        </a:xfrm>
        <a:prstGeom prst="pieWedge">
          <a:avLst/>
        </a:prstGeom>
        <a:solidFill>
          <a:srgbClr val="D883FF"/>
        </a:solidFill>
        <a:ln>
          <a:solidFill>
            <a:srgbClr val="FF8AD8"/>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Porcelain-Fused to Metal (PFM)</a:t>
          </a:r>
        </a:p>
      </dsp:txBody>
      <dsp:txXfrm rot="5400000">
        <a:off x="2133145" y="1949912"/>
        <a:ext cx="1164504" cy="1164504"/>
      </dsp:txXfrm>
    </dsp:sp>
    <dsp:sp modelId="{740C7352-2AAA-4358-8107-465C3A201904}">
      <dsp:nvSpPr>
        <dsp:cNvPr id="0" name=""/>
        <dsp:cNvSpPr/>
      </dsp:nvSpPr>
      <dsp:spPr>
        <a:xfrm>
          <a:off x="3051382" y="1569575"/>
          <a:ext cx="568603" cy="494437"/>
        </a:xfrm>
        <a:prstGeom prst="circularArrow">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A51FD1-C63B-402F-B572-71D4082E0D81}">
      <dsp:nvSpPr>
        <dsp:cNvPr id="0" name=""/>
        <dsp:cNvSpPr/>
      </dsp:nvSpPr>
      <dsp:spPr>
        <a:xfrm rot="10800000">
          <a:off x="3051382" y="1759744"/>
          <a:ext cx="568603" cy="494437"/>
        </a:xfrm>
        <a:prstGeom prst="circularArrow">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4C902-55D8-41E2-A877-C2001B3EFCE0}">
      <dsp:nvSpPr>
        <dsp:cNvPr id="0" name=""/>
        <dsp:cNvSpPr/>
      </dsp:nvSpPr>
      <dsp:spPr>
        <a:xfrm>
          <a:off x="6210983" y="3154918"/>
          <a:ext cx="2324442" cy="1505712"/>
        </a:xfrm>
        <a:prstGeom prst="roundRect">
          <a:avLst>
            <a:gd name="adj" fmla="val 10000"/>
          </a:avLst>
        </a:prstGeom>
        <a:solidFill>
          <a:schemeClr val="lt1">
            <a:alpha val="90000"/>
            <a:hueOff val="0"/>
            <a:satOff val="0"/>
            <a:lumOff val="0"/>
            <a:alphaOff val="0"/>
          </a:schemeClr>
        </a:solidFill>
        <a:ln w="25400" cap="flat" cmpd="sng" algn="ctr">
          <a:solidFill>
            <a:srgbClr val="963FD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ibre Franklin" pitchFamily="2" charset="0"/>
            </a:rPr>
            <a:t>Strongest cements</a:t>
          </a:r>
        </a:p>
        <a:p>
          <a:pPr marL="57150" lvl="1" indent="-57150" algn="l" defTabSz="488950">
            <a:lnSpc>
              <a:spcPct val="90000"/>
            </a:lnSpc>
            <a:spcBef>
              <a:spcPct val="0"/>
            </a:spcBef>
            <a:spcAft>
              <a:spcPct val="15000"/>
            </a:spcAft>
            <a:buChar char="•"/>
          </a:pPr>
          <a:r>
            <a:rPr lang="en-US" sz="1100" kern="1200" dirty="0">
              <a:latin typeface="Libre Franklin" pitchFamily="2" charset="0"/>
            </a:rPr>
            <a:t>Light, Chemical or duel cure</a:t>
          </a:r>
        </a:p>
        <a:p>
          <a:pPr marL="57150" lvl="1" indent="-57150" algn="l" defTabSz="488950">
            <a:lnSpc>
              <a:spcPct val="90000"/>
            </a:lnSpc>
            <a:spcBef>
              <a:spcPct val="0"/>
            </a:spcBef>
            <a:spcAft>
              <a:spcPct val="15000"/>
            </a:spcAft>
            <a:buChar char="•"/>
          </a:pPr>
          <a:r>
            <a:rPr lang="en-US" sz="1100" kern="1200" dirty="0">
              <a:latin typeface="Libre Franklin" pitchFamily="2" charset="0"/>
            </a:rPr>
            <a:t>Most technique sensitive</a:t>
          </a:r>
        </a:p>
      </dsp:txBody>
      <dsp:txXfrm>
        <a:off x="6941392" y="3564422"/>
        <a:ext cx="1560958" cy="1063132"/>
      </dsp:txXfrm>
    </dsp:sp>
    <dsp:sp modelId="{7F4D780D-0FD9-4260-B6F0-EEB0CD1933A1}">
      <dsp:nvSpPr>
        <dsp:cNvPr id="0" name=""/>
        <dsp:cNvSpPr/>
      </dsp:nvSpPr>
      <dsp:spPr>
        <a:xfrm>
          <a:off x="1808723" y="3154918"/>
          <a:ext cx="2324442" cy="1505712"/>
        </a:xfrm>
        <a:prstGeom prst="roundRect">
          <a:avLst>
            <a:gd name="adj" fmla="val 10000"/>
          </a:avLst>
        </a:prstGeom>
        <a:solidFill>
          <a:schemeClr val="lt1">
            <a:alpha val="90000"/>
            <a:hueOff val="0"/>
            <a:satOff val="0"/>
            <a:lumOff val="0"/>
            <a:alphaOff val="0"/>
          </a:schemeClr>
        </a:solidFill>
        <a:ln w="25400" cap="flat" cmpd="sng" algn="ctr">
          <a:solidFill>
            <a:srgbClr val="963FD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ibre Franklin" pitchFamily="2" charset="0"/>
            </a:rPr>
            <a:t>GIC with the addition of Resin</a:t>
          </a:r>
        </a:p>
        <a:p>
          <a:pPr marL="57150" lvl="1" indent="-57150" algn="l" defTabSz="488950">
            <a:lnSpc>
              <a:spcPct val="90000"/>
            </a:lnSpc>
            <a:spcBef>
              <a:spcPct val="0"/>
            </a:spcBef>
            <a:spcAft>
              <a:spcPct val="15000"/>
            </a:spcAft>
            <a:buChar char="•"/>
          </a:pPr>
          <a:r>
            <a:rPr lang="en-US" sz="1100" kern="1200" dirty="0">
              <a:latin typeface="Libre Franklin" pitchFamily="2" charset="0"/>
            </a:rPr>
            <a:t>Used for all restorations except for all-ceramic crowns. </a:t>
          </a:r>
        </a:p>
      </dsp:txBody>
      <dsp:txXfrm>
        <a:off x="1841799" y="3564422"/>
        <a:ext cx="1560958" cy="1063132"/>
      </dsp:txXfrm>
    </dsp:sp>
    <dsp:sp modelId="{74021BD8-1D9B-4A5C-82EA-AD980BE40E60}">
      <dsp:nvSpPr>
        <dsp:cNvPr id="0" name=""/>
        <dsp:cNvSpPr/>
      </dsp:nvSpPr>
      <dsp:spPr>
        <a:xfrm>
          <a:off x="6191923" y="0"/>
          <a:ext cx="2324442" cy="1505712"/>
        </a:xfrm>
        <a:prstGeom prst="roundRect">
          <a:avLst>
            <a:gd name="adj" fmla="val 10000"/>
          </a:avLst>
        </a:prstGeom>
        <a:solidFill>
          <a:schemeClr val="lt1">
            <a:alpha val="90000"/>
            <a:hueOff val="0"/>
            <a:satOff val="0"/>
            <a:lumOff val="0"/>
            <a:alphaOff val="0"/>
          </a:schemeClr>
        </a:solidFill>
        <a:ln w="25400" cap="flat" cmpd="sng" algn="ctr">
          <a:solidFill>
            <a:srgbClr val="963FDB"/>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ibre Franklin" pitchFamily="2" charset="0"/>
            </a:rPr>
            <a:t>Chemical bond to tooth</a:t>
          </a:r>
        </a:p>
        <a:p>
          <a:pPr marL="57150" lvl="1" indent="-57150" algn="l" defTabSz="488950">
            <a:lnSpc>
              <a:spcPct val="90000"/>
            </a:lnSpc>
            <a:spcBef>
              <a:spcPct val="0"/>
            </a:spcBef>
            <a:spcAft>
              <a:spcPct val="15000"/>
            </a:spcAft>
            <a:buChar char="•"/>
          </a:pPr>
          <a:r>
            <a:rPr lang="en-US" sz="1100" kern="1200" dirty="0">
              <a:latin typeface="Libre Franklin" pitchFamily="2" charset="0"/>
            </a:rPr>
            <a:t>Strong</a:t>
          </a:r>
        </a:p>
        <a:p>
          <a:pPr marL="57150" lvl="1" indent="-57150" algn="l" defTabSz="488950">
            <a:lnSpc>
              <a:spcPct val="90000"/>
            </a:lnSpc>
            <a:spcBef>
              <a:spcPct val="0"/>
            </a:spcBef>
            <a:spcAft>
              <a:spcPct val="15000"/>
            </a:spcAft>
            <a:buChar char="•"/>
          </a:pPr>
          <a:r>
            <a:rPr lang="en-US" sz="1100" kern="1200" dirty="0">
              <a:latin typeface="Libre Franklin" pitchFamily="2" charset="0"/>
            </a:rPr>
            <a:t>Low PH</a:t>
          </a:r>
        </a:p>
      </dsp:txBody>
      <dsp:txXfrm>
        <a:off x="6922331" y="33076"/>
        <a:ext cx="1560958" cy="1063132"/>
      </dsp:txXfrm>
    </dsp:sp>
    <dsp:sp modelId="{956D2DB5-2832-4940-B1D3-674705741DA9}">
      <dsp:nvSpPr>
        <dsp:cNvPr id="0" name=""/>
        <dsp:cNvSpPr/>
      </dsp:nvSpPr>
      <dsp:spPr>
        <a:xfrm>
          <a:off x="1790569" y="0"/>
          <a:ext cx="2324442" cy="1505712"/>
        </a:xfrm>
        <a:prstGeom prst="roundRect">
          <a:avLst>
            <a:gd name="adj" fmla="val 10000"/>
          </a:avLst>
        </a:prstGeom>
        <a:solidFill>
          <a:schemeClr val="lt1">
            <a:alpha val="90000"/>
            <a:hueOff val="0"/>
            <a:satOff val="0"/>
            <a:lumOff val="0"/>
            <a:alphaOff val="0"/>
          </a:schemeClr>
        </a:solidFill>
        <a:ln w="25400" cap="flat" cmpd="sng" algn="ctr">
          <a:solidFill>
            <a:srgbClr val="963FDB"/>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ibre Franklin" pitchFamily="2" charset="0"/>
            </a:rPr>
            <a:t>Zinc phosphate</a:t>
          </a:r>
        </a:p>
        <a:p>
          <a:pPr marL="57150" lvl="1" indent="-57150" algn="l" defTabSz="488950">
            <a:lnSpc>
              <a:spcPct val="90000"/>
            </a:lnSpc>
            <a:spcBef>
              <a:spcPct val="0"/>
            </a:spcBef>
            <a:spcAft>
              <a:spcPct val="15000"/>
            </a:spcAft>
            <a:buChar char="•"/>
          </a:pPr>
          <a:r>
            <a:rPr lang="en-US" sz="1100" kern="1200" dirty="0">
              <a:latin typeface="Libre Franklin" pitchFamily="2" charset="0"/>
            </a:rPr>
            <a:t>Zinc polycarboxylate</a:t>
          </a:r>
        </a:p>
        <a:p>
          <a:pPr marL="57150" lvl="1" indent="-57150" algn="l" defTabSz="488950">
            <a:lnSpc>
              <a:spcPct val="90000"/>
            </a:lnSpc>
            <a:spcBef>
              <a:spcPct val="0"/>
            </a:spcBef>
            <a:spcAft>
              <a:spcPct val="15000"/>
            </a:spcAft>
            <a:buChar char="•"/>
          </a:pPr>
          <a:r>
            <a:rPr lang="en-US" sz="1100" kern="1200" dirty="0">
              <a:latin typeface="Libre Franklin" pitchFamily="2" charset="0"/>
            </a:rPr>
            <a:t>Good long standing history</a:t>
          </a:r>
        </a:p>
        <a:p>
          <a:pPr marL="57150" lvl="1" indent="-57150" algn="l" defTabSz="488950">
            <a:lnSpc>
              <a:spcPct val="90000"/>
            </a:lnSpc>
            <a:spcBef>
              <a:spcPct val="0"/>
            </a:spcBef>
            <a:spcAft>
              <a:spcPct val="15000"/>
            </a:spcAft>
            <a:buChar char="•"/>
          </a:pPr>
          <a:r>
            <a:rPr lang="en-US" sz="1100" kern="1200" dirty="0">
              <a:latin typeface="Libre Franklin" pitchFamily="2" charset="0"/>
            </a:rPr>
            <a:t>Chemical bond to tooth</a:t>
          </a:r>
        </a:p>
        <a:p>
          <a:pPr marL="57150" lvl="1" indent="-57150" algn="l" defTabSz="488950">
            <a:lnSpc>
              <a:spcPct val="90000"/>
            </a:lnSpc>
            <a:spcBef>
              <a:spcPct val="0"/>
            </a:spcBef>
            <a:spcAft>
              <a:spcPct val="15000"/>
            </a:spcAft>
            <a:buChar char="•"/>
          </a:pPr>
          <a:r>
            <a:rPr lang="en-US" sz="1100" kern="1200" dirty="0">
              <a:latin typeface="Libre Franklin" pitchFamily="2" charset="0"/>
            </a:rPr>
            <a:t>Release fluoride (Poly-F)</a:t>
          </a:r>
        </a:p>
      </dsp:txBody>
      <dsp:txXfrm>
        <a:off x="1823645" y="33076"/>
        <a:ext cx="1560958" cy="1063132"/>
      </dsp:txXfrm>
    </dsp:sp>
    <dsp:sp modelId="{091739D0-A315-4CAF-B312-346645F4AB44}">
      <dsp:nvSpPr>
        <dsp:cNvPr id="0" name=""/>
        <dsp:cNvSpPr/>
      </dsp:nvSpPr>
      <dsp:spPr>
        <a:xfrm>
          <a:off x="3087604" y="268204"/>
          <a:ext cx="2037416" cy="2037416"/>
        </a:xfrm>
        <a:prstGeom prst="pieWedge">
          <a:avLst/>
        </a:prstGeom>
        <a:solidFill>
          <a:srgbClr val="D883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ibre Franklin" pitchFamily="2" charset="0"/>
            </a:rPr>
            <a:t>Zinc Based</a:t>
          </a:r>
        </a:p>
      </dsp:txBody>
      <dsp:txXfrm>
        <a:off x="3684349" y="864949"/>
        <a:ext cx="1440671" cy="1440671"/>
      </dsp:txXfrm>
    </dsp:sp>
    <dsp:sp modelId="{815B574D-C93B-4A6F-B3F7-BD8642E02123}">
      <dsp:nvSpPr>
        <dsp:cNvPr id="0" name=""/>
        <dsp:cNvSpPr/>
      </dsp:nvSpPr>
      <dsp:spPr>
        <a:xfrm rot="5400000">
          <a:off x="5219128" y="268204"/>
          <a:ext cx="2037416" cy="2037416"/>
        </a:xfrm>
        <a:prstGeom prst="pieWedge">
          <a:avLst/>
        </a:prstGeom>
        <a:solidFill>
          <a:srgbClr val="D88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ibre Franklin" pitchFamily="2" charset="0"/>
            </a:rPr>
            <a:t>GIC</a:t>
          </a:r>
        </a:p>
      </dsp:txBody>
      <dsp:txXfrm rot="-5400000">
        <a:off x="5219128" y="864949"/>
        <a:ext cx="1440671" cy="1440671"/>
      </dsp:txXfrm>
    </dsp:sp>
    <dsp:sp modelId="{F802F6FA-1E54-45B1-8D86-A7BD01547991}">
      <dsp:nvSpPr>
        <dsp:cNvPr id="0" name=""/>
        <dsp:cNvSpPr/>
      </dsp:nvSpPr>
      <dsp:spPr>
        <a:xfrm rot="10800000">
          <a:off x="5219128" y="2399728"/>
          <a:ext cx="2037416" cy="2037416"/>
        </a:xfrm>
        <a:prstGeom prst="pieWedge">
          <a:avLst/>
        </a:prstGeom>
        <a:solidFill>
          <a:srgbClr val="D88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ibre Franklin" pitchFamily="2" charset="0"/>
            </a:rPr>
            <a:t>Resin</a:t>
          </a:r>
        </a:p>
      </dsp:txBody>
      <dsp:txXfrm rot="10800000">
        <a:off x="5219128" y="2399728"/>
        <a:ext cx="1440671" cy="1440671"/>
      </dsp:txXfrm>
    </dsp:sp>
    <dsp:sp modelId="{D772359F-2600-4082-99A4-234E35B89B20}">
      <dsp:nvSpPr>
        <dsp:cNvPr id="0" name=""/>
        <dsp:cNvSpPr/>
      </dsp:nvSpPr>
      <dsp:spPr>
        <a:xfrm rot="16200000">
          <a:off x="3087604" y="2399728"/>
          <a:ext cx="2037416" cy="2037416"/>
        </a:xfrm>
        <a:prstGeom prst="pieWedge">
          <a:avLst/>
        </a:prstGeom>
        <a:solidFill>
          <a:srgbClr val="D88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Libre Franklin" pitchFamily="2" charset="0"/>
            </a:rPr>
            <a:t>Resin Modified-GIC</a:t>
          </a:r>
        </a:p>
      </dsp:txBody>
      <dsp:txXfrm rot="5400000">
        <a:off x="3684349" y="2399728"/>
        <a:ext cx="1440671" cy="1440671"/>
      </dsp:txXfrm>
    </dsp:sp>
    <dsp:sp modelId="{0D8A47BF-DF1D-47EA-A68A-2C39EC6A8EA8}">
      <dsp:nvSpPr>
        <dsp:cNvPr id="0" name=""/>
        <dsp:cNvSpPr/>
      </dsp:nvSpPr>
      <dsp:spPr>
        <a:xfrm>
          <a:off x="4820350" y="1929193"/>
          <a:ext cx="703449" cy="611695"/>
        </a:xfrm>
        <a:prstGeom prst="circularArrow">
          <a:avLst/>
        </a:prstGeom>
        <a:solidFill>
          <a:srgbClr val="963F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DC72A-AB6B-418A-997E-3641A5DC6548}">
      <dsp:nvSpPr>
        <dsp:cNvPr id="0" name=""/>
        <dsp:cNvSpPr/>
      </dsp:nvSpPr>
      <dsp:spPr>
        <a:xfrm rot="10800000">
          <a:off x="4820350" y="2164461"/>
          <a:ext cx="703449" cy="611695"/>
        </a:xfrm>
        <a:prstGeom prst="circularArrow">
          <a:avLst/>
        </a:prstGeom>
        <a:solidFill>
          <a:srgbClr val="963F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323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99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1" name="Google Shape;4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76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92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152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035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182d5d6c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g10182d5d6c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84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5"/>
        <p:cNvGrpSpPr/>
        <p:nvPr/>
      </p:nvGrpSpPr>
      <p:grpSpPr>
        <a:xfrm>
          <a:off x="0" y="0"/>
          <a:ext cx="0" cy="0"/>
          <a:chOff x="0" y="0"/>
          <a:chExt cx="0" cy="0"/>
        </a:xfrm>
      </p:grpSpPr>
      <p:sp>
        <p:nvSpPr>
          <p:cNvPr id="16" name="Google Shape;16;p14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2"/>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21" name="Google Shape;21;p142"/>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0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a:spLocks noGrp="1"/>
          </p:cNvSpPr>
          <p:nvPr>
            <p:ph type="pic" idx="2"/>
          </p:nvPr>
        </p:nvSpPr>
        <p:spPr>
          <a:xfrm>
            <a:off x="5183188" y="987425"/>
            <a:ext cx="6172200" cy="4873625"/>
          </a:xfrm>
          <a:prstGeom prst="rect">
            <a:avLst/>
          </a:prstGeom>
          <a:noFill/>
          <a:ln>
            <a:noFill/>
          </a:ln>
        </p:spPr>
      </p:sp>
      <p:sp>
        <p:nvSpPr>
          <p:cNvPr id="85" name="Google Shape;85;p10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0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3 Market Research">
  <p:cSld name="1_3 Market Research">
    <p:spTree>
      <p:nvGrpSpPr>
        <p:cNvPr id="1" name="Shape 107"/>
        <p:cNvGrpSpPr/>
        <p:nvPr/>
      </p:nvGrpSpPr>
      <p:grpSpPr>
        <a:xfrm>
          <a:off x="0" y="0"/>
          <a:ext cx="0" cy="0"/>
          <a:chOff x="0" y="0"/>
          <a:chExt cx="0" cy="0"/>
        </a:xfrm>
      </p:grpSpPr>
      <p:pic>
        <p:nvPicPr>
          <p:cNvPr id="108" name="Google Shape;108;p93" descr="dental-courses.jpg"/>
          <p:cNvPicPr preferRelativeResize="0"/>
          <p:nvPr/>
        </p:nvPicPr>
        <p:blipFill rotWithShape="1">
          <a:blip r:embed="rId2">
            <a:alphaModFix/>
          </a:blip>
          <a:srcRect/>
          <a:stretch/>
        </p:blipFill>
        <p:spPr>
          <a:xfrm>
            <a:off x="0" y="1037000"/>
            <a:ext cx="12192000" cy="5821000"/>
          </a:xfrm>
          <a:prstGeom prst="rect">
            <a:avLst/>
          </a:prstGeom>
          <a:noFill/>
          <a:ln>
            <a:noFill/>
          </a:ln>
        </p:spPr>
      </p:pic>
      <p:sp>
        <p:nvSpPr>
          <p:cNvPr id="109" name="Google Shape;109;p93"/>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0" name="Google Shape;110;p93"/>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15" name="Google Shape;115;p93"/>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Market Research">
  <p:cSld name="3 Market Research">
    <p:spTree>
      <p:nvGrpSpPr>
        <p:cNvPr id="1" name="Shape 116"/>
        <p:cNvGrpSpPr/>
        <p:nvPr/>
      </p:nvGrpSpPr>
      <p:grpSpPr>
        <a:xfrm>
          <a:off x="0" y="0"/>
          <a:ext cx="0" cy="0"/>
          <a:chOff x="0" y="0"/>
          <a:chExt cx="0" cy="0"/>
        </a:xfrm>
      </p:grpSpPr>
      <p:sp>
        <p:nvSpPr>
          <p:cNvPr id="117" name="Google Shape;117;p85"/>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Libre Franklin Medium"/>
              <a:buNone/>
              <a:defRPr b="1">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85"/>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22" name="Google Shape;122;p85"/>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1pPr>
            <a:lvl2pPr marL="914400" lvl="1"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2pPr>
            <a:lvl3pPr marL="1371600" lvl="2"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3pPr>
            <a:lvl4pPr marL="1828800" lvl="3"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4pPr>
            <a:lvl5pPr marL="2286000" lvl="4" indent="-368300" algn="l">
              <a:lnSpc>
                <a:spcPct val="110000"/>
              </a:lnSpc>
              <a:spcBef>
                <a:spcPts val="500"/>
              </a:spcBef>
              <a:spcAft>
                <a:spcPts val="0"/>
              </a:spcAft>
              <a:buClr>
                <a:srgbClr val="3F3F3F"/>
              </a:buClr>
              <a:buSzPts val="2200"/>
              <a:buChar char="•"/>
              <a:defRPr sz="2200">
                <a:solidFill>
                  <a:srgbClr val="3F3F3F"/>
                </a:solidFill>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0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030A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0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0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Approach">
  <p:cSld name="4 Approach">
    <p:spTree>
      <p:nvGrpSpPr>
        <p:cNvPr id="1" name="Shape 154"/>
        <p:cNvGrpSpPr/>
        <p:nvPr/>
      </p:nvGrpSpPr>
      <p:grpSpPr>
        <a:xfrm>
          <a:off x="0" y="0"/>
          <a:ext cx="0" cy="0"/>
          <a:chOff x="0" y="0"/>
          <a:chExt cx="0" cy="0"/>
        </a:xfrm>
      </p:grpSpPr>
      <p:pic>
        <p:nvPicPr>
          <p:cNvPr id="155" name="Google Shape;155;p107" descr="c988227264035c149eac2c4b6065113c.jpg"/>
          <p:cNvPicPr preferRelativeResize="0"/>
          <p:nvPr/>
        </p:nvPicPr>
        <p:blipFill rotWithShape="1">
          <a:blip r:embed="rId2">
            <a:alphaModFix/>
          </a:blip>
          <a:srcRect/>
          <a:stretch/>
        </p:blipFill>
        <p:spPr>
          <a:xfrm>
            <a:off x="0" y="995147"/>
            <a:ext cx="12191999" cy="5862853"/>
          </a:xfrm>
          <a:prstGeom prst="rect">
            <a:avLst/>
          </a:prstGeom>
          <a:noFill/>
          <a:ln>
            <a:noFill/>
          </a:ln>
        </p:spPr>
      </p:pic>
      <p:sp>
        <p:nvSpPr>
          <p:cNvPr id="156" name="Google Shape;156;p107"/>
          <p:cNvSpPr/>
          <p:nvPr/>
        </p:nvSpPr>
        <p:spPr>
          <a:xfrm>
            <a:off x="0" y="976850"/>
            <a:ext cx="12192000" cy="5166872"/>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57" name="Google Shape;157;p107"/>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107"/>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62" name="Google Shape;162;p107"/>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 Proposal">
  <p:cSld name="5 Proposal">
    <p:bg>
      <p:bgPr>
        <a:solidFill>
          <a:srgbClr val="F2F2F2"/>
        </a:solidFill>
        <a:effectLst/>
      </p:bgPr>
    </p:bg>
    <p:spTree>
      <p:nvGrpSpPr>
        <p:cNvPr id="1" name="Shape 163"/>
        <p:cNvGrpSpPr/>
        <p:nvPr/>
      </p:nvGrpSpPr>
      <p:grpSpPr>
        <a:xfrm>
          <a:off x="0" y="0"/>
          <a:ext cx="0" cy="0"/>
          <a:chOff x="0" y="0"/>
          <a:chExt cx="0" cy="0"/>
        </a:xfrm>
      </p:grpSpPr>
      <p:grpSp>
        <p:nvGrpSpPr>
          <p:cNvPr id="164" name="Google Shape;164;p108"/>
          <p:cNvGrpSpPr/>
          <p:nvPr/>
        </p:nvGrpSpPr>
        <p:grpSpPr>
          <a:xfrm>
            <a:off x="4919484" y="-635005"/>
            <a:ext cx="8055931" cy="9651316"/>
            <a:chOff x="3822699" y="704849"/>
            <a:chExt cx="4547361" cy="5447916"/>
          </a:xfrm>
        </p:grpSpPr>
        <p:sp>
          <p:nvSpPr>
            <p:cNvPr id="165" name="Google Shape;165;p108"/>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6" name="Google Shape;166;p108"/>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7" name="Google Shape;167;p108"/>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68" name="Google Shape;168;p108"/>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5411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
        <p:nvSpPr>
          <p:cNvPr id="169" name="Google Shape;169;p108"/>
          <p:cNvSpPr/>
          <p:nvPr/>
        </p:nvSpPr>
        <p:spPr>
          <a:xfrm>
            <a:off x="0" y="6492874"/>
            <a:ext cx="12192000" cy="365126"/>
          </a:xfrm>
          <a:prstGeom prst="rect">
            <a:avLst/>
          </a:prstGeom>
          <a:gradFill>
            <a:gsLst>
              <a:gs pos="0">
                <a:srgbClr val="4E3E9B"/>
              </a:gs>
              <a:gs pos="1000">
                <a:srgbClr val="4E3E9B"/>
              </a:gs>
              <a:gs pos="99000">
                <a:srgbClr val="3A6ABE"/>
              </a:gs>
              <a:gs pos="100000">
                <a:srgbClr val="3A6ABE"/>
              </a:gs>
            </a:gsLst>
            <a:lin ang="0" scaled="0"/>
          </a:gradFill>
          <a:ln>
            <a:noFill/>
          </a:ln>
        </p:spPr>
        <p:txBody>
          <a:bodyPr spcFirstLastPara="1" wrap="square" lIns="1800000" tIns="45700" rIns="91425" bIns="457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Libre Franklin"/>
              <a:ea typeface="Libre Franklin"/>
              <a:cs typeface="Libre Franklin"/>
              <a:sym typeface="Libre Franklin"/>
            </a:endParaRPr>
          </a:p>
        </p:txBody>
      </p:sp>
      <p:sp>
        <p:nvSpPr>
          <p:cNvPr id="170" name="Google Shape;170;p108"/>
          <p:cNvSpPr txBox="1">
            <a:spLocks noGrp="1"/>
          </p:cNvSpPr>
          <p:nvPr>
            <p:ph type="title"/>
          </p:nvPr>
        </p:nvSpPr>
        <p:spPr>
          <a:xfrm>
            <a:off x="558800" y="166758"/>
            <a:ext cx="8470900" cy="7311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3000"/>
              <a:buFont typeface="Arial"/>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8"/>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08"/>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108" descr="DTC-logo535-130.png"/>
          <p:cNvPicPr preferRelativeResize="0"/>
          <p:nvPr/>
        </p:nvPicPr>
        <p:blipFill rotWithShape="1">
          <a:blip r:embed="rId2">
            <a:alphaModFix/>
          </a:blip>
          <a:srcRect/>
          <a:stretch/>
        </p:blipFill>
        <p:spPr>
          <a:xfrm>
            <a:off x="10502688" y="200934"/>
            <a:ext cx="1520025" cy="3693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Scope">
  <p:cSld name="6 Scope">
    <p:spTree>
      <p:nvGrpSpPr>
        <p:cNvPr id="1" name="Shape 187"/>
        <p:cNvGrpSpPr/>
        <p:nvPr/>
      </p:nvGrpSpPr>
      <p:grpSpPr>
        <a:xfrm>
          <a:off x="0" y="0"/>
          <a:ext cx="0" cy="0"/>
          <a:chOff x="0" y="0"/>
          <a:chExt cx="0" cy="0"/>
        </a:xfrm>
      </p:grpSpPr>
      <p:pic>
        <p:nvPicPr>
          <p:cNvPr id="188" name="Google Shape;188;p110" descr="calculator-calculation-insurance-finance-53621.jpg"/>
          <p:cNvPicPr preferRelativeResize="0"/>
          <p:nvPr/>
        </p:nvPicPr>
        <p:blipFill rotWithShape="1">
          <a:blip r:embed="rId2">
            <a:alphaModFix/>
          </a:blip>
          <a:srcRect/>
          <a:stretch/>
        </p:blipFill>
        <p:spPr>
          <a:xfrm>
            <a:off x="0" y="996168"/>
            <a:ext cx="12207602" cy="5861831"/>
          </a:xfrm>
          <a:prstGeom prst="rect">
            <a:avLst/>
          </a:prstGeom>
          <a:noFill/>
          <a:ln>
            <a:noFill/>
          </a:ln>
        </p:spPr>
      </p:pic>
      <p:sp>
        <p:nvSpPr>
          <p:cNvPr id="189" name="Google Shape;189;p110"/>
          <p:cNvSpPr/>
          <p:nvPr/>
        </p:nvSpPr>
        <p:spPr>
          <a:xfrm>
            <a:off x="0" y="995524"/>
            <a:ext cx="12192000" cy="5136108"/>
          </a:xfrm>
          <a:prstGeom prst="rect">
            <a:avLst/>
          </a:prstGeom>
          <a:solidFill>
            <a:srgbClr val="FFFFFF">
              <a:alpha val="90980"/>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0" name="Google Shape;190;p110"/>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0"/>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110"/>
          <p:cNvSpPr/>
          <p:nvPr/>
        </p:nvSpPr>
        <p:spPr>
          <a:xfrm>
            <a:off x="0" y="6131632"/>
            <a:ext cx="12192000" cy="726368"/>
          </a:xfrm>
          <a:prstGeom prst="rect">
            <a:avLst/>
          </a:prstGeom>
          <a:solidFill>
            <a:srgbClr val="7030A0">
              <a:alpha val="74901"/>
            </a:srgbClr>
          </a:solidFill>
          <a:ln>
            <a:noFill/>
          </a:ln>
        </p:spPr>
        <p:txBody>
          <a:bodyPr spcFirstLastPara="1" wrap="square" lIns="3600000"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Libre Franklin"/>
              <a:ea typeface="Libre Franklin"/>
              <a:cs typeface="Libre Franklin"/>
              <a:sym typeface="Libre Franklin"/>
            </a:endParaRPr>
          </a:p>
        </p:txBody>
      </p:sp>
      <p:sp>
        <p:nvSpPr>
          <p:cNvPr id="195" name="Google Shape;195;p110"/>
          <p:cNvSpPr txBox="1">
            <a:spLocks noGrp="1"/>
          </p:cNvSpPr>
          <p:nvPr>
            <p:ph type="body" idx="1"/>
          </p:nvPr>
        </p:nvSpPr>
        <p:spPr>
          <a:xfrm>
            <a:off x="568799" y="1235552"/>
            <a:ext cx="846255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000"/>
              </a:spcBef>
              <a:spcAft>
                <a:spcPts val="0"/>
              </a:spcAft>
              <a:buClr>
                <a:srgbClr val="3F3F3F"/>
              </a:buClr>
              <a:buSzPts val="2200"/>
              <a:buChar char="•"/>
              <a:defRPr sz="2200">
                <a:solidFill>
                  <a:srgbClr val="3F3F3F"/>
                </a:solidFill>
              </a:defRPr>
            </a:lvl1pPr>
            <a:lvl2pPr marL="914400" lvl="1" indent="-368300" algn="l">
              <a:lnSpc>
                <a:spcPct val="110000"/>
              </a:lnSpc>
              <a:spcBef>
                <a:spcPts val="500"/>
              </a:spcBef>
              <a:spcAft>
                <a:spcPts val="0"/>
              </a:spcAft>
              <a:buClr>
                <a:srgbClr val="3F3F3F"/>
              </a:buClr>
              <a:buSzPts val="2200"/>
              <a:buChar char="•"/>
              <a:defRPr sz="2200">
                <a:solidFill>
                  <a:srgbClr val="3F3F3F"/>
                </a:solidFill>
              </a:defRPr>
            </a:lvl2pPr>
            <a:lvl3pPr marL="1371600" lvl="2" indent="-368300" algn="l">
              <a:lnSpc>
                <a:spcPct val="110000"/>
              </a:lnSpc>
              <a:spcBef>
                <a:spcPts val="500"/>
              </a:spcBef>
              <a:spcAft>
                <a:spcPts val="0"/>
              </a:spcAft>
              <a:buClr>
                <a:srgbClr val="3F3F3F"/>
              </a:buClr>
              <a:buSzPts val="2200"/>
              <a:buChar char="•"/>
              <a:defRPr sz="2200">
                <a:solidFill>
                  <a:srgbClr val="3F3F3F"/>
                </a:solidFill>
              </a:defRPr>
            </a:lvl3pPr>
            <a:lvl4pPr marL="1828800" lvl="3" indent="-368300" algn="l">
              <a:lnSpc>
                <a:spcPct val="110000"/>
              </a:lnSpc>
              <a:spcBef>
                <a:spcPts val="500"/>
              </a:spcBef>
              <a:spcAft>
                <a:spcPts val="0"/>
              </a:spcAft>
              <a:buClr>
                <a:srgbClr val="3F3F3F"/>
              </a:buClr>
              <a:buSzPts val="2200"/>
              <a:buChar char="•"/>
              <a:defRPr sz="2200">
                <a:solidFill>
                  <a:srgbClr val="3F3F3F"/>
                </a:solidFill>
              </a:defRPr>
            </a:lvl4pPr>
            <a:lvl5pPr marL="2286000" lvl="4" indent="-368300" algn="l">
              <a:lnSpc>
                <a:spcPct val="110000"/>
              </a:lnSpc>
              <a:spcBef>
                <a:spcPts val="500"/>
              </a:spcBef>
              <a:spcAft>
                <a:spcPts val="0"/>
              </a:spcAft>
              <a:buClr>
                <a:srgbClr val="3F3F3F"/>
              </a:buClr>
              <a:buSzPts val="2200"/>
              <a:buChar char="•"/>
              <a:defRPr sz="2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1"/>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1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12"/>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13"/>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7" name="Google Shape;217;p1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1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0A0"/>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15"/>
          <p:cNvSpPr>
            <a:spLocks noGrp="1"/>
          </p:cNvSpPr>
          <p:nvPr>
            <p:ph type="pic" idx="2"/>
          </p:nvPr>
        </p:nvSpPr>
        <p:spPr>
          <a:xfrm>
            <a:off x="5183188" y="987425"/>
            <a:ext cx="6172200" cy="4873625"/>
          </a:xfrm>
          <a:prstGeom prst="rect">
            <a:avLst/>
          </a:prstGeom>
          <a:noFill/>
          <a:ln>
            <a:noFill/>
          </a:ln>
        </p:spPr>
      </p:sp>
      <p:sp>
        <p:nvSpPr>
          <p:cNvPr id="224" name="Google Shape;224;p1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5"/>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116"/>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6"/>
          <p:cNvSpPr txBox="1">
            <a:spLocks noGrp="1"/>
          </p:cNvSpPr>
          <p:nvPr>
            <p:ph type="body" idx="1"/>
          </p:nvPr>
        </p:nvSpPr>
        <p:spPr>
          <a:xfrm rot="5400000">
            <a:off x="2531268" y="-775494"/>
            <a:ext cx="4475163" cy="847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6"/>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17"/>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_SINGLE">
  <p:cSld name="CONTENT_SINGLE">
    <p:spTree>
      <p:nvGrpSpPr>
        <p:cNvPr id="1" name="Shape 240"/>
        <p:cNvGrpSpPr/>
        <p:nvPr/>
      </p:nvGrpSpPr>
      <p:grpSpPr>
        <a:xfrm>
          <a:off x="0" y="0"/>
          <a:ext cx="0" cy="0"/>
          <a:chOff x="0" y="0"/>
          <a:chExt cx="0" cy="0"/>
        </a:xfrm>
      </p:grpSpPr>
      <p:sp>
        <p:nvSpPr>
          <p:cNvPr id="241" name="Google Shape;241;p118"/>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0A0"/>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8"/>
          <p:cNvSpPr txBox="1">
            <a:spLocks noGrp="1"/>
          </p:cNvSpPr>
          <p:nvPr>
            <p:ph type="body" idx="1"/>
          </p:nvPr>
        </p:nvSpPr>
        <p:spPr>
          <a:xfrm>
            <a:off x="682626" y="2057401"/>
            <a:ext cx="10823574" cy="41100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118"/>
          <p:cNvCxnSpPr/>
          <p:nvPr/>
        </p:nvCxnSpPr>
        <p:spPr>
          <a:xfrm>
            <a:off x="4497388" y="1873568"/>
            <a:ext cx="3197225" cy="0"/>
          </a:xfrm>
          <a:prstGeom prst="straightConnector1">
            <a:avLst/>
          </a:prstGeom>
          <a:noFill/>
          <a:ln w="38100" cap="flat" cmpd="sng">
            <a:solidFill>
              <a:srgbClr val="000000"/>
            </a:solidFill>
            <a:prstDash val="solid"/>
            <a:miter lim="800000"/>
            <a:headEnd type="none" w="sm" len="sm"/>
            <a:tailEnd type="none" w="sm" len="sm"/>
          </a:ln>
        </p:spPr>
      </p:cxnSp>
      <p:sp>
        <p:nvSpPr>
          <p:cNvPr id="244" name="Google Shape;244;p118"/>
          <p:cNvSpPr txBox="1">
            <a:spLocks noGrp="1"/>
          </p:cNvSpPr>
          <p:nvPr>
            <p:ph type="body" idx="2"/>
          </p:nvPr>
        </p:nvSpPr>
        <p:spPr>
          <a:xfrm>
            <a:off x="6193766" y="6356352"/>
            <a:ext cx="5312434" cy="260349"/>
          </a:xfrm>
          <a:prstGeom prst="rect">
            <a:avLst/>
          </a:prstGeom>
          <a:noFill/>
          <a:ln>
            <a:noFill/>
          </a:ln>
        </p:spPr>
        <p:txBody>
          <a:bodyPr spcFirstLastPara="1" wrap="square" lIns="0" tIns="0" rIns="0" bIns="0" anchor="b" anchorCtr="0">
            <a:normAutofit/>
          </a:bodyPr>
          <a:lstStyle>
            <a:lvl1pPr marL="457200" lvl="0" indent="-292100" algn="r">
              <a:lnSpc>
                <a:spcPct val="90000"/>
              </a:lnSpc>
              <a:spcBef>
                <a:spcPts val="1000"/>
              </a:spcBef>
              <a:spcAft>
                <a:spcPts val="0"/>
              </a:spcAft>
              <a:buClr>
                <a:srgbClr val="888888"/>
              </a:buClr>
              <a:buSzPts val="1000"/>
              <a:buChar char="•"/>
              <a:defRPr sz="1000">
                <a:solidFill>
                  <a:srgbClr val="888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Who we are">
  <p:cSld name="1 Who we are">
    <p:bg>
      <p:bgPr>
        <a:solidFill>
          <a:srgbClr val="3F9FEF"/>
        </a:solidFill>
        <a:effectLst/>
      </p:bgPr>
    </p:bg>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Libre Franklin Black"/>
              <a:buNone/>
              <a:defRPr b="1" i="0">
                <a:solidFill>
                  <a:schemeClr val="lt1"/>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86"/>
          <p:cNvGrpSpPr/>
          <p:nvPr/>
        </p:nvGrpSpPr>
        <p:grpSpPr>
          <a:xfrm>
            <a:off x="4919484" y="-625861"/>
            <a:ext cx="8055931" cy="9651316"/>
            <a:chOff x="3822699" y="704849"/>
            <a:chExt cx="4547361" cy="5447916"/>
          </a:xfrm>
        </p:grpSpPr>
        <p:sp>
          <p:nvSpPr>
            <p:cNvPr id="34" name="Google Shape;34;p86"/>
            <p:cNvSpPr/>
            <p:nvPr/>
          </p:nvSpPr>
          <p:spPr>
            <a:xfrm>
              <a:off x="3859425" y="2201747"/>
              <a:ext cx="2752204" cy="3951018"/>
            </a:xfrm>
            <a:custGeom>
              <a:avLst/>
              <a:gdLst/>
              <a:ahLst/>
              <a:cxnLst/>
              <a:rect l="l" t="t" r="r" b="b"/>
              <a:pathLst>
                <a:path w="2752204" h="3951018" extrusionOk="0">
                  <a:moveTo>
                    <a:pt x="1174856" y="2310279"/>
                  </a:moveTo>
                  <a:cubicBezTo>
                    <a:pt x="1257323" y="2539621"/>
                    <a:pt x="1321146" y="2835522"/>
                    <a:pt x="1345496" y="3261878"/>
                  </a:cubicBezTo>
                  <a:cubicBezTo>
                    <a:pt x="1367944" y="3658472"/>
                    <a:pt x="1491311" y="3507954"/>
                    <a:pt x="1556276" y="3296488"/>
                  </a:cubicBezTo>
                  <a:cubicBezTo>
                    <a:pt x="1645020" y="3010001"/>
                    <a:pt x="1637791" y="2686716"/>
                    <a:pt x="1838394" y="2429990"/>
                  </a:cubicBezTo>
                  <a:cubicBezTo>
                    <a:pt x="2046510" y="2163755"/>
                    <a:pt x="2413852" y="2143502"/>
                    <a:pt x="2537694" y="2605705"/>
                  </a:cubicBezTo>
                  <a:cubicBezTo>
                    <a:pt x="2361062" y="2421908"/>
                    <a:pt x="2157226" y="2434554"/>
                    <a:pt x="2083891" y="2798725"/>
                  </a:cubicBezTo>
                  <a:cubicBezTo>
                    <a:pt x="2011697" y="3156335"/>
                    <a:pt x="2009414" y="3717139"/>
                    <a:pt x="1630372" y="3905405"/>
                  </a:cubicBezTo>
                  <a:cubicBezTo>
                    <a:pt x="1395242" y="4022168"/>
                    <a:pt x="1117500" y="3911680"/>
                    <a:pt x="984336" y="3605320"/>
                  </a:cubicBezTo>
                  <a:cubicBezTo>
                    <a:pt x="881420" y="3368942"/>
                    <a:pt x="904248" y="3030254"/>
                    <a:pt x="848509" y="2759645"/>
                  </a:cubicBezTo>
                  <a:cubicBezTo>
                    <a:pt x="747780" y="2269013"/>
                    <a:pt x="547558" y="2075042"/>
                    <a:pt x="264965" y="1559593"/>
                  </a:cubicBezTo>
                  <a:cubicBezTo>
                    <a:pt x="180026" y="1403941"/>
                    <a:pt x="104788" y="1244200"/>
                    <a:pt x="59702" y="1093682"/>
                  </a:cubicBezTo>
                  <a:cubicBezTo>
                    <a:pt x="-6880" y="870141"/>
                    <a:pt x="-15535" y="669609"/>
                    <a:pt x="20895" y="504924"/>
                  </a:cubicBezTo>
                  <a:cubicBezTo>
                    <a:pt x="61415" y="321412"/>
                    <a:pt x="157673" y="181639"/>
                    <a:pt x="294071" y="102054"/>
                  </a:cubicBezTo>
                  <a:cubicBezTo>
                    <a:pt x="779169" y="-181486"/>
                    <a:pt x="1143848" y="181734"/>
                    <a:pt x="1468673" y="505399"/>
                  </a:cubicBezTo>
                  <a:cubicBezTo>
                    <a:pt x="1944259" y="979487"/>
                    <a:pt x="2284588" y="923768"/>
                    <a:pt x="2751803" y="755565"/>
                  </a:cubicBezTo>
                  <a:cubicBezTo>
                    <a:pt x="2421081" y="1138182"/>
                    <a:pt x="1736332" y="1391485"/>
                    <a:pt x="1134241" y="846560"/>
                  </a:cubicBezTo>
                  <a:cubicBezTo>
                    <a:pt x="961984" y="690432"/>
                    <a:pt x="749873" y="498648"/>
                    <a:pt x="644863" y="560738"/>
                  </a:cubicBezTo>
                  <a:lnTo>
                    <a:pt x="644863" y="560738"/>
                  </a:lnTo>
                  <a:lnTo>
                    <a:pt x="640393" y="563495"/>
                  </a:lnTo>
                  <a:lnTo>
                    <a:pt x="640393" y="563495"/>
                  </a:lnTo>
                  <a:cubicBezTo>
                    <a:pt x="514648" y="642415"/>
                    <a:pt x="523494" y="847130"/>
                    <a:pt x="582847" y="1067439"/>
                  </a:cubicBezTo>
                  <a:cubicBezTo>
                    <a:pt x="722384" y="1582223"/>
                    <a:pt x="1009067" y="1849979"/>
                    <a:pt x="1174856" y="2310279"/>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5" name="Google Shape;35;p86"/>
            <p:cNvSpPr/>
            <p:nvPr/>
          </p:nvSpPr>
          <p:spPr>
            <a:xfrm>
              <a:off x="5423617" y="1890556"/>
              <a:ext cx="2946443" cy="4138629"/>
            </a:xfrm>
            <a:custGeom>
              <a:avLst/>
              <a:gdLst/>
              <a:ahLst/>
              <a:cxnLst/>
              <a:rect l="l" t="t" r="r" b="b"/>
              <a:pathLst>
                <a:path w="2946443" h="4138629" extrusionOk="0">
                  <a:moveTo>
                    <a:pt x="-307" y="753930"/>
                  </a:moveTo>
                  <a:cubicBezTo>
                    <a:pt x="718018" y="1378155"/>
                    <a:pt x="1134346" y="915002"/>
                    <a:pt x="1733299" y="620813"/>
                  </a:cubicBezTo>
                  <a:cubicBezTo>
                    <a:pt x="2248359" y="368175"/>
                    <a:pt x="2541795" y="577455"/>
                    <a:pt x="2331491" y="1161935"/>
                  </a:cubicBezTo>
                  <a:cubicBezTo>
                    <a:pt x="2320077" y="1193598"/>
                    <a:pt x="2309043" y="1216988"/>
                    <a:pt x="2296393" y="1249887"/>
                  </a:cubicBezTo>
                  <a:cubicBezTo>
                    <a:pt x="2053939" y="1882860"/>
                    <a:pt x="1926863" y="2548447"/>
                    <a:pt x="1840496" y="3228295"/>
                  </a:cubicBezTo>
                  <a:cubicBezTo>
                    <a:pt x="1813293" y="3441283"/>
                    <a:pt x="1753749" y="3979457"/>
                    <a:pt x="1649691" y="3398305"/>
                  </a:cubicBezTo>
                  <a:cubicBezTo>
                    <a:pt x="1594142" y="3087571"/>
                    <a:pt x="1556096" y="2636874"/>
                    <a:pt x="1281588" y="2330229"/>
                  </a:cubicBezTo>
                  <a:cubicBezTo>
                    <a:pt x="1001848" y="2017784"/>
                    <a:pt x="385774" y="2123137"/>
                    <a:pt x="258412" y="2580490"/>
                  </a:cubicBezTo>
                  <a:cubicBezTo>
                    <a:pt x="572299" y="2265667"/>
                    <a:pt x="948487" y="2421510"/>
                    <a:pt x="1091639" y="2826471"/>
                  </a:cubicBezTo>
                  <a:cubicBezTo>
                    <a:pt x="1193414" y="3114290"/>
                    <a:pt x="1171727" y="3525622"/>
                    <a:pt x="1338944" y="3838067"/>
                  </a:cubicBezTo>
                  <a:cubicBezTo>
                    <a:pt x="1636374" y="4394878"/>
                    <a:pt x="2187769" y="4116948"/>
                    <a:pt x="2256539" y="3501756"/>
                  </a:cubicBezTo>
                  <a:cubicBezTo>
                    <a:pt x="2307616" y="3045354"/>
                    <a:pt x="2360216" y="2482934"/>
                    <a:pt x="2518681" y="2059240"/>
                  </a:cubicBezTo>
                  <a:cubicBezTo>
                    <a:pt x="2545029" y="1988783"/>
                    <a:pt x="2567001" y="1918326"/>
                    <a:pt x="2596012" y="1852338"/>
                  </a:cubicBezTo>
                  <a:cubicBezTo>
                    <a:pt x="2625022" y="1786350"/>
                    <a:pt x="2653843" y="1716749"/>
                    <a:pt x="2679715" y="1651901"/>
                  </a:cubicBezTo>
                  <a:cubicBezTo>
                    <a:pt x="2786626" y="1383956"/>
                    <a:pt x="2921788" y="1127895"/>
                    <a:pt x="2946043" y="845496"/>
                  </a:cubicBezTo>
                  <a:lnTo>
                    <a:pt x="2946043" y="668830"/>
                  </a:lnTo>
                  <a:cubicBezTo>
                    <a:pt x="2940943" y="611668"/>
                    <a:pt x="2930821" y="555065"/>
                    <a:pt x="2915795" y="499676"/>
                  </a:cubicBezTo>
                  <a:cubicBezTo>
                    <a:pt x="2755142" y="-97545"/>
                    <a:pt x="1979748" y="-134342"/>
                    <a:pt x="1443572" y="255691"/>
                  </a:cubicBezTo>
                  <a:cubicBezTo>
                    <a:pt x="938881" y="622905"/>
                    <a:pt x="671696" y="995538"/>
                    <a:pt x="-401" y="753645"/>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86"/>
            <p:cNvSpPr/>
            <p:nvPr/>
          </p:nvSpPr>
          <p:spPr>
            <a:xfrm>
              <a:off x="3822699" y="1142235"/>
              <a:ext cx="963346" cy="963008"/>
            </a:xfrm>
            <a:custGeom>
              <a:avLst/>
              <a:gdLst/>
              <a:ahLst/>
              <a:cxnLst/>
              <a:rect l="l" t="t" r="r" b="b"/>
              <a:pathLst>
                <a:path w="963346" h="963008" extrusionOk="0">
                  <a:moveTo>
                    <a:pt x="481177" y="-72"/>
                  </a:moveTo>
                  <a:cubicBezTo>
                    <a:pt x="747198" y="-124"/>
                    <a:pt x="962893" y="215410"/>
                    <a:pt x="962945" y="481337"/>
                  </a:cubicBezTo>
                  <a:cubicBezTo>
                    <a:pt x="962998" y="747265"/>
                    <a:pt x="747388" y="962884"/>
                    <a:pt x="481367" y="962937"/>
                  </a:cubicBezTo>
                  <a:cubicBezTo>
                    <a:pt x="215346" y="962989"/>
                    <a:pt x="-349" y="747455"/>
                    <a:pt x="-401" y="481527"/>
                  </a:cubicBezTo>
                  <a:cubicBezTo>
                    <a:pt x="-401" y="481464"/>
                    <a:pt x="-401" y="481401"/>
                    <a:pt x="-401" y="481337"/>
                  </a:cubicBezTo>
                  <a:cubicBezTo>
                    <a:pt x="-401" y="215462"/>
                    <a:pt x="215209" y="-72"/>
                    <a:pt x="481177"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86"/>
            <p:cNvSpPr/>
            <p:nvPr/>
          </p:nvSpPr>
          <p:spPr>
            <a:xfrm>
              <a:off x="6854844" y="704849"/>
              <a:ext cx="1094608" cy="1094224"/>
            </a:xfrm>
            <a:custGeom>
              <a:avLst/>
              <a:gdLst/>
              <a:ahLst/>
              <a:cxnLst/>
              <a:rect l="l" t="t" r="r" b="b"/>
              <a:pathLst>
                <a:path w="1094608" h="1094224" extrusionOk="0">
                  <a:moveTo>
                    <a:pt x="546808" y="-72"/>
                  </a:moveTo>
                  <a:cubicBezTo>
                    <a:pt x="849076" y="-125"/>
                    <a:pt x="1094155" y="244783"/>
                    <a:pt x="1094207" y="546945"/>
                  </a:cubicBezTo>
                  <a:cubicBezTo>
                    <a:pt x="1094260" y="849107"/>
                    <a:pt x="849266" y="1094100"/>
                    <a:pt x="546998" y="1094152"/>
                  </a:cubicBezTo>
                  <a:cubicBezTo>
                    <a:pt x="244730" y="1094205"/>
                    <a:pt x="-349" y="849297"/>
                    <a:pt x="-401" y="547135"/>
                  </a:cubicBezTo>
                  <a:cubicBezTo>
                    <a:pt x="-401" y="547104"/>
                    <a:pt x="-401" y="547072"/>
                    <a:pt x="-401" y="547040"/>
                  </a:cubicBezTo>
                  <a:cubicBezTo>
                    <a:pt x="-401" y="244916"/>
                    <a:pt x="244577" y="-19"/>
                    <a:pt x="546808" y="-72"/>
                  </a:cubicBezTo>
                </a:path>
              </a:pathLst>
            </a:custGeom>
            <a:solidFill>
              <a:schemeClr val="lt1">
                <a:alpha val="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030A0"/>
              </a:buClr>
              <a:buSzPts val="3000"/>
              <a:buFont typeface="Arial"/>
              <a:buNone/>
              <a:defRPr sz="3000" b="0" i="0" u="none" strike="noStrike" cap="none">
                <a:solidFill>
                  <a:srgbClr val="7030A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4"/>
          <p:cNvSpPr txBox="1">
            <a:spLocks noGrp="1"/>
          </p:cNvSpPr>
          <p:nvPr>
            <p:ph type="body" idx="1"/>
          </p:nvPr>
        </p:nvSpPr>
        <p:spPr>
          <a:xfrm>
            <a:off x="533400" y="1222375"/>
            <a:ext cx="8470900" cy="44751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4" name="Google Shape;10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84"/>
          <p:cNvSpPr txBox="1">
            <a:spLocks noGrp="1"/>
          </p:cNvSpPr>
          <p:nvPr>
            <p:ph type="sldNum" idx="12"/>
          </p:nvPr>
        </p:nvSpPr>
        <p:spPr>
          <a:xfrm>
            <a:off x="8610600" y="6356350"/>
            <a:ext cx="10677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70" r:id="rId5"/>
    <p:sldLayoutId id="2147483671"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9" descr="dental-courses.jpg"/>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p29"/>
          <p:cNvSpPr/>
          <p:nvPr/>
        </p:nvSpPr>
        <p:spPr>
          <a:xfrm>
            <a:off x="682719" y="549002"/>
            <a:ext cx="11160000" cy="5760000"/>
          </a:xfrm>
          <a:prstGeom prst="rect">
            <a:avLst/>
          </a:prstGeom>
          <a:solidFill>
            <a:srgbClr val="7030A0">
              <a:alpha val="75690"/>
            </a:srgbClr>
          </a:solidFill>
          <a:ln>
            <a:noFill/>
          </a:ln>
        </p:spPr>
        <p:txBody>
          <a:bodyPr spcFirstLastPara="1" wrap="square" lIns="1007975" tIns="251975" rIns="91425" bIns="45700" anchor="ctr" anchorCtr="0">
            <a:noAutofit/>
          </a:bodyPr>
          <a:lstStyle/>
          <a:p>
            <a:pPr marL="0" marR="0" lvl="0" indent="0" algn="l" rtl="0">
              <a:lnSpc>
                <a:spcPct val="100000"/>
              </a:lnSpc>
              <a:spcBef>
                <a:spcPts val="600"/>
              </a:spcBef>
              <a:spcAft>
                <a:spcPts val="0"/>
              </a:spcAft>
              <a:buClr>
                <a:srgbClr val="FFFFFF"/>
              </a:buClr>
              <a:buSzPts val="4000"/>
              <a:buFont typeface="Arial"/>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FFFFFF"/>
              </a:buClr>
              <a:buSzPts val="1600"/>
              <a:buFont typeface="Calibri"/>
              <a:buNone/>
            </a:pPr>
            <a:endParaRPr sz="1600" b="0" i="0" u="none" strike="noStrike" cap="none">
              <a:solidFill>
                <a:srgbClr val="FFFFFF"/>
              </a:solidFill>
              <a:latin typeface="Arial"/>
              <a:ea typeface="Arial"/>
              <a:cs typeface="Arial"/>
              <a:sym typeface="Arial"/>
            </a:endParaRPr>
          </a:p>
        </p:txBody>
      </p:sp>
      <p:sp>
        <p:nvSpPr>
          <p:cNvPr id="382" name="Google Shape;382;p29"/>
          <p:cNvSpPr txBox="1">
            <a:spLocks noGrp="1"/>
          </p:cNvSpPr>
          <p:nvPr>
            <p:ph type="title"/>
          </p:nvPr>
        </p:nvSpPr>
        <p:spPr>
          <a:xfrm>
            <a:off x="694721" y="4180267"/>
            <a:ext cx="8470800" cy="843856"/>
          </a:xfrm>
          <a:prstGeom prst="rect">
            <a:avLst/>
          </a:prstGeom>
          <a:noFill/>
          <a:ln>
            <a:noFill/>
          </a:ln>
        </p:spPr>
        <p:txBody>
          <a:bodyPr spcFirstLastPara="1" wrap="square" lIns="91425" tIns="45700" rIns="91425" bIns="45700" anchor="ctr" anchorCtr="0">
            <a:noAutofit/>
          </a:bodyPr>
          <a:lstStyle/>
          <a:p>
            <a:r>
              <a:rPr lang="en-GB" sz="5400" b="0" dirty="0">
                <a:solidFill>
                  <a:schemeClr val="bg1"/>
                </a:solidFill>
              </a:rPr>
              <a:t>Crowns</a:t>
            </a:r>
            <a:br>
              <a:rPr lang="en-GB" b="0" dirty="0">
                <a:solidFill>
                  <a:schemeClr val="bg1"/>
                </a:solidFill>
              </a:rPr>
            </a:br>
            <a:r>
              <a:rPr lang="en-US" sz="1800" b="0" dirty="0">
                <a:solidFill>
                  <a:schemeClr val="bg1"/>
                </a:solidFill>
              </a:rPr>
              <a:t>Contents: </a:t>
            </a:r>
            <a:br>
              <a:rPr lang="en-US" sz="1800" b="0" dirty="0">
                <a:solidFill>
                  <a:schemeClr val="bg1"/>
                </a:solidFill>
              </a:rPr>
            </a:br>
            <a:r>
              <a:rPr lang="en-US" sz="1800" b="0" dirty="0">
                <a:solidFill>
                  <a:schemeClr val="bg1"/>
                </a:solidFill>
              </a:rPr>
              <a:t>GDC outcomes</a:t>
            </a:r>
            <a:br>
              <a:rPr lang="en-US" sz="1800" b="0" dirty="0">
                <a:solidFill>
                  <a:schemeClr val="bg1"/>
                </a:solidFill>
              </a:rPr>
            </a:br>
            <a:r>
              <a:rPr lang="en-US" sz="1800" b="0" dirty="0">
                <a:solidFill>
                  <a:schemeClr val="bg1"/>
                </a:solidFill>
              </a:rPr>
              <a:t>Aims and Objectives</a:t>
            </a:r>
            <a:br>
              <a:rPr lang="en-US" sz="1800" b="0" dirty="0">
                <a:solidFill>
                  <a:schemeClr val="bg1"/>
                </a:solidFill>
              </a:rPr>
            </a:br>
            <a:r>
              <a:rPr lang="en-US" sz="1800" b="0" dirty="0">
                <a:solidFill>
                  <a:schemeClr val="bg1"/>
                </a:solidFill>
              </a:rPr>
              <a:t>Introductions</a:t>
            </a:r>
            <a:br>
              <a:rPr lang="en-US" sz="1800" b="0" dirty="0">
                <a:solidFill>
                  <a:schemeClr val="bg1"/>
                </a:solidFill>
              </a:rPr>
            </a:br>
            <a:r>
              <a:rPr lang="en-US" sz="1800" b="0" dirty="0">
                <a:solidFill>
                  <a:schemeClr val="bg1"/>
                </a:solidFill>
              </a:rPr>
              <a:t>Theory</a:t>
            </a:r>
            <a:br>
              <a:rPr lang="en-US" sz="1800" b="0" dirty="0">
                <a:solidFill>
                  <a:schemeClr val="bg1"/>
                </a:solidFill>
              </a:rPr>
            </a:br>
            <a:r>
              <a:rPr lang="en-US" sz="1800" b="0" dirty="0">
                <a:solidFill>
                  <a:schemeClr val="bg1"/>
                </a:solidFill>
              </a:rPr>
              <a:t>Practical Element</a:t>
            </a:r>
            <a:br>
              <a:rPr lang="en-US" sz="1800" b="0" dirty="0">
                <a:solidFill>
                  <a:schemeClr val="bg1"/>
                </a:solidFill>
              </a:rPr>
            </a:br>
            <a:r>
              <a:rPr lang="en-US" sz="1800" b="0" dirty="0">
                <a:solidFill>
                  <a:schemeClr val="bg1"/>
                </a:solidFill>
              </a:rPr>
              <a:t>Further Reading</a:t>
            </a:r>
            <a:br>
              <a:rPr lang="en-GB" sz="1800" b="0" dirty="0">
                <a:solidFill>
                  <a:schemeClr val="bg1"/>
                </a:solidFill>
              </a:rPr>
            </a:br>
            <a:br>
              <a:rPr lang="en-GB" sz="3200" dirty="0">
                <a:solidFill>
                  <a:schemeClr val="bg1"/>
                </a:solidFill>
              </a:rPr>
            </a:br>
            <a:endParaRPr sz="2900" dirty="0">
              <a:solidFill>
                <a:schemeClr val="bg1"/>
              </a:solidFill>
              <a:latin typeface="Libre Franklin"/>
              <a:ea typeface="Libre Franklin"/>
              <a:cs typeface="Libre Franklin"/>
              <a:sym typeface="Libre Franklin"/>
            </a:endParaRPr>
          </a:p>
        </p:txBody>
      </p:sp>
      <p:pic>
        <p:nvPicPr>
          <p:cNvPr id="383" name="Google Shape;383;p29"/>
          <p:cNvPicPr preferRelativeResize="0"/>
          <p:nvPr/>
        </p:nvPicPr>
        <p:blipFill rotWithShape="1">
          <a:blip r:embed="rId4">
            <a:alphaModFix/>
          </a:blip>
          <a:srcRect/>
          <a:stretch/>
        </p:blipFill>
        <p:spPr>
          <a:xfrm>
            <a:off x="9165521" y="549002"/>
            <a:ext cx="2346386" cy="2346386"/>
          </a:xfrm>
          <a:prstGeom prst="rect">
            <a:avLst/>
          </a:prstGeom>
          <a:noFill/>
          <a:ln>
            <a:noFill/>
          </a:ln>
          <a:effectLst>
            <a:outerShdw blurRad="508000" sx="102000" sy="102000" algn="ctr" rotWithShape="0">
              <a:srgbClr val="FFFFFF">
                <a:alpha val="45880"/>
              </a:srgbClr>
            </a:outerShdw>
          </a:effectLst>
        </p:spPr>
      </p:pic>
      <p:sp>
        <p:nvSpPr>
          <p:cNvPr id="384" name="Google Shape;384;p29"/>
          <p:cNvSpPr txBox="1"/>
          <p:nvPr/>
        </p:nvSpPr>
        <p:spPr>
          <a:xfrm>
            <a:off x="5345725" y="-1844425"/>
            <a:ext cx="98037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1"/>
            <a:ext cx="12191999" cy="12192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Tips!</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214311" y="1229635"/>
            <a:ext cx="11763375" cy="2954625"/>
          </a:xfrm>
          <a:prstGeom prst="rect">
            <a:avLst/>
          </a:prstGeom>
          <a:noFill/>
          <a:ln>
            <a:noFill/>
          </a:ln>
        </p:spPr>
        <p:txBody>
          <a:bodyPr spcFirstLastPara="1" wrap="square" lIns="91425" tIns="91425" rIns="91425" bIns="91425" anchor="t" anchorCtr="0">
            <a:spAutoFit/>
          </a:bodyPr>
          <a:lstStyle/>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Always take Periapical before preparation of tooth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Use Matrix to assess your depth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Know the depth of your burs and create depth grooves to aid effective preparation</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Cut with the direction of the bur. This creates less heat and gives more control</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3 finger rest technique is always best</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Use finishing burs to make sure your prep is smooth. This will help get better impression and flow of cement. </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IDS (immediate dentine seal any dentine to reduce sensitivity and improve bond strength)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Use fresh burs with lots of water!</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Spend time making a good temporary crown. This will make things much </a:t>
            </a:r>
            <a:r>
              <a:rPr lang="en-US" sz="1800" b="1" dirty="0" err="1">
                <a:solidFill>
                  <a:srgbClr val="7030A0"/>
                </a:solidFill>
                <a:latin typeface="Libre Franklin" pitchFamily="2" charset="77"/>
              </a:rPr>
              <a:t>much</a:t>
            </a:r>
            <a:r>
              <a:rPr lang="en-US" sz="1800" b="1" dirty="0">
                <a:solidFill>
                  <a:srgbClr val="7030A0"/>
                </a:solidFill>
                <a:latin typeface="Libre Franklin" pitchFamily="2" charset="77"/>
              </a:rPr>
              <a:t> easier when comes to fit</a:t>
            </a:r>
            <a:endParaRPr lang="en-US" sz="1600" b="1" dirty="0">
              <a:solidFill>
                <a:srgbClr val="7030A0"/>
              </a:solidFill>
              <a:latin typeface="Libre Franklin" pitchFamily="2" charset="77"/>
            </a:endParaRP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pic>
        <p:nvPicPr>
          <p:cNvPr id="4" name="Picture 3">
            <a:extLst>
              <a:ext uri="{FF2B5EF4-FFF2-40B4-BE49-F238E27FC236}">
                <a16:creationId xmlns:a16="http://schemas.microsoft.com/office/drawing/2014/main" id="{25A92436-09DC-457C-AFB2-F57EA11B8EDA}"/>
              </a:ext>
            </a:extLst>
          </p:cNvPr>
          <p:cNvPicPr>
            <a:picLocks noChangeAspect="1"/>
          </p:cNvPicPr>
          <p:nvPr/>
        </p:nvPicPr>
        <p:blipFill>
          <a:blip r:embed="rId4"/>
          <a:stretch>
            <a:fillRect/>
          </a:stretch>
        </p:blipFill>
        <p:spPr>
          <a:xfrm>
            <a:off x="4105536" y="4184260"/>
            <a:ext cx="2761727" cy="1963082"/>
          </a:xfrm>
          <a:prstGeom prst="rect">
            <a:avLst/>
          </a:prstGeom>
        </p:spPr>
      </p:pic>
    </p:spTree>
    <p:extLst>
      <p:ext uri="{BB962C8B-B14F-4D97-AF65-F5344CB8AC3E}">
        <p14:creationId xmlns:p14="http://schemas.microsoft.com/office/powerpoint/2010/main" val="8715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checkerboard(across)">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checkerboard(across)">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checkerboard(across)">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checkerboard(across)">
                                      <p:cBhvr>
                                        <p:cTn id="53" dur="500"/>
                                        <p:tgtEl>
                                          <p:spTgt spid="7">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heckerboard(across)">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0182d5d6c8_0_116"/>
          <p:cNvSpPr txBox="1">
            <a:spLocks noGrp="1"/>
          </p:cNvSpPr>
          <p:nvPr>
            <p:ph type="title"/>
          </p:nvPr>
        </p:nvSpPr>
        <p:spPr>
          <a:xfrm rot="-365">
            <a:off x="1860612" y="188034"/>
            <a:ext cx="8470800"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dirty="0"/>
              <a:t>Cements</a:t>
            </a:r>
            <a:endParaRPr sz="4000" dirty="0"/>
          </a:p>
        </p:txBody>
      </p:sp>
      <p:sp>
        <p:nvSpPr>
          <p:cNvPr id="18" name="Google Shape;486;g10182d5d6c8_0_116">
            <a:extLst>
              <a:ext uri="{FF2B5EF4-FFF2-40B4-BE49-F238E27FC236}">
                <a16:creationId xmlns:a16="http://schemas.microsoft.com/office/drawing/2014/main" id="{8C5910C3-FB06-2D41-9597-07369036A093}"/>
              </a:ext>
            </a:extLst>
          </p:cNvPr>
          <p:cNvSpPr/>
          <p:nvPr/>
        </p:nvSpPr>
        <p:spPr>
          <a:xfrm flipH="1">
            <a:off x="2618455" y="5063843"/>
            <a:ext cx="1191287" cy="1062771"/>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dirty="0">
                <a:solidFill>
                  <a:schemeClr val="bg1"/>
                </a:solidFill>
                <a:latin typeface="Libre Franklin" pitchFamily="2" charset="77"/>
              </a:rPr>
              <a:t>Easy to do – if you know what you’re doing!</a:t>
            </a:r>
            <a:endParaRPr lang="en-GB" sz="1200" dirty="0">
              <a:solidFill>
                <a:schemeClr val="bg1"/>
              </a:solidFill>
              <a:latin typeface="Libre Franklin" pitchFamily="2" charset="77"/>
            </a:endParaRPr>
          </a:p>
        </p:txBody>
      </p:sp>
      <p:graphicFrame>
        <p:nvGraphicFramePr>
          <p:cNvPr id="5" name="Diagram 4">
            <a:extLst>
              <a:ext uri="{FF2B5EF4-FFF2-40B4-BE49-F238E27FC236}">
                <a16:creationId xmlns:a16="http://schemas.microsoft.com/office/drawing/2014/main" id="{F5F56C0B-BB8B-43BF-AAFB-84724DDA0A68}"/>
              </a:ext>
            </a:extLst>
          </p:cNvPr>
          <p:cNvGraphicFramePr/>
          <p:nvPr>
            <p:extLst>
              <p:ext uri="{D42A27DB-BD31-4B8C-83A1-F6EECF244321}">
                <p14:modId xmlns:p14="http://schemas.microsoft.com/office/powerpoint/2010/main" val="1364328794"/>
              </p:ext>
            </p:extLst>
          </p:nvPr>
        </p:nvGraphicFramePr>
        <p:xfrm>
          <a:off x="742951" y="934584"/>
          <a:ext cx="10344150"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C9FC910-D87C-4BF5-9A17-D1C92731BD78}"/>
              </a:ext>
            </a:extLst>
          </p:cNvPr>
          <p:cNvPicPr>
            <a:picLocks noChangeAspect="1"/>
          </p:cNvPicPr>
          <p:nvPr/>
        </p:nvPicPr>
        <p:blipFill>
          <a:blip r:embed="rId8"/>
          <a:stretch>
            <a:fillRect/>
          </a:stretch>
        </p:blipFill>
        <p:spPr>
          <a:xfrm>
            <a:off x="120309" y="561084"/>
            <a:ext cx="1969179" cy="1999661"/>
          </a:xfrm>
          <a:prstGeom prst="rect">
            <a:avLst/>
          </a:prstGeom>
        </p:spPr>
      </p:pic>
      <p:pic>
        <p:nvPicPr>
          <p:cNvPr id="9" name="Picture 8">
            <a:extLst>
              <a:ext uri="{FF2B5EF4-FFF2-40B4-BE49-F238E27FC236}">
                <a16:creationId xmlns:a16="http://schemas.microsoft.com/office/drawing/2014/main" id="{E838A2C1-8AF4-4E3E-A722-15EE7E88A8BA}"/>
              </a:ext>
            </a:extLst>
          </p:cNvPr>
          <p:cNvPicPr>
            <a:picLocks noChangeAspect="1"/>
          </p:cNvPicPr>
          <p:nvPr/>
        </p:nvPicPr>
        <p:blipFill>
          <a:blip r:embed="rId9"/>
          <a:stretch>
            <a:fillRect/>
          </a:stretch>
        </p:blipFill>
        <p:spPr>
          <a:xfrm>
            <a:off x="230789" y="4210757"/>
            <a:ext cx="2243522" cy="1255885"/>
          </a:xfrm>
          <a:prstGeom prst="rect">
            <a:avLst/>
          </a:prstGeom>
        </p:spPr>
      </p:pic>
      <p:pic>
        <p:nvPicPr>
          <p:cNvPr id="10" name="Picture 9">
            <a:extLst>
              <a:ext uri="{FF2B5EF4-FFF2-40B4-BE49-F238E27FC236}">
                <a16:creationId xmlns:a16="http://schemas.microsoft.com/office/drawing/2014/main" id="{282D96F3-0F0F-485C-B01F-10A0006CE770}"/>
              </a:ext>
            </a:extLst>
          </p:cNvPr>
          <p:cNvPicPr>
            <a:picLocks noChangeAspect="1"/>
          </p:cNvPicPr>
          <p:nvPr/>
        </p:nvPicPr>
        <p:blipFill>
          <a:blip r:embed="rId10"/>
          <a:stretch>
            <a:fillRect/>
          </a:stretch>
        </p:blipFill>
        <p:spPr>
          <a:xfrm>
            <a:off x="9394573" y="187584"/>
            <a:ext cx="2566638" cy="5627007"/>
          </a:xfrm>
          <a:prstGeom prst="rect">
            <a:avLst/>
          </a:prstGeom>
        </p:spPr>
      </p:pic>
    </p:spTree>
    <p:extLst>
      <p:ext uri="{BB962C8B-B14F-4D97-AF65-F5344CB8AC3E}">
        <p14:creationId xmlns:p14="http://schemas.microsoft.com/office/powerpoint/2010/main" val="30449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621;g10182d5d6c8_0_419">
            <a:extLst>
              <a:ext uri="{FF2B5EF4-FFF2-40B4-BE49-F238E27FC236}">
                <a16:creationId xmlns:a16="http://schemas.microsoft.com/office/drawing/2014/main" id="{2D5237A0-B6DA-8742-8136-61137D0C9CE9}"/>
              </a:ext>
            </a:extLst>
          </p:cNvPr>
          <p:cNvSpPr/>
          <p:nvPr/>
        </p:nvSpPr>
        <p:spPr>
          <a:xfrm>
            <a:off x="0" y="0"/>
            <a:ext cx="12191999" cy="103632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endParaRPr lang="en-GB" sz="2800" b="1" dirty="0">
              <a:solidFill>
                <a:srgbClr val="7030A0"/>
              </a:solidFill>
              <a:latin typeface="Libre Franklin" pitchFamily="2" charset="77"/>
            </a:endParaRPr>
          </a:p>
        </p:txBody>
      </p:sp>
      <p:sp>
        <p:nvSpPr>
          <p:cNvPr id="4" name="Google Shape;484;g10182d5d6c8_0_116">
            <a:extLst>
              <a:ext uri="{FF2B5EF4-FFF2-40B4-BE49-F238E27FC236}">
                <a16:creationId xmlns:a16="http://schemas.microsoft.com/office/drawing/2014/main" id="{D4527DF3-5877-A247-9892-3AFFDDA1C939}"/>
              </a:ext>
            </a:extLst>
          </p:cNvPr>
          <p:cNvSpPr/>
          <p:nvPr/>
        </p:nvSpPr>
        <p:spPr>
          <a:xfrm flipH="1">
            <a:off x="0" y="1109065"/>
            <a:ext cx="12085320" cy="4944006"/>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fontAlgn="base">
              <a:spcBef>
                <a:spcPts val="1000"/>
              </a:spcBef>
            </a:pPr>
            <a:endParaRPr lang="en-GB" sz="1100" b="1" dirty="0">
              <a:solidFill>
                <a:schemeClr val="bg1"/>
              </a:solidFill>
              <a:latin typeface="Libre Franklin" pitchFamily="2" charset="77"/>
            </a:endParaRPr>
          </a:p>
        </p:txBody>
      </p:sp>
      <p:sp>
        <p:nvSpPr>
          <p:cNvPr id="6" name="TextBox 5">
            <a:extLst>
              <a:ext uri="{FF2B5EF4-FFF2-40B4-BE49-F238E27FC236}">
                <a16:creationId xmlns:a16="http://schemas.microsoft.com/office/drawing/2014/main" id="{94F795E2-58DB-BE43-8B26-2E57CCBBA9C0}"/>
              </a:ext>
            </a:extLst>
          </p:cNvPr>
          <p:cNvSpPr txBox="1"/>
          <p:nvPr/>
        </p:nvSpPr>
        <p:spPr>
          <a:xfrm>
            <a:off x="3841722" y="266444"/>
            <a:ext cx="9113520" cy="584775"/>
          </a:xfrm>
          <a:prstGeom prst="rect">
            <a:avLst/>
          </a:prstGeom>
          <a:noFill/>
        </p:spPr>
        <p:txBody>
          <a:bodyPr wrap="square">
            <a:spAutoFit/>
          </a:bodyPr>
          <a:lstStyle/>
          <a:p>
            <a:r>
              <a:rPr lang="en-GB" sz="3200" b="1" dirty="0">
                <a:solidFill>
                  <a:schemeClr val="bg1"/>
                </a:solidFill>
                <a:latin typeface="Libre Franklin" pitchFamily="2" charset="77"/>
              </a:rPr>
              <a:t>FURTHER READING </a:t>
            </a:r>
            <a:endParaRPr lang="en-GB" sz="2400" b="1" dirty="0">
              <a:solidFill>
                <a:schemeClr val="bg1"/>
              </a:solidFill>
              <a:effectLst/>
              <a:latin typeface="Libre Franklin" pitchFamily="2" charset="77"/>
            </a:endParaRPr>
          </a:p>
        </p:txBody>
      </p:sp>
      <p:sp>
        <p:nvSpPr>
          <p:cNvPr id="14" name="TextBox 13">
            <a:extLst>
              <a:ext uri="{FF2B5EF4-FFF2-40B4-BE49-F238E27FC236}">
                <a16:creationId xmlns:a16="http://schemas.microsoft.com/office/drawing/2014/main" id="{948B7FB3-D00C-0247-BF72-A4733E67D6D5}"/>
              </a:ext>
            </a:extLst>
          </p:cNvPr>
          <p:cNvSpPr txBox="1"/>
          <p:nvPr/>
        </p:nvSpPr>
        <p:spPr>
          <a:xfrm>
            <a:off x="1665467" y="1472206"/>
            <a:ext cx="9927203" cy="4826962"/>
          </a:xfrm>
          <a:prstGeom prst="rect">
            <a:avLst/>
          </a:prstGeom>
          <a:noFill/>
        </p:spPr>
        <p:txBody>
          <a:bodyPr wrap="square" rtlCol="0">
            <a:spAutoFit/>
          </a:bodyPr>
          <a:lstStyle/>
          <a:p>
            <a:pPr fontAlgn="base">
              <a:spcBef>
                <a:spcPts val="1000"/>
              </a:spcBef>
              <a:buClr>
                <a:schemeClr val="bg1"/>
              </a:buClr>
            </a:pPr>
            <a:r>
              <a:rPr lang="en-US" sz="1800" dirty="0">
                <a:solidFill>
                  <a:schemeClr val="bg1"/>
                </a:solidFill>
                <a:latin typeface="Libre Franklin" pitchFamily="2" charset="77"/>
              </a:rPr>
              <a:t>Inside Dentistry, November 2012, Volume 8, Issue 11</a:t>
            </a:r>
          </a:p>
          <a:p>
            <a:pPr fontAlgn="base">
              <a:spcBef>
                <a:spcPts val="1000"/>
              </a:spcBef>
              <a:buClr>
                <a:schemeClr val="bg1"/>
              </a:buClr>
            </a:pPr>
            <a:r>
              <a:rPr lang="en-US" sz="1800" b="1" i="1" dirty="0">
                <a:solidFill>
                  <a:schemeClr val="bg1"/>
                </a:solidFill>
                <a:latin typeface="Libre Franklin" pitchFamily="2" charset="77"/>
              </a:rPr>
              <a:t>An Overview of Permanent Cements</a:t>
            </a:r>
          </a:p>
          <a:p>
            <a:pPr fontAlgn="base">
              <a:spcBef>
                <a:spcPts val="1000"/>
              </a:spcBef>
              <a:buClr>
                <a:schemeClr val="bg1"/>
              </a:buClr>
            </a:pPr>
            <a:r>
              <a:rPr lang="en-US" sz="1800" b="1" i="1" dirty="0">
                <a:solidFill>
                  <a:schemeClr val="bg1"/>
                </a:solidFill>
                <a:latin typeface="Libre Franklin" pitchFamily="2" charset="77"/>
              </a:rPr>
              <a:t>What a general practitioner needs to know to select the appropriate dental cement.</a:t>
            </a:r>
          </a:p>
          <a:p>
            <a:pPr fontAlgn="base">
              <a:spcBef>
                <a:spcPts val="1000"/>
              </a:spcBef>
              <a:buClr>
                <a:schemeClr val="bg1"/>
              </a:buClr>
            </a:pPr>
            <a:r>
              <a:rPr lang="en-US" sz="1800" dirty="0">
                <a:solidFill>
                  <a:schemeClr val="bg1"/>
                </a:solidFill>
                <a:latin typeface="Libre Franklin" pitchFamily="2" charset="77"/>
              </a:rPr>
              <a:t>By </a:t>
            </a:r>
            <a:r>
              <a:rPr lang="en-US" sz="1800" dirty="0" err="1">
                <a:solidFill>
                  <a:schemeClr val="bg1"/>
                </a:solidFill>
                <a:latin typeface="Libre Franklin" pitchFamily="2" charset="77"/>
              </a:rPr>
              <a:t>Mojdeh</a:t>
            </a:r>
            <a:r>
              <a:rPr lang="en-US" sz="1800" dirty="0">
                <a:solidFill>
                  <a:schemeClr val="bg1"/>
                </a:solidFill>
                <a:latin typeface="Libre Franklin" pitchFamily="2" charset="77"/>
              </a:rPr>
              <a:t> </a:t>
            </a:r>
            <a:r>
              <a:rPr lang="en-US" sz="1800" dirty="0" err="1">
                <a:solidFill>
                  <a:schemeClr val="bg1"/>
                </a:solidFill>
                <a:latin typeface="Libre Franklin" pitchFamily="2" charset="77"/>
              </a:rPr>
              <a:t>Dehghan</a:t>
            </a:r>
            <a:r>
              <a:rPr lang="en-US" sz="1800" dirty="0">
                <a:solidFill>
                  <a:schemeClr val="bg1"/>
                </a:solidFill>
                <a:latin typeface="Libre Franklin" pitchFamily="2" charset="77"/>
              </a:rPr>
              <a:t> et al</a:t>
            </a:r>
          </a:p>
          <a:p>
            <a:pPr fontAlgn="base">
              <a:spcBef>
                <a:spcPts val="1000"/>
              </a:spcBef>
              <a:buClr>
                <a:schemeClr val="bg1"/>
              </a:buClr>
            </a:pPr>
            <a:endParaRPr lang="en-US" sz="1800" dirty="0">
              <a:solidFill>
                <a:schemeClr val="bg1"/>
              </a:solidFill>
              <a:latin typeface="Libre Franklin" pitchFamily="2" charset="77"/>
            </a:endParaRPr>
          </a:p>
          <a:p>
            <a:pPr fontAlgn="base">
              <a:spcBef>
                <a:spcPts val="1000"/>
              </a:spcBef>
              <a:buClr>
                <a:schemeClr val="bg1"/>
              </a:buClr>
            </a:pPr>
            <a:r>
              <a:rPr lang="en-US" sz="1800" dirty="0">
                <a:solidFill>
                  <a:schemeClr val="bg1"/>
                </a:solidFill>
                <a:latin typeface="Libre Franklin" pitchFamily="2" charset="77"/>
              </a:rPr>
              <a:t>Int Journal of Prosthodontists 2012 Jan-Feb, 25(1):70-8</a:t>
            </a:r>
          </a:p>
          <a:p>
            <a:pPr fontAlgn="base">
              <a:spcBef>
                <a:spcPts val="1000"/>
              </a:spcBef>
              <a:buClr>
                <a:schemeClr val="bg1"/>
              </a:buClr>
            </a:pPr>
            <a:r>
              <a:rPr lang="en-US" sz="1800" b="1" i="1" dirty="0">
                <a:solidFill>
                  <a:schemeClr val="bg1"/>
                </a:solidFill>
                <a:latin typeface="Libre Franklin" pitchFamily="2" charset="77"/>
              </a:rPr>
              <a:t>Clinical long-term evaluation and failure characteristics of 1,335 all ceramic restorations</a:t>
            </a:r>
          </a:p>
          <a:p>
            <a:pPr fontAlgn="base">
              <a:spcBef>
                <a:spcPts val="1000"/>
              </a:spcBef>
              <a:buClr>
                <a:schemeClr val="bg1"/>
              </a:buClr>
            </a:pPr>
            <a:r>
              <a:rPr lang="en-US" sz="1800" dirty="0" err="1">
                <a:solidFill>
                  <a:schemeClr val="bg1"/>
                </a:solidFill>
                <a:latin typeface="Libre Franklin" pitchFamily="2" charset="77"/>
              </a:rPr>
              <a:t>Beier</a:t>
            </a:r>
            <a:r>
              <a:rPr lang="en-US" sz="1800" dirty="0">
                <a:solidFill>
                  <a:schemeClr val="bg1"/>
                </a:solidFill>
                <a:latin typeface="Libre Franklin" pitchFamily="2" charset="77"/>
              </a:rPr>
              <a:t> US et al </a:t>
            </a:r>
          </a:p>
          <a:p>
            <a:pPr fontAlgn="base">
              <a:spcBef>
                <a:spcPts val="1000"/>
              </a:spcBef>
              <a:buClr>
                <a:schemeClr val="bg1"/>
              </a:buClr>
            </a:pPr>
            <a:endParaRPr lang="en-US" sz="1800" dirty="0">
              <a:solidFill>
                <a:schemeClr val="bg1"/>
              </a:solidFill>
              <a:latin typeface="Libre Franklin" pitchFamily="2" charset="77"/>
            </a:endParaRPr>
          </a:p>
          <a:p>
            <a:pPr fontAlgn="base">
              <a:spcBef>
                <a:spcPts val="1000"/>
              </a:spcBef>
              <a:buClr>
                <a:schemeClr val="bg1"/>
              </a:buClr>
            </a:pPr>
            <a:r>
              <a:rPr lang="en-US" sz="1800" b="1" i="1" dirty="0">
                <a:solidFill>
                  <a:schemeClr val="bg1"/>
                </a:solidFill>
                <a:latin typeface="Libre Franklin" pitchFamily="2" charset="77"/>
              </a:rPr>
              <a:t>Biomimetic Restorative Dentistry Vol 1</a:t>
            </a:r>
          </a:p>
          <a:p>
            <a:pPr fontAlgn="base">
              <a:spcBef>
                <a:spcPts val="1000"/>
              </a:spcBef>
              <a:buClr>
                <a:schemeClr val="bg1"/>
              </a:buClr>
            </a:pPr>
            <a:r>
              <a:rPr lang="en-US" sz="1800" dirty="0" err="1">
                <a:solidFill>
                  <a:schemeClr val="bg1"/>
                </a:solidFill>
                <a:latin typeface="Libre Franklin" pitchFamily="2" charset="77"/>
              </a:rPr>
              <a:t>Magne</a:t>
            </a:r>
            <a:r>
              <a:rPr lang="en-US" sz="1800" dirty="0">
                <a:solidFill>
                  <a:schemeClr val="bg1"/>
                </a:solidFill>
                <a:latin typeface="Libre Franklin" pitchFamily="2" charset="77"/>
              </a:rPr>
              <a:t>, Pascal / </a:t>
            </a:r>
            <a:r>
              <a:rPr lang="en-US" sz="1800" dirty="0" err="1">
                <a:solidFill>
                  <a:schemeClr val="bg1"/>
                </a:solidFill>
                <a:latin typeface="Libre Franklin" pitchFamily="2" charset="77"/>
              </a:rPr>
              <a:t>Belser</a:t>
            </a:r>
            <a:r>
              <a:rPr lang="en-US" sz="1800" dirty="0">
                <a:solidFill>
                  <a:schemeClr val="bg1"/>
                </a:solidFill>
                <a:latin typeface="Libre Franklin" pitchFamily="2" charset="77"/>
              </a:rPr>
              <a:t>, </a:t>
            </a:r>
            <a:r>
              <a:rPr lang="en-US" sz="1800" dirty="0" err="1">
                <a:solidFill>
                  <a:schemeClr val="bg1"/>
                </a:solidFill>
                <a:latin typeface="Libre Franklin" pitchFamily="2" charset="77"/>
              </a:rPr>
              <a:t>Urs</a:t>
            </a:r>
            <a:r>
              <a:rPr lang="en-US" sz="1800" dirty="0">
                <a:solidFill>
                  <a:schemeClr val="bg1"/>
                </a:solidFill>
                <a:latin typeface="Libre Franklin" pitchFamily="2" charset="77"/>
              </a:rPr>
              <a:t> C</a:t>
            </a:r>
          </a:p>
          <a:p>
            <a:pPr fontAlgn="base">
              <a:spcBef>
                <a:spcPts val="1000"/>
              </a:spcBef>
              <a:buClr>
                <a:schemeClr val="bg1"/>
              </a:buClr>
            </a:pPr>
            <a:endParaRPr lang="en-US" sz="1800" dirty="0">
              <a:solidFill>
                <a:schemeClr val="bg1"/>
              </a:solidFill>
              <a:latin typeface="Libre Franklin" pitchFamily="2" charset="77"/>
            </a:endParaRPr>
          </a:p>
        </p:txBody>
      </p:sp>
    </p:spTree>
    <p:extLst>
      <p:ext uri="{BB962C8B-B14F-4D97-AF65-F5344CB8AC3E}">
        <p14:creationId xmlns:p14="http://schemas.microsoft.com/office/powerpoint/2010/main" val="377251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strips(downLeft)">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strips(downLeft)">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strips(downLeft)">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strips(downLeft)">
                                      <p:cBhvr>
                                        <p:cTn id="33" dur="500"/>
                                        <p:tgtEl>
                                          <p:spTgt spid="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strips(downLeft)">
                                      <p:cBhvr>
                                        <p:cTn id="38" dur="500"/>
                                        <p:tgtEl>
                                          <p:spTgt spid="1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Effect transition="in" filter="strips(downLeft)">
                                      <p:cBhvr>
                                        <p:cTn id="43" dur="500"/>
                                        <p:tgtEl>
                                          <p:spTgt spid="1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4">
                                            <p:txEl>
                                              <p:pRg st="7" end="7"/>
                                            </p:txEl>
                                          </p:spTgt>
                                        </p:tgtEl>
                                        <p:attrNameLst>
                                          <p:attrName>style.visibility</p:attrName>
                                        </p:attrNameLst>
                                      </p:cBhvr>
                                      <p:to>
                                        <p:strVal val="visible"/>
                                      </p:to>
                                    </p:set>
                                    <p:animEffect transition="in" filter="strips(downLeft)">
                                      <p:cBhvr>
                                        <p:cTn id="48" dur="500"/>
                                        <p:tgtEl>
                                          <p:spTgt spid="1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Effect transition="in" filter="strips(downLeft)">
                                      <p:cBhvr>
                                        <p:cTn id="53" dur="500"/>
                                        <p:tgtEl>
                                          <p:spTgt spid="14">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4">
                                            <p:txEl>
                                              <p:pRg st="10" end="10"/>
                                            </p:txEl>
                                          </p:spTgt>
                                        </p:tgtEl>
                                        <p:attrNameLst>
                                          <p:attrName>style.visibility</p:attrName>
                                        </p:attrNameLst>
                                      </p:cBhvr>
                                      <p:to>
                                        <p:strVal val="visible"/>
                                      </p:to>
                                    </p:set>
                                    <p:animEffect transition="in" filter="strips(downLeft)">
                                      <p:cBhvr>
                                        <p:cTn id="58"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
          <p:cNvSpPr txBox="1">
            <a:spLocks noGrp="1"/>
          </p:cNvSpPr>
          <p:nvPr>
            <p:ph type="title"/>
          </p:nvPr>
        </p:nvSpPr>
        <p:spPr>
          <a:xfrm>
            <a:off x="533400" y="152399"/>
            <a:ext cx="8470900" cy="746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3000"/>
              <a:buFont typeface="Libre Franklin Medium"/>
              <a:buNone/>
            </a:pPr>
            <a:r>
              <a:rPr lang="en-US" dirty="0"/>
              <a:t>GDC OUTCOMES </a:t>
            </a:r>
            <a:endParaRPr dirty="0"/>
          </a:p>
        </p:txBody>
      </p:sp>
      <p:sp>
        <p:nvSpPr>
          <p:cNvPr id="390" name="Google Shape;390;p2"/>
          <p:cNvSpPr txBox="1"/>
          <p:nvPr/>
        </p:nvSpPr>
        <p:spPr>
          <a:xfrm>
            <a:off x="1312296" y="1143750"/>
            <a:ext cx="10195200" cy="4325759"/>
          </a:xfrm>
          <a:prstGeom prst="rect">
            <a:avLst/>
          </a:prstGeom>
          <a:solidFill>
            <a:srgbClr val="7030A0">
              <a:alpha val="49020"/>
            </a:srgbClr>
          </a:solid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marL="0" lvl="0" indent="0" rtl="0">
              <a:lnSpc>
                <a:spcPct val="90000"/>
              </a:lnSpc>
              <a:spcBef>
                <a:spcPts val="0"/>
              </a:spcBef>
              <a:spcAft>
                <a:spcPts val="0"/>
              </a:spcAft>
              <a:buNone/>
            </a:pPr>
            <a:endParaRPr sz="2000" b="1" dirty="0">
              <a:solidFill>
                <a:schemeClr val="lt1"/>
              </a:solidFill>
              <a:latin typeface="Libre Franklin" pitchFamily="2" charset="77"/>
              <a:ea typeface="Libre Franklin"/>
              <a:cs typeface="Libre Franklin"/>
              <a:sym typeface="Libre Franklin"/>
            </a:endParaRPr>
          </a:p>
          <a:p>
            <a:pPr lvl="0">
              <a:lnSpc>
                <a:spcPct val="90000"/>
              </a:lnSpc>
            </a:pPr>
            <a:r>
              <a:rPr lang="en-US" sz="2000" b="1" dirty="0">
                <a:solidFill>
                  <a:schemeClr val="bg1"/>
                </a:solidFill>
                <a:latin typeface="Libre Franklin" pitchFamily="2" charset="77"/>
              </a:rPr>
              <a:t>To be able to communicate reasoning for treatment choice and possible prognosis, while obtaining valid consent ​</a:t>
            </a:r>
          </a:p>
          <a:p>
            <a:pPr lvl="0">
              <a:lnSpc>
                <a:spcPct val="90000"/>
              </a:lnSpc>
            </a:pPr>
            <a:endParaRPr lang="en-US" sz="2000" b="1" dirty="0">
              <a:solidFill>
                <a:schemeClr val="bg1"/>
              </a:solidFill>
              <a:latin typeface="Libre Franklin" pitchFamily="2" charset="77"/>
            </a:endParaRPr>
          </a:p>
          <a:p>
            <a:pPr lvl="0">
              <a:lnSpc>
                <a:spcPct val="90000"/>
              </a:lnSpc>
            </a:pPr>
            <a:endParaRPr lang="en-US" sz="2000" b="1" dirty="0">
              <a:solidFill>
                <a:schemeClr val="bg1"/>
              </a:solidFill>
              <a:latin typeface="Libre Franklin" pitchFamily="2" charset="77"/>
            </a:endParaRPr>
          </a:p>
          <a:p>
            <a:pPr lvl="0">
              <a:lnSpc>
                <a:spcPct val="90000"/>
              </a:lnSpc>
            </a:pPr>
            <a:endParaRPr lang="en-US" sz="2000" b="1" dirty="0">
              <a:solidFill>
                <a:schemeClr val="bg1"/>
              </a:solidFill>
              <a:latin typeface="Libre Franklin" pitchFamily="2" charset="77"/>
            </a:endParaRPr>
          </a:p>
          <a:p>
            <a:pPr lvl="0">
              <a:lnSpc>
                <a:spcPct val="90000"/>
              </a:lnSpc>
            </a:pPr>
            <a:endParaRPr lang="en-US" sz="2000" b="1" dirty="0">
              <a:solidFill>
                <a:schemeClr val="bg1"/>
              </a:solidFill>
              <a:latin typeface="Libre Franklin" pitchFamily="2" charset="77"/>
            </a:endParaRPr>
          </a:p>
          <a:p>
            <a:pPr lvl="0">
              <a:lnSpc>
                <a:spcPct val="90000"/>
              </a:lnSpc>
            </a:pPr>
            <a:r>
              <a:rPr lang="en-US" sz="2000" b="1" dirty="0">
                <a:solidFill>
                  <a:schemeClr val="bg1"/>
                </a:solidFill>
                <a:latin typeface="Libre Franklin" pitchFamily="2" charset="77"/>
              </a:rPr>
              <a:t>To work effectively with lab technician, effective communication methods to </a:t>
            </a:r>
            <a:r>
              <a:rPr lang="en-US" sz="2000" b="1" dirty="0" err="1">
                <a:solidFill>
                  <a:schemeClr val="bg1"/>
                </a:solidFill>
                <a:latin typeface="Libre Franklin" pitchFamily="2" charset="77"/>
              </a:rPr>
              <a:t>optimise</a:t>
            </a:r>
            <a:r>
              <a:rPr lang="en-US" sz="2000" b="1" dirty="0">
                <a:solidFill>
                  <a:schemeClr val="bg1"/>
                </a:solidFill>
                <a:latin typeface="Libre Franklin" pitchFamily="2" charset="77"/>
              </a:rPr>
              <a:t> results​</a:t>
            </a:r>
          </a:p>
          <a:p>
            <a:pPr lvl="0">
              <a:lnSpc>
                <a:spcPct val="90000"/>
              </a:lnSpc>
            </a:pPr>
            <a:endParaRPr lang="en-US" sz="2000" b="1" dirty="0">
              <a:solidFill>
                <a:schemeClr val="bg1"/>
              </a:solidFill>
              <a:latin typeface="Libre Franklin" pitchFamily="2" charset="77"/>
            </a:endParaRPr>
          </a:p>
          <a:p>
            <a:pPr lvl="0">
              <a:lnSpc>
                <a:spcPct val="90000"/>
              </a:lnSpc>
            </a:pPr>
            <a:endParaRPr lang="en-US" sz="2000" b="1" dirty="0">
              <a:solidFill>
                <a:schemeClr val="bg1"/>
              </a:solidFill>
              <a:latin typeface="Libre Franklin" pitchFamily="2" charset="77"/>
            </a:endParaRPr>
          </a:p>
          <a:p>
            <a:pPr lvl="0">
              <a:lnSpc>
                <a:spcPct val="90000"/>
              </a:lnSpc>
            </a:pPr>
            <a:r>
              <a:rPr lang="en-US" sz="2000" b="1" dirty="0">
                <a:solidFill>
                  <a:schemeClr val="bg1"/>
                </a:solidFill>
                <a:latin typeface="Libre Franklin" pitchFamily="2" charset="77"/>
              </a:rPr>
              <a:t>Understanding theory and practical elements behind the production of Crowns</a:t>
            </a:r>
          </a:p>
          <a:p>
            <a:pPr lvl="0">
              <a:lnSpc>
                <a:spcPct val="90000"/>
              </a:lnSpc>
            </a:pPr>
            <a:endParaRPr sz="1900" i="0" u="none" strike="noStrike" cap="none" dirty="0">
              <a:solidFill>
                <a:srgbClr val="7030A0"/>
              </a:solidFill>
              <a:latin typeface="Libre Franklin" pitchFamily="2" charset="77"/>
              <a:ea typeface="Libre Franklin Medium"/>
              <a:cs typeface="Libre Franklin Medium"/>
              <a:sym typeface="Libre Franklin Medium"/>
            </a:endParaRPr>
          </a:p>
          <a:p>
            <a:pPr marL="285750" marR="0" lvl="0" indent="-317500" algn="l" rtl="0">
              <a:lnSpc>
                <a:spcPct val="100000"/>
              </a:lnSpc>
              <a:spcBef>
                <a:spcPts val="600"/>
              </a:spcBef>
              <a:spcAft>
                <a:spcPts val="0"/>
              </a:spcAft>
              <a:buClr>
                <a:srgbClr val="7030A0"/>
              </a:buClr>
              <a:buSzPts val="1900"/>
              <a:buFont typeface="Libre Franklin"/>
              <a:buChar char="•"/>
            </a:pPr>
            <a:endParaRPr sz="1900" i="0" u="none" strike="noStrike" cap="none" dirty="0">
              <a:solidFill>
                <a:srgbClr val="3F3F3F"/>
              </a:solidFill>
              <a:latin typeface="Libre Franklin" pitchFamily="2" charset="77"/>
              <a:ea typeface="Libre Franklin Medium"/>
              <a:cs typeface="Libre Franklin Medium"/>
              <a:sym typeface="Libre Franklin Medium"/>
            </a:endParaRPr>
          </a:p>
        </p:txBody>
      </p:sp>
      <p:sp>
        <p:nvSpPr>
          <p:cNvPr id="391" name="Google Shape;391;p2"/>
          <p:cNvSpPr/>
          <p:nvPr/>
        </p:nvSpPr>
        <p:spPr>
          <a:xfrm>
            <a:off x="533399" y="1763125"/>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lt1"/>
                </a:solidFill>
                <a:latin typeface="Arial Black"/>
                <a:ea typeface="Arial Black"/>
                <a:cs typeface="Arial Black"/>
                <a:sym typeface="Arial Black"/>
              </a:rPr>
              <a:t>A</a:t>
            </a:r>
            <a:endParaRPr sz="1400" b="0" i="0" u="none" strike="noStrike" cap="none" dirty="0">
              <a:solidFill>
                <a:srgbClr val="000000"/>
              </a:solidFill>
              <a:latin typeface="Arial"/>
              <a:ea typeface="Arial"/>
              <a:cs typeface="Arial"/>
              <a:sym typeface="Arial"/>
            </a:endParaRPr>
          </a:p>
        </p:txBody>
      </p:sp>
      <p:sp>
        <p:nvSpPr>
          <p:cNvPr id="392" name="Google Shape;392;p2"/>
          <p:cNvSpPr/>
          <p:nvPr/>
        </p:nvSpPr>
        <p:spPr>
          <a:xfrm>
            <a:off x="525638" y="4350126"/>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Arial Black"/>
                <a:ea typeface="Arial Black"/>
                <a:cs typeface="Arial Black"/>
                <a:sym typeface="Arial Black"/>
              </a:rPr>
              <a:t>C</a:t>
            </a:r>
            <a:endParaRPr sz="1400" b="0" i="0" u="none" strike="noStrike" cap="none">
              <a:solidFill>
                <a:srgbClr val="000000"/>
              </a:solidFill>
              <a:latin typeface="Arial"/>
              <a:ea typeface="Arial"/>
              <a:cs typeface="Arial"/>
              <a:sym typeface="Arial"/>
            </a:endParaRPr>
          </a:p>
        </p:txBody>
      </p:sp>
      <p:sp>
        <p:nvSpPr>
          <p:cNvPr id="6" name="Google Shape;391;p2">
            <a:extLst>
              <a:ext uri="{FF2B5EF4-FFF2-40B4-BE49-F238E27FC236}">
                <a16:creationId xmlns:a16="http://schemas.microsoft.com/office/drawing/2014/main" id="{1C5BC140-98B2-9742-B23E-B8508C6950A3}"/>
              </a:ext>
            </a:extLst>
          </p:cNvPr>
          <p:cNvSpPr/>
          <p:nvPr/>
        </p:nvSpPr>
        <p:spPr>
          <a:xfrm>
            <a:off x="525638" y="3198674"/>
            <a:ext cx="535800" cy="496500"/>
          </a:xfrm>
          <a:prstGeom prst="ellipse">
            <a:avLst/>
          </a:prstGeom>
          <a:solidFill>
            <a:srgbClr val="7030A0"/>
          </a:solidFill>
          <a:ln w="38100" cap="flat" cmpd="sng">
            <a:solidFill>
              <a:srgbClr val="D3B6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600" dirty="0">
                <a:solidFill>
                  <a:schemeClr val="bg1"/>
                </a:solidFill>
              </a:rPr>
              <a:t>B</a:t>
            </a:r>
            <a:endParaRPr sz="1600" b="0" i="0" u="none" strike="noStrike" cap="none"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4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2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2"/>
          <p:cNvSpPr/>
          <p:nvPr/>
        </p:nvSpPr>
        <p:spPr>
          <a:xfrm>
            <a:off x="188910" y="304800"/>
            <a:ext cx="4415400" cy="6335486"/>
          </a:xfrm>
          <a:prstGeom prst="rect">
            <a:avLst/>
          </a:prstGeom>
          <a:solidFill>
            <a:srgbClr val="53309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98" name="Google Shape;398;p122"/>
          <p:cNvSpPr txBox="1">
            <a:spLocks noGrp="1"/>
          </p:cNvSpPr>
          <p:nvPr>
            <p:ph type="title"/>
          </p:nvPr>
        </p:nvSpPr>
        <p:spPr>
          <a:xfrm>
            <a:off x="595500" y="2701200"/>
            <a:ext cx="3819900" cy="1455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111111"/>
              <a:buFont typeface="Libre Franklin Medium"/>
              <a:buNone/>
            </a:pPr>
            <a:r>
              <a:rPr lang="en-US" sz="4600" b="1" dirty="0">
                <a:solidFill>
                  <a:srgbClr val="FFFFFF"/>
                </a:solidFill>
                <a:latin typeface="Libre Franklin" pitchFamily="2" charset="77"/>
              </a:rPr>
              <a:t>AIMS AND OBJECTIVES</a:t>
            </a:r>
            <a:endParaRPr sz="4600" b="1" dirty="0">
              <a:solidFill>
                <a:srgbClr val="FFFFFF"/>
              </a:solidFill>
              <a:latin typeface="Libre Franklin" pitchFamily="2" charset="77"/>
            </a:endParaRPr>
          </a:p>
        </p:txBody>
      </p:sp>
      <p:grpSp>
        <p:nvGrpSpPr>
          <p:cNvPr id="399" name="Google Shape;399;p122"/>
          <p:cNvGrpSpPr/>
          <p:nvPr/>
        </p:nvGrpSpPr>
        <p:grpSpPr>
          <a:xfrm>
            <a:off x="4643598" y="756960"/>
            <a:ext cx="7252134" cy="5344080"/>
            <a:chOff x="1674036" y="87131"/>
            <a:chExt cx="5226763" cy="5344080"/>
          </a:xfrm>
        </p:grpSpPr>
        <p:sp>
          <p:nvSpPr>
            <p:cNvPr id="400" name="Google Shape;400;p122"/>
            <p:cNvSpPr/>
            <p:nvPr/>
          </p:nvSpPr>
          <p:spPr>
            <a:xfrm>
              <a:off x="1725199" y="1159403"/>
              <a:ext cx="5175600" cy="993300"/>
            </a:xfrm>
            <a:prstGeom prst="rect">
              <a:avLst/>
            </a:prstGeom>
            <a:solidFill>
              <a:srgbClr val="D3B6EA"/>
            </a:solidFill>
            <a:ln>
              <a:noFill/>
            </a:ln>
          </p:spPr>
          <p:txBody>
            <a:bodyPr spcFirstLastPara="1" wrap="square" lIns="91425" tIns="91425" rIns="91425" bIns="91425" anchor="ctr" anchorCtr="0">
              <a:noAutofit/>
            </a:bodyPr>
            <a:lstStyle/>
            <a:p>
              <a:pPr marL="285750" indent="-285750" fontAlgn="base">
                <a:buClr>
                  <a:srgbClr val="7030A0"/>
                </a:buClr>
                <a:buFont typeface="Arial" panose="020B0604020202020204" pitchFamily="34" charset="0"/>
                <a:buChar char="•"/>
              </a:pPr>
              <a:r>
                <a:rPr lang="en-US" sz="1800" dirty="0">
                  <a:solidFill>
                    <a:srgbClr val="7030A0"/>
                  </a:solidFill>
                  <a:latin typeface="Libre Franklin" pitchFamily="2" charset="77"/>
                </a:rPr>
                <a:t>To understand the design aspects of Crowns</a:t>
              </a:r>
            </a:p>
          </p:txBody>
        </p:sp>
        <p:sp>
          <p:nvSpPr>
            <p:cNvPr id="401" name="Google Shape;401;p122"/>
            <p:cNvSpPr/>
            <p:nvPr/>
          </p:nvSpPr>
          <p:spPr>
            <a:xfrm>
              <a:off x="1674036" y="4437911"/>
              <a:ext cx="5175600" cy="993300"/>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7030A0"/>
                </a:buClr>
                <a:buSzPts val="1800"/>
                <a:buFont typeface="Arial" panose="020B0604020202020204" pitchFamily="34" charset="0"/>
                <a:buChar char="•"/>
              </a:pPr>
              <a:r>
                <a:rPr lang="en-US" sz="1800" dirty="0">
                  <a:solidFill>
                    <a:srgbClr val="7030A0"/>
                  </a:solidFill>
                  <a:latin typeface="Libre Franklin" pitchFamily="2" charset="77"/>
                </a:rPr>
                <a:t>To have adequate knowledge on the literature behind the use of Crowns</a:t>
              </a:r>
            </a:p>
          </p:txBody>
        </p:sp>
        <p:sp>
          <p:nvSpPr>
            <p:cNvPr id="402" name="Google Shape;402;p122"/>
            <p:cNvSpPr/>
            <p:nvPr/>
          </p:nvSpPr>
          <p:spPr>
            <a:xfrm>
              <a:off x="1691928" y="2230139"/>
              <a:ext cx="5175600" cy="1059600"/>
            </a:xfrm>
            <a:prstGeom prst="rect">
              <a:avLst/>
            </a:prstGeom>
            <a:solidFill>
              <a:srgbClr val="F2F2F2"/>
            </a:solidFill>
            <a:ln>
              <a:noFill/>
            </a:ln>
          </p:spPr>
          <p:txBody>
            <a:bodyPr spcFirstLastPara="1" wrap="square" lIns="91425" tIns="91425" rIns="91425" bIns="91425" anchor="ctr" anchorCtr="0">
              <a:noAutofit/>
            </a:bodyPr>
            <a:lstStyle/>
            <a:p>
              <a:pPr marL="285750" lvl="0" indent="-285750">
                <a:buClr>
                  <a:srgbClr val="7030A0"/>
                </a:buClr>
                <a:buSzPts val="1800"/>
                <a:buFont typeface="Arial" panose="020B0604020202020204" pitchFamily="34" charset="0"/>
                <a:buChar char="•"/>
              </a:pPr>
              <a:r>
                <a:rPr lang="en-US" sz="1800" dirty="0">
                  <a:solidFill>
                    <a:srgbClr val="7030A0"/>
                  </a:solidFill>
                  <a:latin typeface="Libre Franklin" pitchFamily="2" charset="77"/>
                </a:rPr>
                <a:t>To understand material choice when requesting Crowns</a:t>
              </a:r>
            </a:p>
          </p:txBody>
        </p:sp>
        <p:sp>
          <p:nvSpPr>
            <p:cNvPr id="403" name="Google Shape;403;p122"/>
            <p:cNvSpPr/>
            <p:nvPr/>
          </p:nvSpPr>
          <p:spPr>
            <a:xfrm>
              <a:off x="1725199" y="87131"/>
              <a:ext cx="5175600" cy="993000"/>
            </a:xfrm>
            <a:prstGeom prst="rect">
              <a:avLst/>
            </a:prstGeom>
            <a:solidFill>
              <a:srgbClr val="F2F2F2"/>
            </a:solidFill>
            <a:ln>
              <a:noFill/>
            </a:ln>
          </p:spPr>
          <p:txBody>
            <a:bodyPr spcFirstLastPara="1" wrap="square" lIns="91425" tIns="91425" rIns="91425" bIns="91425" anchor="ctr" anchorCtr="0">
              <a:noAutofit/>
            </a:bodyPr>
            <a:lstStyle/>
            <a:p>
              <a:pPr marL="285750" marR="0" lvl="0" indent="-285750" rtl="0">
                <a:lnSpc>
                  <a:spcPct val="100000"/>
                </a:lnSpc>
                <a:spcBef>
                  <a:spcPts val="0"/>
                </a:spcBef>
                <a:spcAft>
                  <a:spcPts val="0"/>
                </a:spcAft>
                <a:buClr>
                  <a:srgbClr val="7030A0"/>
                </a:buClr>
                <a:buSzPts val="1400"/>
                <a:buFont typeface="Arial" panose="020B0604020202020204" pitchFamily="34" charset="0"/>
                <a:buChar char="•"/>
              </a:pPr>
              <a:endParaRPr sz="1800" b="0" i="0" u="none" strike="noStrike" cap="none" dirty="0">
                <a:solidFill>
                  <a:srgbClr val="7030A0"/>
                </a:solidFill>
                <a:latin typeface="Libre Franklin" pitchFamily="2" charset="77"/>
                <a:sym typeface="Arial"/>
              </a:endParaRPr>
            </a:p>
          </p:txBody>
        </p:sp>
      </p:grpSp>
      <p:sp>
        <p:nvSpPr>
          <p:cNvPr id="404" name="Google Shape;404;p122"/>
          <p:cNvSpPr/>
          <p:nvPr/>
        </p:nvSpPr>
        <p:spPr>
          <a:xfrm>
            <a:off x="4643643" y="4037004"/>
            <a:ext cx="7181100" cy="993300"/>
          </a:xfrm>
          <a:prstGeom prst="rect">
            <a:avLst/>
          </a:prstGeom>
          <a:solidFill>
            <a:srgbClr val="D3B6EA"/>
          </a:solidFill>
          <a:ln>
            <a:noFill/>
          </a:ln>
        </p:spPr>
        <p:txBody>
          <a:bodyPr spcFirstLastPara="1" wrap="square" lIns="91425" tIns="91425" rIns="91425" bIns="91425" anchor="ctr" anchorCtr="0">
            <a:noAutofit/>
          </a:bodyPr>
          <a:lstStyle/>
          <a:p>
            <a:pPr marL="285750" lvl="0" indent="-285750">
              <a:buClr>
                <a:srgbClr val="7030A0"/>
              </a:buClr>
              <a:buSzPts val="1800"/>
              <a:buFont typeface="Arial" panose="020B0604020202020204" pitchFamily="34" charset="0"/>
              <a:buChar char="•"/>
            </a:pPr>
            <a:r>
              <a:rPr lang="en-US" sz="1800" dirty="0">
                <a:solidFill>
                  <a:srgbClr val="441D63"/>
                </a:solidFill>
                <a:latin typeface="Libre Franklin" pitchFamily="2" charset="77"/>
              </a:rPr>
              <a:t>To be aware of key practical aspects in cementation of Crowns</a:t>
            </a:r>
            <a:endParaRPr sz="1800" dirty="0">
              <a:solidFill>
                <a:srgbClr val="441D63"/>
              </a:solidFill>
              <a:latin typeface="Libre Franklin" pitchFamily="2" charset="77"/>
              <a:ea typeface="Libre Franklin"/>
              <a:cs typeface="Libre Franklin"/>
              <a:sym typeface="Libre Franklin"/>
            </a:endParaRPr>
          </a:p>
        </p:txBody>
      </p:sp>
      <p:sp>
        <p:nvSpPr>
          <p:cNvPr id="407" name="Google Shape;407;p122"/>
          <p:cNvSpPr txBox="1"/>
          <p:nvPr/>
        </p:nvSpPr>
        <p:spPr>
          <a:xfrm>
            <a:off x="4714587" y="1011302"/>
            <a:ext cx="6603900" cy="738633"/>
          </a:xfrm>
          <a:prstGeom prst="rect">
            <a:avLst/>
          </a:prstGeom>
          <a:noFill/>
          <a:ln>
            <a:noFill/>
          </a:ln>
        </p:spPr>
        <p:txBody>
          <a:bodyPr spcFirstLastPara="1" wrap="square" lIns="91425" tIns="91425" rIns="91425" bIns="91425" anchor="t" anchorCtr="0">
            <a:spAutoFit/>
          </a:bodyPr>
          <a:lstStyle/>
          <a:p>
            <a:pPr marL="285750" lvl="0" indent="-285750">
              <a:buClr>
                <a:srgbClr val="521B93"/>
              </a:buClr>
              <a:buSzPts val="1800"/>
              <a:buFont typeface="Arial" panose="020B0604020202020204" pitchFamily="34" charset="0"/>
              <a:buChar char="•"/>
            </a:pPr>
            <a:r>
              <a:rPr lang="en-US" sz="1800" dirty="0">
                <a:solidFill>
                  <a:srgbClr val="441D63"/>
                </a:solidFill>
                <a:latin typeface="Libre Franklin" pitchFamily="2" charset="77"/>
              </a:rPr>
              <a:t>To understand the role of Crowns in use of modern dentistry</a:t>
            </a:r>
          </a:p>
        </p:txBody>
      </p:sp>
      <p:pic>
        <p:nvPicPr>
          <p:cNvPr id="408" name="Google Shape;408;p122" descr="DTC-logo535-130.png"/>
          <p:cNvPicPr preferRelativeResize="0"/>
          <p:nvPr/>
        </p:nvPicPr>
        <p:blipFill rotWithShape="1">
          <a:blip r:embed="rId3">
            <a:alphaModFix/>
          </a:blip>
          <a:srcRect/>
          <a:stretch/>
        </p:blipFill>
        <p:spPr>
          <a:xfrm>
            <a:off x="10600463" y="9"/>
            <a:ext cx="1520025" cy="36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linds(horizontal)">
                                      <p:cBhvr>
                                        <p:cTn id="7"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
          <p:cNvSpPr txBox="1">
            <a:spLocks noGrp="1"/>
          </p:cNvSpPr>
          <p:nvPr>
            <p:ph type="title"/>
          </p:nvPr>
        </p:nvSpPr>
        <p:spPr>
          <a:xfrm rot="-365">
            <a:off x="233924" y="250536"/>
            <a:ext cx="8749613" cy="7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4000"/>
              <a:buFont typeface="Libre Franklin Medium"/>
              <a:buNone/>
            </a:pPr>
            <a:r>
              <a:rPr lang="en-US" sz="4000" dirty="0"/>
              <a:t>INTRODUCTION </a:t>
            </a:r>
            <a:endParaRPr sz="4000" dirty="0"/>
          </a:p>
        </p:txBody>
      </p:sp>
      <p:sp>
        <p:nvSpPr>
          <p:cNvPr id="414" name="Google Shape;414;p5"/>
          <p:cNvSpPr/>
          <p:nvPr/>
        </p:nvSpPr>
        <p:spPr>
          <a:xfrm>
            <a:off x="1222875" y="1082032"/>
            <a:ext cx="10029300" cy="4829670"/>
          </a:xfrm>
          <a:prstGeom prst="roundRect">
            <a:avLst>
              <a:gd name="adj" fmla="val 10000"/>
            </a:avLst>
          </a:prstGeom>
          <a:solidFill>
            <a:srgbClr val="7030A0"/>
          </a:solidFill>
          <a:ln>
            <a:noFill/>
          </a:ln>
        </p:spPr>
        <p:txBody>
          <a:bodyPr spcFirstLastPara="1" wrap="square" lIns="91425" tIns="91425" rIns="91425" bIns="91425" anchor="ctr" anchorCtr="0">
            <a:noAutofit/>
          </a:bodyPr>
          <a:lstStyle/>
          <a:p>
            <a:pPr marL="228600" indent="-268922">
              <a:lnSpc>
                <a:spcPct val="90000"/>
              </a:lnSpc>
              <a:spcBef>
                <a:spcPts val="1000"/>
              </a:spcBef>
              <a:buClr>
                <a:schemeClr val="lt1"/>
              </a:buClr>
              <a:buSzPts val="2300"/>
              <a:buFont typeface="Arial"/>
              <a:buChar char="•"/>
            </a:pPr>
            <a:r>
              <a:rPr lang="en-GB" sz="1600" dirty="0">
                <a:solidFill>
                  <a:schemeClr val="bg1"/>
                </a:solidFill>
                <a:latin typeface="Libre Franklin" pitchFamily="2" charset="77"/>
              </a:rPr>
              <a:t>H</a:t>
            </a:r>
            <a:r>
              <a:rPr lang="en-US" sz="1600" dirty="0">
                <a:solidFill>
                  <a:schemeClr val="bg1"/>
                </a:solidFill>
                <a:latin typeface="Libre Franklin" pitchFamily="2" charset="77"/>
              </a:rPr>
              <a:t>Crown are Full Coverage Restorations</a:t>
            </a:r>
          </a:p>
          <a:p>
            <a:pPr marL="228600" indent="-268922">
              <a:lnSpc>
                <a:spcPct val="90000"/>
              </a:lnSpc>
              <a:spcBef>
                <a:spcPts val="1000"/>
              </a:spcBef>
              <a:buClr>
                <a:schemeClr val="lt1"/>
              </a:buClr>
              <a:buSzPts val="2300"/>
              <a:buFont typeface="Arial"/>
              <a:buChar char="•"/>
            </a:pPr>
            <a:endParaRPr lang="en-US" sz="1600" dirty="0">
              <a:solidFill>
                <a:schemeClr val="bg1"/>
              </a:solidFill>
              <a:latin typeface="Libre Franklin" pitchFamily="2" charset="77"/>
            </a:endParaRPr>
          </a:p>
          <a:p>
            <a:pPr marL="228600" indent="-268922">
              <a:lnSpc>
                <a:spcPct val="90000"/>
              </a:lnSpc>
              <a:spcBef>
                <a:spcPts val="1000"/>
              </a:spcBef>
              <a:buClr>
                <a:schemeClr val="lt1"/>
              </a:buClr>
              <a:buSzPts val="2300"/>
              <a:buFont typeface="Arial"/>
              <a:buChar char="•"/>
            </a:pPr>
            <a:r>
              <a:rPr lang="en-US" sz="1600" dirty="0">
                <a:solidFill>
                  <a:schemeClr val="bg1"/>
                </a:solidFill>
                <a:latin typeface="Libre Franklin" pitchFamily="2" charset="77"/>
              </a:rPr>
              <a:t>Tooth is cut to cover all cusp and rely on mechanical retention rather than the cement</a:t>
            </a:r>
          </a:p>
          <a:p>
            <a:pPr marL="228600" indent="-268922">
              <a:lnSpc>
                <a:spcPct val="90000"/>
              </a:lnSpc>
              <a:spcBef>
                <a:spcPts val="1000"/>
              </a:spcBef>
              <a:buClr>
                <a:schemeClr val="lt1"/>
              </a:buClr>
              <a:buSzPts val="2300"/>
              <a:buFont typeface="Arial"/>
              <a:buChar char="•"/>
            </a:pPr>
            <a:endParaRPr lang="en-US" sz="1600" dirty="0">
              <a:solidFill>
                <a:schemeClr val="bg1"/>
              </a:solidFill>
              <a:latin typeface="Libre Franklin" pitchFamily="2" charset="77"/>
            </a:endParaRPr>
          </a:p>
          <a:p>
            <a:pPr marL="228600" indent="-268922">
              <a:lnSpc>
                <a:spcPct val="90000"/>
              </a:lnSpc>
              <a:spcBef>
                <a:spcPts val="1000"/>
              </a:spcBef>
              <a:buClr>
                <a:schemeClr val="lt1"/>
              </a:buClr>
              <a:buSzPts val="2300"/>
              <a:buFont typeface="Arial"/>
              <a:buChar char="•"/>
            </a:pPr>
            <a:r>
              <a:rPr lang="en-US" sz="1600" dirty="0">
                <a:solidFill>
                  <a:schemeClr val="bg1"/>
                </a:solidFill>
                <a:latin typeface="Libre Franklin" pitchFamily="2" charset="77"/>
              </a:rPr>
              <a:t>Mechanical Retention is obtained through Height and Taper of the prep design. </a:t>
            </a:r>
          </a:p>
          <a:p>
            <a:pPr>
              <a:lnSpc>
                <a:spcPct val="90000"/>
              </a:lnSpc>
              <a:spcBef>
                <a:spcPts val="1000"/>
              </a:spcBef>
              <a:buClr>
                <a:schemeClr val="lt1"/>
              </a:buClr>
              <a:buSzPts val="2300"/>
            </a:pPr>
            <a:endParaRPr lang="en-US" sz="1600" dirty="0">
              <a:solidFill>
                <a:schemeClr val="bg1"/>
              </a:solidFill>
              <a:latin typeface="Libre Franklin" pitchFamily="2" charset="77"/>
            </a:endParaRPr>
          </a:p>
          <a:p>
            <a:pPr>
              <a:lnSpc>
                <a:spcPct val="90000"/>
              </a:lnSpc>
              <a:spcBef>
                <a:spcPts val="1000"/>
              </a:spcBef>
              <a:buClr>
                <a:schemeClr val="lt1"/>
              </a:buClr>
              <a:buSzPts val="2300"/>
            </a:pPr>
            <a:endParaRPr lang="en-US" sz="1600" dirty="0">
              <a:solidFill>
                <a:schemeClr val="bg1"/>
              </a:solidFill>
              <a:latin typeface="Libre Franklin" pitchFamily="2" charset="77"/>
            </a:endParaRPr>
          </a:p>
          <a:p>
            <a:pPr>
              <a:lnSpc>
                <a:spcPct val="90000"/>
              </a:lnSpc>
              <a:spcBef>
                <a:spcPts val="1000"/>
              </a:spcBef>
              <a:buClr>
                <a:schemeClr val="lt1"/>
              </a:buClr>
              <a:buSzPts val="2300"/>
            </a:pPr>
            <a:endParaRPr lang="en-GB" sz="2400" dirty="0"/>
          </a:p>
          <a:p>
            <a:pPr>
              <a:lnSpc>
                <a:spcPct val="90000"/>
              </a:lnSpc>
              <a:spcBef>
                <a:spcPts val="1000"/>
              </a:spcBef>
              <a:buClr>
                <a:schemeClr val="lt1"/>
              </a:buClr>
              <a:buSzPts val="2300"/>
            </a:pPr>
            <a:br>
              <a:rPr lang="en-GB" sz="2400" dirty="0"/>
            </a:br>
            <a:br>
              <a:rPr lang="en-GB" sz="2400" dirty="0"/>
            </a:br>
            <a:br>
              <a:rPr lang="en-GB" sz="2400" dirty="0"/>
            </a:br>
            <a:endParaRPr lang="en-GB" sz="2400" dirty="0">
              <a:solidFill>
                <a:schemeClr val="bg1"/>
              </a:solidFill>
              <a:latin typeface="Libre Franklin" pitchFamily="2" charset="77"/>
            </a:endParaRPr>
          </a:p>
        </p:txBody>
      </p:sp>
      <p:pic>
        <p:nvPicPr>
          <p:cNvPr id="2" name="Picture 1">
            <a:extLst>
              <a:ext uri="{FF2B5EF4-FFF2-40B4-BE49-F238E27FC236}">
                <a16:creationId xmlns:a16="http://schemas.microsoft.com/office/drawing/2014/main" id="{0EB904A3-E017-44D5-B7EE-48EE6F56A5E3}"/>
              </a:ext>
            </a:extLst>
          </p:cNvPr>
          <p:cNvPicPr>
            <a:picLocks noChangeAspect="1"/>
          </p:cNvPicPr>
          <p:nvPr/>
        </p:nvPicPr>
        <p:blipFill>
          <a:blip r:embed="rId3"/>
          <a:stretch>
            <a:fillRect/>
          </a:stretch>
        </p:blipFill>
        <p:spPr>
          <a:xfrm>
            <a:off x="1585960" y="3390901"/>
            <a:ext cx="2414539" cy="1400174"/>
          </a:xfrm>
          <a:prstGeom prst="rect">
            <a:avLst/>
          </a:prstGeom>
        </p:spPr>
      </p:pic>
      <p:pic>
        <p:nvPicPr>
          <p:cNvPr id="3" name="Picture 2">
            <a:extLst>
              <a:ext uri="{FF2B5EF4-FFF2-40B4-BE49-F238E27FC236}">
                <a16:creationId xmlns:a16="http://schemas.microsoft.com/office/drawing/2014/main" id="{B3F54BE2-F554-4D73-B810-3BE6832DCB0B}"/>
              </a:ext>
            </a:extLst>
          </p:cNvPr>
          <p:cNvPicPr>
            <a:picLocks noChangeAspect="1"/>
          </p:cNvPicPr>
          <p:nvPr/>
        </p:nvPicPr>
        <p:blipFill>
          <a:blip r:embed="rId4"/>
          <a:stretch>
            <a:fillRect/>
          </a:stretch>
        </p:blipFill>
        <p:spPr>
          <a:xfrm>
            <a:off x="4610100" y="3365033"/>
            <a:ext cx="2343149" cy="1426042"/>
          </a:xfrm>
          <a:prstGeom prst="rect">
            <a:avLst/>
          </a:prstGeom>
        </p:spPr>
      </p:pic>
      <p:pic>
        <p:nvPicPr>
          <p:cNvPr id="4" name="Picture 3">
            <a:extLst>
              <a:ext uri="{FF2B5EF4-FFF2-40B4-BE49-F238E27FC236}">
                <a16:creationId xmlns:a16="http://schemas.microsoft.com/office/drawing/2014/main" id="{9B8EC0C1-CB7E-4BE5-AF67-A0355A0D2665}"/>
              </a:ext>
            </a:extLst>
          </p:cNvPr>
          <p:cNvPicPr>
            <a:picLocks noChangeAspect="1"/>
          </p:cNvPicPr>
          <p:nvPr/>
        </p:nvPicPr>
        <p:blipFill>
          <a:blip r:embed="rId5"/>
          <a:stretch>
            <a:fillRect/>
          </a:stretch>
        </p:blipFill>
        <p:spPr>
          <a:xfrm>
            <a:off x="7581900" y="3365032"/>
            <a:ext cx="2647950" cy="1426041"/>
          </a:xfrm>
          <a:prstGeom prst="rect">
            <a:avLst/>
          </a:prstGeom>
        </p:spPr>
      </p:pic>
      <p:sp>
        <p:nvSpPr>
          <p:cNvPr id="7" name="TextBox 6">
            <a:extLst>
              <a:ext uri="{FF2B5EF4-FFF2-40B4-BE49-F238E27FC236}">
                <a16:creationId xmlns:a16="http://schemas.microsoft.com/office/drawing/2014/main" id="{2095D595-2AE3-4D72-9CF6-F1C009643FEE}"/>
              </a:ext>
            </a:extLst>
          </p:cNvPr>
          <p:cNvSpPr txBox="1"/>
          <p:nvPr/>
        </p:nvSpPr>
        <p:spPr>
          <a:xfrm>
            <a:off x="1390650" y="5008685"/>
            <a:ext cx="6191250" cy="313932"/>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1000"/>
              </a:spcBef>
              <a:spcAft>
                <a:spcPts val="0"/>
              </a:spcAft>
              <a:buClr>
                <a:srgbClr val="FFFFFF"/>
              </a:buClr>
              <a:buSzPts val="23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Libre Franklin" pitchFamily="2" charset="77"/>
                <a:cs typeface="Arial"/>
                <a:sym typeface="Arial"/>
              </a:rPr>
              <a:t>All Cements can be used</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animEffect transition="in" filter="dissolve">
                                      <p:cBhvr>
                                        <p:cTn id="7" dur="500"/>
                                        <p:tgtEl>
                                          <p:spTgt spid="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4">
                                            <p:txEl>
                                              <p:pRg st="2" end="2"/>
                                            </p:txEl>
                                          </p:spTgt>
                                        </p:tgtEl>
                                        <p:attrNameLst>
                                          <p:attrName>style.visibility</p:attrName>
                                        </p:attrNameLst>
                                      </p:cBhvr>
                                      <p:to>
                                        <p:strVal val="visible"/>
                                      </p:to>
                                    </p:set>
                                    <p:animEffect transition="in" filter="dissolve">
                                      <p:cBhvr>
                                        <p:cTn id="12" dur="500"/>
                                        <p:tgtEl>
                                          <p:spTgt spid="4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4">
                                            <p:txEl>
                                              <p:pRg st="4" end="4"/>
                                            </p:txEl>
                                          </p:spTgt>
                                        </p:tgtEl>
                                        <p:attrNameLst>
                                          <p:attrName>style.visibility</p:attrName>
                                        </p:attrNameLst>
                                      </p:cBhvr>
                                      <p:to>
                                        <p:strVal val="visible"/>
                                      </p:to>
                                    </p:set>
                                    <p:animEffect transition="in" filter="dissolve">
                                      <p:cBhvr>
                                        <p:cTn id="17" dur="500"/>
                                        <p:tgtEl>
                                          <p:spTgt spid="4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dissolv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9050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Indications</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685800" y="2044974"/>
            <a:ext cx="10440181" cy="3570178"/>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2000" b="1" dirty="0">
                <a:solidFill>
                  <a:srgbClr val="7030A0"/>
                </a:solidFill>
                <a:latin typeface="Libre Franklin" pitchFamily="2" charset="77"/>
              </a:rPr>
              <a:t>Heavily broken down tooth</a:t>
            </a:r>
          </a:p>
          <a:p>
            <a:pPr marL="285750" indent="-285750">
              <a:buFont typeface="Arial" panose="020B0604020202020204" pitchFamily="34" charset="0"/>
              <a:buChar char="•"/>
            </a:pPr>
            <a:endParaRPr lang="en-US" sz="2000" b="1" dirty="0">
              <a:solidFill>
                <a:srgbClr val="7030A0"/>
              </a:solidFill>
              <a:latin typeface="Libre Franklin" pitchFamily="2" charset="77"/>
            </a:endParaRPr>
          </a:p>
          <a:p>
            <a:pPr marL="285750" indent="-285750">
              <a:buFont typeface="Arial" panose="020B0604020202020204" pitchFamily="34" charset="0"/>
              <a:buChar char="•"/>
            </a:pPr>
            <a:r>
              <a:rPr lang="en-US" sz="2000" b="1" dirty="0">
                <a:solidFill>
                  <a:srgbClr val="7030A0"/>
                </a:solidFill>
                <a:latin typeface="Libre Franklin" pitchFamily="2" charset="77"/>
              </a:rPr>
              <a:t>Aesthetics</a:t>
            </a:r>
          </a:p>
          <a:p>
            <a:pPr marL="285750" indent="-285750">
              <a:buFont typeface="Arial" panose="020B0604020202020204" pitchFamily="34" charset="0"/>
              <a:buChar char="•"/>
            </a:pPr>
            <a:endParaRPr lang="en-US" sz="2000" b="1" dirty="0">
              <a:solidFill>
                <a:srgbClr val="7030A0"/>
              </a:solidFill>
              <a:latin typeface="Libre Franklin" pitchFamily="2" charset="77"/>
            </a:endParaRPr>
          </a:p>
          <a:p>
            <a:pPr marL="285750" indent="-285750">
              <a:buFont typeface="Arial" panose="020B0604020202020204" pitchFamily="34" charset="0"/>
              <a:buChar char="•"/>
            </a:pPr>
            <a:r>
              <a:rPr lang="en-US" sz="2000" b="1" dirty="0">
                <a:solidFill>
                  <a:srgbClr val="7030A0"/>
                </a:solidFill>
                <a:latin typeface="Libre Franklin" pitchFamily="2" charset="77"/>
              </a:rPr>
              <a:t>When conditions required for adhesive dentistry are not favorable</a:t>
            </a:r>
          </a:p>
          <a:p>
            <a:pPr marL="285750" indent="-285750">
              <a:buFont typeface="Arial" panose="020B0604020202020204" pitchFamily="34" charset="0"/>
              <a:buChar char="•"/>
            </a:pPr>
            <a:endParaRPr lang="en-US" sz="2000" b="1" dirty="0">
              <a:solidFill>
                <a:srgbClr val="7030A0"/>
              </a:solidFill>
              <a:latin typeface="Libre Franklin" pitchFamily="2" charset="77"/>
            </a:endParaRPr>
          </a:p>
          <a:p>
            <a:pPr marL="285750" indent="-285750">
              <a:buFont typeface="Arial" panose="020B0604020202020204" pitchFamily="34" charset="0"/>
              <a:buChar char="•"/>
            </a:pPr>
            <a:r>
              <a:rPr lang="en-US" sz="2000" b="1" dirty="0">
                <a:solidFill>
                  <a:srgbClr val="7030A0"/>
                </a:solidFill>
                <a:latin typeface="Libre Franklin" pitchFamily="2" charset="77"/>
              </a:rPr>
              <a:t>Congenital abnormalities where direct restorations have failed</a:t>
            </a:r>
          </a:p>
          <a:p>
            <a:pPr marL="285750" indent="-285750">
              <a:buFont typeface="Arial" panose="020B0604020202020204" pitchFamily="34" charset="0"/>
              <a:buChar char="•"/>
            </a:pPr>
            <a:endParaRPr lang="en-US" sz="2000" b="1" dirty="0">
              <a:solidFill>
                <a:srgbClr val="7030A0"/>
              </a:solidFill>
              <a:latin typeface="Libre Franklin" pitchFamily="2" charset="77"/>
            </a:endParaRPr>
          </a:p>
          <a:p>
            <a:pPr marL="285750" indent="-285750">
              <a:buFont typeface="Arial" panose="020B0604020202020204" pitchFamily="34" charset="0"/>
              <a:buChar char="•"/>
            </a:pPr>
            <a:r>
              <a:rPr lang="en-US" sz="2000" b="1" dirty="0">
                <a:solidFill>
                  <a:srgbClr val="7030A0"/>
                </a:solidFill>
                <a:latin typeface="Libre Franklin" pitchFamily="2" charset="77"/>
              </a:rPr>
              <a:t>Teeth with significant abrasion cavities</a:t>
            </a:r>
          </a:p>
          <a:p>
            <a:pPr marL="285750" indent="-285750">
              <a:buFont typeface="Arial" panose="020B0604020202020204" pitchFamily="34" charset="0"/>
              <a:buChar char="•"/>
            </a:pPr>
            <a:endParaRPr lang="en-US" sz="2000" b="1" dirty="0">
              <a:solidFill>
                <a:srgbClr val="7030A0"/>
              </a:solidFill>
              <a:latin typeface="Libre Franklin" pitchFamily="2" charset="77"/>
            </a:endParaRPr>
          </a:p>
          <a:p>
            <a:pPr marL="285750" indent="-285750">
              <a:buFont typeface="Arial" panose="020B0604020202020204" pitchFamily="34" charset="0"/>
              <a:buChar char="•"/>
            </a:pPr>
            <a:r>
              <a:rPr lang="en-US" sz="2000" b="1" dirty="0">
                <a:solidFill>
                  <a:srgbClr val="7030A0"/>
                </a:solidFill>
                <a:latin typeface="Libre Franklin" pitchFamily="2" charset="77"/>
              </a:rPr>
              <a:t>Where milled margins are required for denture rests or fixed prosthetics plan.</a:t>
            </a: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spTree>
    <p:extLst>
      <p:ext uri="{BB962C8B-B14F-4D97-AF65-F5344CB8AC3E}">
        <p14:creationId xmlns:p14="http://schemas.microsoft.com/office/powerpoint/2010/main" val="47249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checkerboard(across)">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heckerboard(across)">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checkerboard(across)">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checkerboard(across)">
                                      <p:cBhvr>
                                        <p:cTn id="33" dur="500"/>
                                        <p:tgtEl>
                                          <p:spTgt spid="7">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38"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0182d5d6c8_0_116"/>
          <p:cNvSpPr txBox="1">
            <a:spLocks noGrp="1"/>
          </p:cNvSpPr>
          <p:nvPr>
            <p:ph type="title"/>
          </p:nvPr>
        </p:nvSpPr>
        <p:spPr>
          <a:xfrm rot="-365">
            <a:off x="1860612" y="188034"/>
            <a:ext cx="8470800" cy="74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Libre Franklin Medium"/>
              <a:buNone/>
            </a:pPr>
            <a:r>
              <a:rPr lang="en-US" sz="4000" dirty="0"/>
              <a:t>Materials</a:t>
            </a:r>
            <a:endParaRPr sz="4000" dirty="0"/>
          </a:p>
        </p:txBody>
      </p:sp>
      <p:sp>
        <p:nvSpPr>
          <p:cNvPr id="482" name="Google Shape;482;g10182d5d6c8_0_116"/>
          <p:cNvSpPr/>
          <p:nvPr/>
        </p:nvSpPr>
        <p:spPr>
          <a:xfrm>
            <a:off x="6631999" y="1038045"/>
            <a:ext cx="4626551" cy="4557183"/>
          </a:xfrm>
          <a:prstGeom prst="rect">
            <a:avLst/>
          </a:prstGeom>
          <a:solidFill>
            <a:srgbClr val="D3B6EA"/>
          </a:solidFill>
          <a:ln>
            <a:noFill/>
          </a:ln>
        </p:spPr>
        <p:txBody>
          <a:bodyPr spcFirstLastPara="1" wrap="square" lIns="90000" tIns="1332000" rIns="91425" bIns="288000" anchor="t" anchorCtr="0">
            <a:noAutofit/>
          </a:bodyPr>
          <a:lstStyle/>
          <a:p>
            <a:r>
              <a:rPr lang="en-US" sz="2000" b="1" u="sng" dirty="0">
                <a:solidFill>
                  <a:schemeClr val="bg1"/>
                </a:solidFill>
                <a:latin typeface="Libre Franklin" pitchFamily="2" charset="0"/>
              </a:rPr>
              <a:t>Decisions to be made:</a:t>
            </a:r>
          </a:p>
          <a:p>
            <a:endParaRPr lang="en-US" sz="2000" b="1" dirty="0">
              <a:solidFill>
                <a:schemeClr val="bg1"/>
              </a:solidFill>
              <a:latin typeface="Libre Franklin" pitchFamily="2" charset="0"/>
            </a:endParaRPr>
          </a:p>
          <a:p>
            <a:r>
              <a:rPr lang="en-US" sz="2000" b="1" dirty="0">
                <a:solidFill>
                  <a:schemeClr val="bg1"/>
                </a:solidFill>
                <a:latin typeface="Libre Franklin" pitchFamily="2" charset="0"/>
              </a:rPr>
              <a:t>1.  Amount of tooth tissue remaining</a:t>
            </a:r>
          </a:p>
          <a:p>
            <a:pPr marL="342900" indent="-342900">
              <a:buAutoNum type="arabicPeriod"/>
            </a:pPr>
            <a:endParaRPr lang="en-US" sz="2000" b="1" dirty="0">
              <a:solidFill>
                <a:schemeClr val="bg1"/>
              </a:solidFill>
              <a:latin typeface="Libre Franklin" pitchFamily="2" charset="0"/>
            </a:endParaRPr>
          </a:p>
          <a:p>
            <a:r>
              <a:rPr lang="en-US" sz="2000" b="1" dirty="0">
                <a:solidFill>
                  <a:schemeClr val="bg1"/>
                </a:solidFill>
                <a:latin typeface="Libre Franklin" pitchFamily="2" charset="0"/>
              </a:rPr>
              <a:t>2.  Aesthetics</a:t>
            </a:r>
          </a:p>
          <a:p>
            <a:pPr marL="342900" indent="-342900">
              <a:buAutoNum type="arabicPeriod"/>
            </a:pPr>
            <a:endParaRPr lang="en-US" sz="2000" b="1" dirty="0">
              <a:solidFill>
                <a:schemeClr val="bg1"/>
              </a:solidFill>
              <a:latin typeface="Libre Franklin" pitchFamily="2" charset="0"/>
            </a:endParaRPr>
          </a:p>
          <a:p>
            <a:r>
              <a:rPr lang="en-US" sz="2000" b="1" dirty="0">
                <a:solidFill>
                  <a:schemeClr val="bg1"/>
                </a:solidFill>
                <a:latin typeface="Libre Franklin" pitchFamily="2" charset="0"/>
              </a:rPr>
              <a:t>3.  Strength (parafunction)</a:t>
            </a:r>
          </a:p>
          <a:p>
            <a:pPr marL="342900" indent="-342900">
              <a:buAutoNum type="arabicPeriod"/>
            </a:pPr>
            <a:endParaRPr lang="en-US" sz="2000" b="1" dirty="0">
              <a:solidFill>
                <a:schemeClr val="bg1"/>
              </a:solidFill>
              <a:latin typeface="Libre Franklin" pitchFamily="2" charset="0"/>
            </a:endParaRPr>
          </a:p>
          <a:p>
            <a:r>
              <a:rPr lang="en-US" sz="2000" b="1" dirty="0">
                <a:solidFill>
                  <a:schemeClr val="bg1"/>
                </a:solidFill>
                <a:latin typeface="Libre Franklin" pitchFamily="2" charset="0"/>
              </a:rPr>
              <a:t>4.  Cost</a:t>
            </a:r>
          </a:p>
        </p:txBody>
      </p:sp>
      <p:sp>
        <p:nvSpPr>
          <p:cNvPr id="484" name="Google Shape;484;g10182d5d6c8_0_116"/>
          <p:cNvSpPr/>
          <p:nvPr/>
        </p:nvSpPr>
        <p:spPr>
          <a:xfrm flipH="1">
            <a:off x="498400" y="899724"/>
            <a:ext cx="11195199" cy="959400"/>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FFFFFF"/>
                </a:solidFill>
                <a:latin typeface="Libre Franklin" pitchFamily="2" charset="77"/>
              </a:rPr>
              <a:t>Always choose the material before cutting tooth as all have different preparation needs. </a:t>
            </a:r>
          </a:p>
        </p:txBody>
      </p:sp>
      <p:sp>
        <p:nvSpPr>
          <p:cNvPr id="18" name="Google Shape;486;g10182d5d6c8_0_116">
            <a:extLst>
              <a:ext uri="{FF2B5EF4-FFF2-40B4-BE49-F238E27FC236}">
                <a16:creationId xmlns:a16="http://schemas.microsoft.com/office/drawing/2014/main" id="{8C5910C3-FB06-2D41-9597-07369036A093}"/>
              </a:ext>
            </a:extLst>
          </p:cNvPr>
          <p:cNvSpPr/>
          <p:nvPr/>
        </p:nvSpPr>
        <p:spPr>
          <a:xfrm flipH="1">
            <a:off x="2618455" y="5063843"/>
            <a:ext cx="1191287" cy="1062771"/>
          </a:xfrm>
          <a:prstGeom prst="roundRect">
            <a:avLst>
              <a:gd name="adj" fmla="val 16667"/>
            </a:avLst>
          </a:prstGeom>
          <a:solidFill>
            <a:srgbClr val="FFFFFF">
              <a:alpha val="24710"/>
            </a:srgbClr>
          </a:solidFill>
          <a:ln>
            <a:noFill/>
          </a:ln>
        </p:spPr>
        <p:txBody>
          <a:bodyPr spcFirstLastPara="1" wrap="square" lIns="0" tIns="45700" rIns="0" bIns="45700" anchor="ctr" anchorCtr="0">
            <a:noAutofit/>
          </a:bodyPr>
          <a:lstStyle/>
          <a:p>
            <a:pPr algn="ctr" fontAlgn="base"/>
            <a:r>
              <a:rPr lang="en-GB" dirty="0">
                <a:solidFill>
                  <a:schemeClr val="bg1"/>
                </a:solidFill>
                <a:latin typeface="Libre Franklin" pitchFamily="2" charset="77"/>
              </a:rPr>
              <a:t>Easy to do – if you know what you’re doing!</a:t>
            </a:r>
            <a:endParaRPr lang="en-GB" sz="1200" dirty="0">
              <a:solidFill>
                <a:schemeClr val="bg1"/>
              </a:solidFill>
              <a:latin typeface="Libre Franklin" pitchFamily="2" charset="77"/>
            </a:endParaRPr>
          </a:p>
        </p:txBody>
      </p:sp>
      <p:graphicFrame>
        <p:nvGraphicFramePr>
          <p:cNvPr id="3" name="Diagram 2">
            <a:extLst>
              <a:ext uri="{FF2B5EF4-FFF2-40B4-BE49-F238E27FC236}">
                <a16:creationId xmlns:a16="http://schemas.microsoft.com/office/drawing/2014/main" id="{BE14E68B-A41B-4827-9AB2-414DAFC17CE4}"/>
              </a:ext>
            </a:extLst>
          </p:cNvPr>
          <p:cNvGraphicFramePr/>
          <p:nvPr>
            <p:extLst>
              <p:ext uri="{D42A27DB-BD31-4B8C-83A1-F6EECF244321}">
                <p14:modId xmlns:p14="http://schemas.microsoft.com/office/powerpoint/2010/main" val="1520712583"/>
              </p:ext>
            </p:extLst>
          </p:nvPr>
        </p:nvGraphicFramePr>
        <p:xfrm>
          <a:off x="-121586" y="2028825"/>
          <a:ext cx="6671368" cy="382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5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82">
                                            <p:txEl>
                                              <p:pRg st="0" end="0"/>
                                            </p:txEl>
                                          </p:spTgt>
                                        </p:tgtEl>
                                        <p:attrNameLst>
                                          <p:attrName>style.visibility</p:attrName>
                                        </p:attrNameLst>
                                      </p:cBhvr>
                                      <p:to>
                                        <p:strVal val="visible"/>
                                      </p:to>
                                    </p:set>
                                    <p:animEffect transition="in" filter="blinds(horizontal)">
                                      <p:cBhvr>
                                        <p:cTn id="14" dur="500"/>
                                        <p:tgtEl>
                                          <p:spTgt spid="48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82">
                                            <p:txEl>
                                              <p:pRg st="2" end="2"/>
                                            </p:txEl>
                                          </p:spTgt>
                                        </p:tgtEl>
                                        <p:attrNameLst>
                                          <p:attrName>style.visibility</p:attrName>
                                        </p:attrNameLst>
                                      </p:cBhvr>
                                      <p:to>
                                        <p:strVal val="visible"/>
                                      </p:to>
                                    </p:set>
                                    <p:animEffect transition="in" filter="blinds(horizontal)">
                                      <p:cBhvr>
                                        <p:cTn id="19" dur="500"/>
                                        <p:tgtEl>
                                          <p:spTgt spid="48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82">
                                            <p:txEl>
                                              <p:pRg st="4" end="4"/>
                                            </p:txEl>
                                          </p:spTgt>
                                        </p:tgtEl>
                                        <p:attrNameLst>
                                          <p:attrName>style.visibility</p:attrName>
                                        </p:attrNameLst>
                                      </p:cBhvr>
                                      <p:to>
                                        <p:strVal val="visible"/>
                                      </p:to>
                                    </p:set>
                                    <p:animEffect transition="in" filter="blinds(horizontal)">
                                      <p:cBhvr>
                                        <p:cTn id="24" dur="500"/>
                                        <p:tgtEl>
                                          <p:spTgt spid="48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82">
                                            <p:txEl>
                                              <p:pRg st="6" end="6"/>
                                            </p:txEl>
                                          </p:spTgt>
                                        </p:tgtEl>
                                        <p:attrNameLst>
                                          <p:attrName>style.visibility</p:attrName>
                                        </p:attrNameLst>
                                      </p:cBhvr>
                                      <p:to>
                                        <p:strVal val="visible"/>
                                      </p:to>
                                    </p:set>
                                    <p:animEffect transition="in" filter="blinds(horizontal)">
                                      <p:cBhvr>
                                        <p:cTn id="29" dur="500"/>
                                        <p:tgtEl>
                                          <p:spTgt spid="48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82">
                                            <p:txEl>
                                              <p:pRg st="8" end="8"/>
                                            </p:txEl>
                                          </p:spTgt>
                                        </p:tgtEl>
                                        <p:attrNameLst>
                                          <p:attrName>style.visibility</p:attrName>
                                        </p:attrNameLst>
                                      </p:cBhvr>
                                      <p:to>
                                        <p:strVal val="visible"/>
                                      </p:to>
                                    </p:set>
                                    <p:animEffect transition="in" filter="blinds(horizontal)">
                                      <p:cBhvr>
                                        <p:cTn id="34" dur="500"/>
                                        <p:tgtEl>
                                          <p:spTgt spid="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73355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Porcelain-Fused to Metal</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428625" y="1789482"/>
            <a:ext cx="10440181" cy="1846629"/>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800" b="1" dirty="0">
                <a:solidFill>
                  <a:srgbClr val="7030A0"/>
                </a:solidFill>
                <a:latin typeface="Libre Franklin" pitchFamily="2" charset="77"/>
              </a:rPr>
              <a:t>Most common crown in the UK</a:t>
            </a:r>
          </a:p>
          <a:p>
            <a:pPr marL="285750" indent="-285750">
              <a:buFont typeface="Arial" panose="020B0604020202020204" pitchFamily="34" charset="0"/>
              <a:buChar char="•"/>
            </a:pPr>
            <a:r>
              <a:rPr lang="en-US" sz="1800" b="1" dirty="0">
                <a:solidFill>
                  <a:srgbClr val="7030A0"/>
                </a:solidFill>
                <a:latin typeface="Libre Franklin" pitchFamily="2" charset="77"/>
              </a:rPr>
              <a:t>Very Aggressive Preparation</a:t>
            </a:r>
          </a:p>
          <a:p>
            <a:pPr marL="285750" indent="-285750">
              <a:buFont typeface="Arial" panose="020B0604020202020204" pitchFamily="34" charset="0"/>
              <a:buChar char="•"/>
            </a:pPr>
            <a:r>
              <a:rPr lang="en-US" sz="1800" b="1" dirty="0">
                <a:solidFill>
                  <a:srgbClr val="7030A0"/>
                </a:solidFill>
                <a:latin typeface="Libre Franklin" pitchFamily="2" charset="77"/>
              </a:rPr>
              <a:t>Rely completely on height and taper however can be bonded on to aid retention if lack of tooth tissue. </a:t>
            </a:r>
          </a:p>
          <a:p>
            <a:pPr marL="285750" indent="-285750">
              <a:buFont typeface="Arial" panose="020B0604020202020204" pitchFamily="34" charset="0"/>
              <a:buChar char="•"/>
            </a:pPr>
            <a:r>
              <a:rPr lang="en-US" sz="1800" b="1" dirty="0">
                <a:solidFill>
                  <a:srgbClr val="7030A0"/>
                </a:solidFill>
                <a:latin typeface="Libre Franklin" pitchFamily="2" charset="77"/>
              </a:rPr>
              <a:t>They are strong and have good lifespan</a:t>
            </a:r>
          </a:p>
          <a:p>
            <a:pPr marL="285750" indent="-285750">
              <a:buFont typeface="Arial" panose="020B0604020202020204" pitchFamily="34" charset="0"/>
              <a:buChar char="•"/>
            </a:pPr>
            <a:r>
              <a:rPr lang="en-US" sz="1800" b="1" dirty="0">
                <a:solidFill>
                  <a:srgbClr val="7030A0"/>
                </a:solidFill>
                <a:latin typeface="Libre Franklin" pitchFamily="2" charset="77"/>
              </a:rPr>
              <a:t>Useful on anterior teeth in parafunction patients can leave metal showing palatal. </a:t>
            </a: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pic>
        <p:nvPicPr>
          <p:cNvPr id="2" name="Picture 1">
            <a:extLst>
              <a:ext uri="{FF2B5EF4-FFF2-40B4-BE49-F238E27FC236}">
                <a16:creationId xmlns:a16="http://schemas.microsoft.com/office/drawing/2014/main" id="{D3D0531F-9E09-4E4C-A4AE-7A4AB1EC968A}"/>
              </a:ext>
            </a:extLst>
          </p:cNvPr>
          <p:cNvPicPr>
            <a:picLocks noChangeAspect="1"/>
          </p:cNvPicPr>
          <p:nvPr/>
        </p:nvPicPr>
        <p:blipFill>
          <a:blip r:embed="rId4"/>
          <a:stretch>
            <a:fillRect/>
          </a:stretch>
        </p:blipFill>
        <p:spPr>
          <a:xfrm>
            <a:off x="326895" y="3636111"/>
            <a:ext cx="7216905" cy="2424825"/>
          </a:xfrm>
          <a:prstGeom prst="rect">
            <a:avLst/>
          </a:prstGeom>
        </p:spPr>
      </p:pic>
      <p:pic>
        <p:nvPicPr>
          <p:cNvPr id="3" name="Picture 2">
            <a:extLst>
              <a:ext uri="{FF2B5EF4-FFF2-40B4-BE49-F238E27FC236}">
                <a16:creationId xmlns:a16="http://schemas.microsoft.com/office/drawing/2014/main" id="{463AB1A0-40A5-40B1-B1BD-B3B9F2EABA5B}"/>
              </a:ext>
            </a:extLst>
          </p:cNvPr>
          <p:cNvPicPr>
            <a:picLocks noChangeAspect="1"/>
          </p:cNvPicPr>
          <p:nvPr/>
        </p:nvPicPr>
        <p:blipFill>
          <a:blip r:embed="rId5"/>
          <a:stretch>
            <a:fillRect/>
          </a:stretch>
        </p:blipFill>
        <p:spPr>
          <a:xfrm>
            <a:off x="8119793" y="4006917"/>
            <a:ext cx="2030144" cy="1377815"/>
          </a:xfrm>
          <a:prstGeom prst="rect">
            <a:avLst/>
          </a:prstGeom>
        </p:spPr>
      </p:pic>
    </p:spTree>
    <p:extLst>
      <p:ext uri="{BB962C8B-B14F-4D97-AF65-F5344CB8AC3E}">
        <p14:creationId xmlns:p14="http://schemas.microsoft.com/office/powerpoint/2010/main" val="36577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heckerboard(across)">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heckerboard(across)">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0"/>
            <a:ext cx="12191999" cy="173355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Full Gold Crown</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428625" y="1789482"/>
            <a:ext cx="10440181" cy="1569630"/>
          </a:xfrm>
          <a:prstGeom prst="rect">
            <a:avLst/>
          </a:prstGeom>
          <a:noFill/>
          <a:ln>
            <a:noFill/>
          </a:ln>
        </p:spPr>
        <p:txBody>
          <a:bodyPr spcFirstLastPara="1" wrap="square" lIns="91425" tIns="91425" rIns="91425" bIns="91425" anchor="t" anchorCtr="0">
            <a:spAutoFit/>
          </a:bodyPr>
          <a:lstStyle/>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Most conservative preparation</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Most durable crown</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Excellent in parafunction patients</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Minimal wear on opposing teeth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Usually most expensive. </a:t>
            </a: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pic>
        <p:nvPicPr>
          <p:cNvPr id="4" name="Picture 3">
            <a:extLst>
              <a:ext uri="{FF2B5EF4-FFF2-40B4-BE49-F238E27FC236}">
                <a16:creationId xmlns:a16="http://schemas.microsoft.com/office/drawing/2014/main" id="{FD68696E-9E17-4B0A-851B-BC1886E8B3E5}"/>
              </a:ext>
            </a:extLst>
          </p:cNvPr>
          <p:cNvPicPr>
            <a:picLocks noChangeAspect="1"/>
          </p:cNvPicPr>
          <p:nvPr/>
        </p:nvPicPr>
        <p:blipFill>
          <a:blip r:embed="rId4"/>
          <a:stretch>
            <a:fillRect/>
          </a:stretch>
        </p:blipFill>
        <p:spPr>
          <a:xfrm>
            <a:off x="428625" y="3359112"/>
            <a:ext cx="3648075" cy="2632113"/>
          </a:xfrm>
          <a:prstGeom prst="rect">
            <a:avLst/>
          </a:prstGeom>
        </p:spPr>
      </p:pic>
      <p:pic>
        <p:nvPicPr>
          <p:cNvPr id="5" name="Picture 4">
            <a:extLst>
              <a:ext uri="{FF2B5EF4-FFF2-40B4-BE49-F238E27FC236}">
                <a16:creationId xmlns:a16="http://schemas.microsoft.com/office/drawing/2014/main" id="{7F64EC68-15F6-4DDA-B0C5-24A1062BEF7F}"/>
              </a:ext>
            </a:extLst>
          </p:cNvPr>
          <p:cNvPicPr>
            <a:picLocks noChangeAspect="1"/>
          </p:cNvPicPr>
          <p:nvPr/>
        </p:nvPicPr>
        <p:blipFill>
          <a:blip r:embed="rId5"/>
          <a:stretch>
            <a:fillRect/>
          </a:stretch>
        </p:blipFill>
        <p:spPr>
          <a:xfrm>
            <a:off x="4893921" y="3319640"/>
            <a:ext cx="2578832" cy="2639797"/>
          </a:xfrm>
          <a:prstGeom prst="rect">
            <a:avLst/>
          </a:prstGeom>
        </p:spPr>
      </p:pic>
    </p:spTree>
    <p:extLst>
      <p:ext uri="{BB962C8B-B14F-4D97-AF65-F5344CB8AC3E}">
        <p14:creationId xmlns:p14="http://schemas.microsoft.com/office/powerpoint/2010/main" val="34992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heckerboard(across)">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6" name="Google Shape;621;g10182d5d6c8_0_419">
            <a:extLst>
              <a:ext uri="{FF2B5EF4-FFF2-40B4-BE49-F238E27FC236}">
                <a16:creationId xmlns:a16="http://schemas.microsoft.com/office/drawing/2014/main" id="{7593D5EE-4FE8-C94E-9B56-70CCEC10312C}"/>
              </a:ext>
            </a:extLst>
          </p:cNvPr>
          <p:cNvSpPr/>
          <p:nvPr/>
        </p:nvSpPr>
        <p:spPr>
          <a:xfrm>
            <a:off x="0" y="1"/>
            <a:ext cx="12191999" cy="1219200"/>
          </a:xfrm>
          <a:prstGeom prst="roundRect">
            <a:avLst>
              <a:gd name="adj" fmla="val 10000"/>
            </a:avLst>
          </a:prstGeom>
          <a:solidFill>
            <a:srgbClr val="D3B6EA"/>
          </a:solidFill>
          <a:ln>
            <a:noFill/>
          </a:ln>
        </p:spPr>
        <p:txBody>
          <a:bodyPr spcFirstLastPara="1" wrap="square" lIns="91425" tIns="91425" rIns="91425" bIns="91425" anchor="ctr" anchorCtr="0">
            <a:noAutofit/>
          </a:bodyPr>
          <a:lstStyle/>
          <a:p>
            <a:pPr algn="ctr"/>
            <a:r>
              <a:rPr lang="en-US" sz="3200" b="1" dirty="0">
                <a:solidFill>
                  <a:srgbClr val="FFFFFF"/>
                </a:solidFill>
                <a:latin typeface="Libre Franklin"/>
                <a:ea typeface="Libre Franklin"/>
                <a:cs typeface="Libre Franklin"/>
                <a:sym typeface="Libre Franklin"/>
              </a:rPr>
              <a:t>Emax</a:t>
            </a:r>
            <a:endParaRPr lang="en-GB" sz="2000" b="1" dirty="0">
              <a:solidFill>
                <a:srgbClr val="7030A0"/>
              </a:solidFill>
              <a:latin typeface="Libre Franklin" pitchFamily="2" charset="77"/>
            </a:endParaRPr>
          </a:p>
        </p:txBody>
      </p:sp>
      <p:sp>
        <p:nvSpPr>
          <p:cNvPr id="7" name="Google Shape;686;g10182d5d6c8_0_478">
            <a:extLst>
              <a:ext uri="{FF2B5EF4-FFF2-40B4-BE49-F238E27FC236}">
                <a16:creationId xmlns:a16="http://schemas.microsoft.com/office/drawing/2014/main" id="{015F73B6-2283-1845-9166-68194A0D1CBE}"/>
              </a:ext>
            </a:extLst>
          </p:cNvPr>
          <p:cNvSpPr txBox="1"/>
          <p:nvPr/>
        </p:nvSpPr>
        <p:spPr>
          <a:xfrm>
            <a:off x="214311" y="1229635"/>
            <a:ext cx="11763375" cy="2923847"/>
          </a:xfrm>
          <a:prstGeom prst="rect">
            <a:avLst/>
          </a:prstGeom>
          <a:noFill/>
          <a:ln>
            <a:noFill/>
          </a:ln>
        </p:spPr>
        <p:txBody>
          <a:bodyPr spcFirstLastPara="1" wrap="square" lIns="91425" tIns="91425" rIns="91425" bIns="91425" anchor="t" anchorCtr="0">
            <a:spAutoFit/>
          </a:bodyPr>
          <a:lstStyle/>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Can be made by Lab (Press) or milled chairside (CAD)-Widely available now</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Emax Press gives best aesthetics</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Although can be cemented with traditional cement, if there is height and taper, it is best to bond with resin cements as strength of crown comes from the strength of bond to underlying tooth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Ensure rounded line angles and smooth preparation</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Best to have composite core underneath rather than amalgam for strength of bond</a:t>
            </a:r>
          </a:p>
          <a:p>
            <a:pPr marL="285750" indent="-285750">
              <a:buClr>
                <a:srgbClr val="7030A0"/>
              </a:buClr>
              <a:buFont typeface="Arial" panose="020B0604020202020204" pitchFamily="34" charset="0"/>
              <a:buChar char="•"/>
            </a:pPr>
            <a:endParaRPr lang="en-US" sz="1800" b="1" dirty="0">
              <a:solidFill>
                <a:srgbClr val="7030A0"/>
              </a:solidFill>
              <a:latin typeface="Libre Franklin" pitchFamily="2" charset="77"/>
            </a:endParaRP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Labs can place opaquer to mask any </a:t>
            </a:r>
            <a:r>
              <a:rPr lang="en-US" sz="1800" b="1" dirty="0" err="1">
                <a:solidFill>
                  <a:srgbClr val="7030A0"/>
                </a:solidFill>
                <a:latin typeface="Libre Franklin" pitchFamily="2" charset="77"/>
              </a:rPr>
              <a:t>discolouration</a:t>
            </a:r>
            <a:r>
              <a:rPr lang="en-US" sz="1800" b="1" dirty="0">
                <a:solidFill>
                  <a:srgbClr val="7030A0"/>
                </a:solidFill>
                <a:latin typeface="Libre Franklin" pitchFamily="2" charset="77"/>
              </a:rPr>
              <a:t> from underlying tooth</a:t>
            </a:r>
          </a:p>
          <a:p>
            <a:pPr marL="285750" indent="-285750">
              <a:buClr>
                <a:srgbClr val="7030A0"/>
              </a:buClr>
              <a:buFont typeface="Arial" panose="020B0604020202020204" pitchFamily="34" charset="0"/>
              <a:buChar char="•"/>
            </a:pPr>
            <a:r>
              <a:rPr lang="en-US" sz="1800" b="1" dirty="0">
                <a:solidFill>
                  <a:srgbClr val="7030A0"/>
                </a:solidFill>
                <a:latin typeface="Libre Franklin" pitchFamily="2" charset="77"/>
              </a:rPr>
              <a:t>Can achieve high bond strength if follow good bonding practice</a:t>
            </a:r>
          </a:p>
          <a:p>
            <a:pPr marL="285750" indent="-285750">
              <a:buClr>
                <a:srgbClr val="7030A0"/>
              </a:buClr>
              <a:buFont typeface="Arial" panose="020B0604020202020204" pitchFamily="34" charset="0"/>
              <a:buChar char="•"/>
            </a:pPr>
            <a:endParaRPr lang="en-US" sz="1600" b="1" dirty="0">
              <a:solidFill>
                <a:srgbClr val="7030A0"/>
              </a:solidFill>
              <a:latin typeface="Libre Franklin" pitchFamily="2" charset="77"/>
            </a:endParaRPr>
          </a:p>
        </p:txBody>
      </p:sp>
      <p:pic>
        <p:nvPicPr>
          <p:cNvPr id="8" name="Google Shape;430;g10182d5d6c8_0_9" descr="DTC-logo535-130.png">
            <a:extLst>
              <a:ext uri="{FF2B5EF4-FFF2-40B4-BE49-F238E27FC236}">
                <a16:creationId xmlns:a16="http://schemas.microsoft.com/office/drawing/2014/main" id="{BE93D378-759D-7B4A-BCCA-8E1C9BAE5F77}"/>
              </a:ext>
            </a:extLst>
          </p:cNvPr>
          <p:cNvPicPr preferRelativeResize="0"/>
          <p:nvPr/>
        </p:nvPicPr>
        <p:blipFill rotWithShape="1">
          <a:blip r:embed="rId3">
            <a:alphaModFix/>
          </a:blip>
          <a:srcRect/>
          <a:stretch/>
        </p:blipFill>
        <p:spPr>
          <a:xfrm>
            <a:off x="10502688" y="200934"/>
            <a:ext cx="1520025" cy="369352"/>
          </a:xfrm>
          <a:prstGeom prst="rect">
            <a:avLst/>
          </a:prstGeom>
          <a:noFill/>
          <a:ln>
            <a:noFill/>
          </a:ln>
        </p:spPr>
      </p:pic>
      <p:pic>
        <p:nvPicPr>
          <p:cNvPr id="2" name="Picture 1">
            <a:extLst>
              <a:ext uri="{FF2B5EF4-FFF2-40B4-BE49-F238E27FC236}">
                <a16:creationId xmlns:a16="http://schemas.microsoft.com/office/drawing/2014/main" id="{C229B8D4-C323-48FB-9DFC-696EBB063826}"/>
              </a:ext>
            </a:extLst>
          </p:cNvPr>
          <p:cNvPicPr>
            <a:picLocks noChangeAspect="1"/>
          </p:cNvPicPr>
          <p:nvPr/>
        </p:nvPicPr>
        <p:blipFill>
          <a:blip r:embed="rId4"/>
          <a:stretch>
            <a:fillRect/>
          </a:stretch>
        </p:blipFill>
        <p:spPr>
          <a:xfrm>
            <a:off x="485262" y="3857152"/>
            <a:ext cx="3029975" cy="2115495"/>
          </a:xfrm>
          <a:prstGeom prst="rect">
            <a:avLst/>
          </a:prstGeom>
        </p:spPr>
      </p:pic>
      <p:pic>
        <p:nvPicPr>
          <p:cNvPr id="3" name="Picture 2">
            <a:extLst>
              <a:ext uri="{FF2B5EF4-FFF2-40B4-BE49-F238E27FC236}">
                <a16:creationId xmlns:a16="http://schemas.microsoft.com/office/drawing/2014/main" id="{F15EFD1E-7C38-4B8B-B6AB-C32BA174A132}"/>
              </a:ext>
            </a:extLst>
          </p:cNvPr>
          <p:cNvPicPr>
            <a:picLocks noChangeAspect="1"/>
          </p:cNvPicPr>
          <p:nvPr/>
        </p:nvPicPr>
        <p:blipFill>
          <a:blip r:embed="rId5"/>
          <a:stretch>
            <a:fillRect/>
          </a:stretch>
        </p:blipFill>
        <p:spPr>
          <a:xfrm>
            <a:off x="4615481" y="3948600"/>
            <a:ext cx="2334970" cy="2024047"/>
          </a:xfrm>
          <a:prstGeom prst="rect">
            <a:avLst/>
          </a:prstGeom>
        </p:spPr>
      </p:pic>
      <p:pic>
        <p:nvPicPr>
          <p:cNvPr id="9" name="Picture 8">
            <a:extLst>
              <a:ext uri="{FF2B5EF4-FFF2-40B4-BE49-F238E27FC236}">
                <a16:creationId xmlns:a16="http://schemas.microsoft.com/office/drawing/2014/main" id="{2491A916-F20D-482E-9E80-72E527043E02}"/>
              </a:ext>
            </a:extLst>
          </p:cNvPr>
          <p:cNvPicPr>
            <a:picLocks noChangeAspect="1"/>
          </p:cNvPicPr>
          <p:nvPr/>
        </p:nvPicPr>
        <p:blipFill>
          <a:blip r:embed="rId6"/>
          <a:stretch>
            <a:fillRect/>
          </a:stretch>
        </p:blipFill>
        <p:spPr>
          <a:xfrm>
            <a:off x="7698270" y="3543300"/>
            <a:ext cx="2804418" cy="2477385"/>
          </a:xfrm>
          <a:prstGeom prst="rect">
            <a:avLst/>
          </a:prstGeom>
        </p:spPr>
      </p:pic>
    </p:spTree>
    <p:extLst>
      <p:ext uri="{BB962C8B-B14F-4D97-AF65-F5344CB8AC3E}">
        <p14:creationId xmlns:p14="http://schemas.microsoft.com/office/powerpoint/2010/main" val="19103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checkerboard(across)">
                                      <p:cBhvr>
                                        <p:cTn id="38" dur="500"/>
                                        <p:tgtEl>
                                          <p:spTgt spid="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checkerboard(across)">
                                      <p:cBhvr>
                                        <p:cTn id="43" dur="500"/>
                                        <p:tgtEl>
                                          <p:spTgt spid="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heckerboard(across)">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checkerboard(across)">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heckerboard(across)">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727</Words>
  <Application>Microsoft Macintosh PowerPoint</Application>
  <PresentationFormat>Widescreen</PresentationFormat>
  <Paragraphs>131</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Libre Franklin</vt:lpstr>
      <vt:lpstr>Libre Franklin Medium</vt:lpstr>
      <vt:lpstr>Libre Franklin Black</vt:lpstr>
      <vt:lpstr>Calibri</vt:lpstr>
      <vt:lpstr>Arial Black</vt:lpstr>
      <vt:lpstr>Office Theme</vt:lpstr>
      <vt:lpstr>1_Office Theme</vt:lpstr>
      <vt:lpstr>Crowns Contents:  GDC outcomes Aims and Objectives Introductions Theory Practical Element Further Reading  </vt:lpstr>
      <vt:lpstr>GDC OUTCOMES </vt:lpstr>
      <vt:lpstr>AIMS AND OBJECTIVES</vt:lpstr>
      <vt:lpstr>INTRODUCTION </vt:lpstr>
      <vt:lpstr>PowerPoint Presentation</vt:lpstr>
      <vt:lpstr>Materials</vt:lpstr>
      <vt:lpstr>PowerPoint Presentation</vt:lpstr>
      <vt:lpstr>PowerPoint Presentation</vt:lpstr>
      <vt:lpstr>PowerPoint Presentation</vt:lpstr>
      <vt:lpstr>PowerPoint Presentation</vt:lpstr>
      <vt:lpstr>Cements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Amalgam BUPA/DTC LEARNING TOOL</dc:title>
  <dc:creator>Aisha akhtar</dc:creator>
  <cp:lastModifiedBy>Azeem, Humaira A.</cp:lastModifiedBy>
  <cp:revision>14</cp:revision>
  <dcterms:created xsi:type="dcterms:W3CDTF">2021-08-08T16:48:57Z</dcterms:created>
  <dcterms:modified xsi:type="dcterms:W3CDTF">2021-11-22T22:02:38Z</dcterms:modified>
</cp:coreProperties>
</file>