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2"/>
  </p:notesMasterIdLst>
  <p:sldIdLst>
    <p:sldId id="256" r:id="rId3"/>
    <p:sldId id="257" r:id="rId4"/>
    <p:sldId id="258" r:id="rId5"/>
    <p:sldId id="260" r:id="rId6"/>
    <p:sldId id="304" r:id="rId7"/>
    <p:sldId id="259" r:id="rId8"/>
    <p:sldId id="310" r:id="rId9"/>
    <p:sldId id="311" r:id="rId10"/>
    <p:sldId id="288" r:id="rId11"/>
    <p:sldId id="312" r:id="rId12"/>
    <p:sldId id="289" r:id="rId13"/>
    <p:sldId id="313" r:id="rId14"/>
    <p:sldId id="314" r:id="rId15"/>
    <p:sldId id="263" r:id="rId16"/>
    <p:sldId id="305" r:id="rId17"/>
    <p:sldId id="315" r:id="rId18"/>
    <p:sldId id="316" r:id="rId19"/>
    <p:sldId id="317" r:id="rId20"/>
    <p:sldId id="276" r:id="rId21"/>
  </p:sldIdLst>
  <p:sldSz cx="12192000" cy="6858000"/>
  <p:notesSz cx="6858000" cy="9144000"/>
  <p:embeddedFontLst>
    <p:embeddedFont>
      <p:font typeface="Arial Black" panose="020B060402020202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ibre Franklin" pitchFamily="2" charset="77"/>
      <p:regular r:id="rId29"/>
      <p:bold r:id="rId30"/>
      <p:italic r:id="rId31"/>
      <p:boldItalic r:id="rId32"/>
    </p:embeddedFont>
    <p:embeddedFont>
      <p:font typeface="Libre Franklin Black" panose="020F0502020204030204" pitchFamily="34" charset="0"/>
      <p:bold r:id="rId33"/>
      <p:italic r:id="rId34"/>
      <p:boldItalic r:id="rId35"/>
    </p:embeddedFont>
    <p:embeddedFont>
      <p:font typeface="Libre Franklin Medium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ggpmp1quEdJIt/bSHbL5jMSag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963FDB"/>
    <a:srgbClr val="441D63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4"/>
    <p:restoredTop sz="95865"/>
  </p:normalViewPr>
  <p:slideViewPr>
    <p:cSldViewPr snapToGrid="0">
      <p:cViewPr>
        <p:scale>
          <a:sx n="70" d="100"/>
          <a:sy n="70" d="100"/>
        </p:scale>
        <p:origin x="264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53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182d5d6c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10182d5d6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5043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0926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182d5d6c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10182d5d6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1893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2506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0182d5d6c8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10182d5d6c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0182d5d6c8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10182d5d6c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4185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0682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0990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3311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182d5d6c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g10182d5d6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182d5d6c8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10182d5d6c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784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739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1" name="Google Shape;4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6906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056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rket Research">
  <p:cSld name="3 Market Research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42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" name="Google Shape;21;p142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10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0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Market Research">
  <p:cSld name="1_3 Market Research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93" descr="dental-course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37000"/>
            <a:ext cx="12192000" cy="58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93"/>
          <p:cNvSpPr/>
          <p:nvPr/>
        </p:nvSpPr>
        <p:spPr>
          <a:xfrm>
            <a:off x="0" y="995524"/>
            <a:ext cx="12192000" cy="5136108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93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93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p93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rket Research">
  <p:cSld name="3 Market Research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5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  <a:defRPr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85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85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92"/>
          <p:cNvSpPr txBox="1">
            <a:spLocks noGrp="1"/>
          </p:cNvSpPr>
          <p:nvPr>
            <p:ph type="body" idx="1"/>
          </p:nvPr>
        </p:nvSpPr>
        <p:spPr>
          <a:xfrm>
            <a:off x="533400" y="1222375"/>
            <a:ext cx="8470900" cy="447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ho we are">
  <p:cSld name="1 Who we are">
    <p:bg>
      <p:bgPr>
        <a:solidFill>
          <a:srgbClr val="3F9FE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8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4" name="Google Shape;134;p88"/>
          <p:cNvGrpSpPr/>
          <p:nvPr/>
        </p:nvGrpSpPr>
        <p:grpSpPr>
          <a:xfrm>
            <a:off x="4919484" y="-625861"/>
            <a:ext cx="8055931" cy="9651316"/>
            <a:chOff x="3822699" y="704849"/>
            <a:chExt cx="4547361" cy="5447916"/>
          </a:xfrm>
        </p:grpSpPr>
        <p:sp>
          <p:nvSpPr>
            <p:cNvPr id="135" name="Google Shape;135;p88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" name="Google Shape;136;p88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" name="Google Shape;137;p88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" name="Google Shape;138;p88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0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pproach">
  <p:cSld name="4 Approach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07" descr="c988227264035c149eac2c4b6065113c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95147"/>
            <a:ext cx="12191999" cy="58628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7"/>
          <p:cNvSpPr/>
          <p:nvPr/>
        </p:nvSpPr>
        <p:spPr>
          <a:xfrm>
            <a:off x="0" y="976850"/>
            <a:ext cx="12192000" cy="5166872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" name="Google Shape;157;p107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107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" name="Google Shape;162;p107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roposal">
  <p:cSld name="5 Proposal">
    <p:bg>
      <p:bgPr>
        <a:solidFill>
          <a:srgbClr val="F2F2F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08"/>
          <p:cNvGrpSpPr/>
          <p:nvPr/>
        </p:nvGrpSpPr>
        <p:grpSpPr>
          <a:xfrm>
            <a:off x="4919484" y="-635005"/>
            <a:ext cx="8055931" cy="9651316"/>
            <a:chOff x="3822699" y="704849"/>
            <a:chExt cx="4547361" cy="5447916"/>
          </a:xfrm>
        </p:grpSpPr>
        <p:sp>
          <p:nvSpPr>
            <p:cNvPr id="165" name="Google Shape;165;p108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" name="Google Shape;166;p108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p108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8" name="Google Shape;168;p108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5411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9" name="Google Shape;169;p108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gradFill>
            <a:gsLst>
              <a:gs pos="0">
                <a:srgbClr val="4E3E9B"/>
              </a:gs>
              <a:gs pos="1000">
                <a:srgbClr val="4E3E9B"/>
              </a:gs>
              <a:gs pos="99000">
                <a:srgbClr val="3A6ABE"/>
              </a:gs>
              <a:gs pos="100000">
                <a:srgbClr val="3A6ABE"/>
              </a:gs>
            </a:gsLst>
            <a:lin ang="0" scaled="0"/>
          </a:gradFill>
          <a:ln>
            <a:noFill/>
          </a:ln>
        </p:spPr>
        <p:txBody>
          <a:bodyPr spcFirstLastPara="1" wrap="square" lIns="18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" name="Google Shape;170;p108"/>
          <p:cNvSpPr txBox="1">
            <a:spLocks noGrp="1"/>
          </p:cNvSpPr>
          <p:nvPr>
            <p:ph type="title"/>
          </p:nvPr>
        </p:nvSpPr>
        <p:spPr>
          <a:xfrm>
            <a:off x="558800" y="166758"/>
            <a:ext cx="8470900" cy="73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None/>
              <a:defRPr>
                <a:solidFill>
                  <a:srgbClr val="7030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108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5" name="Google Shape;175;p108" descr="DTC-logo535-13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cope">
  <p:cSld name="6 Scop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0" descr="calculator-calculation-insurance-finance-5362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96168"/>
            <a:ext cx="12207602" cy="586183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0"/>
          <p:cNvSpPr/>
          <p:nvPr/>
        </p:nvSpPr>
        <p:spPr>
          <a:xfrm>
            <a:off x="0" y="995524"/>
            <a:ext cx="12192000" cy="5136108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p110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110"/>
          <p:cNvSpPr/>
          <p:nvPr/>
        </p:nvSpPr>
        <p:spPr>
          <a:xfrm>
            <a:off x="0" y="6131632"/>
            <a:ext cx="12192000" cy="726368"/>
          </a:xfrm>
          <a:prstGeom prst="rect">
            <a:avLst/>
          </a:prstGeom>
          <a:solidFill>
            <a:srgbClr val="7030A0">
              <a:alpha val="74901"/>
            </a:srgbClr>
          </a:solidFill>
          <a:ln>
            <a:noFill/>
          </a:ln>
        </p:spPr>
        <p:txBody>
          <a:bodyPr spcFirstLastPara="1" wrap="square" lIns="360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p110"/>
          <p:cNvSpPr txBox="1">
            <a:spLocks noGrp="1"/>
          </p:cNvSpPr>
          <p:nvPr>
            <p:ph type="body" idx="1"/>
          </p:nvPr>
        </p:nvSpPr>
        <p:spPr>
          <a:xfrm>
            <a:off x="568799" y="1235552"/>
            <a:ext cx="84625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1pPr>
            <a:lvl2pPr marL="914400" lvl="1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2pPr>
            <a:lvl3pPr marL="1371600" lvl="2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3pPr>
            <a:lvl4pPr marL="1828800" lvl="3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4pPr>
            <a:lvl5pPr marL="2286000" lvl="4" indent="-3683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  <a:defRPr sz="2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1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1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1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7" name="Google Shape;217;p1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8" name="Google Shape;218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1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5" name="Google Shape;225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6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16"/>
          <p:cNvSpPr txBox="1">
            <a:spLocks noGrp="1"/>
          </p:cNvSpPr>
          <p:nvPr>
            <p:ph type="body" idx="1"/>
          </p:nvPr>
        </p:nvSpPr>
        <p:spPr>
          <a:xfrm rot="5400000">
            <a:off x="2531268" y="-775494"/>
            <a:ext cx="4475163" cy="8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SINGLE">
  <p:cSld name="CONTENT_SINGL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8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18"/>
          <p:cNvSpPr txBox="1">
            <a:spLocks noGrp="1"/>
          </p:cNvSpPr>
          <p:nvPr>
            <p:ph type="body" idx="1"/>
          </p:nvPr>
        </p:nvSpPr>
        <p:spPr>
          <a:xfrm>
            <a:off x="682626" y="2057401"/>
            <a:ext cx="10823574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3" name="Google Shape;243;p118"/>
          <p:cNvCxnSpPr/>
          <p:nvPr/>
        </p:nvCxnSpPr>
        <p:spPr>
          <a:xfrm>
            <a:off x="4497388" y="1873568"/>
            <a:ext cx="3197225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118"/>
          <p:cNvSpPr txBox="1">
            <a:spLocks noGrp="1"/>
          </p:cNvSpPr>
          <p:nvPr>
            <p:ph type="body" idx="2"/>
          </p:nvPr>
        </p:nvSpPr>
        <p:spPr>
          <a:xfrm>
            <a:off x="6193766" y="6356352"/>
            <a:ext cx="5312434" cy="26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921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000"/>
              <a:buChar char="•"/>
              <a:defRPr sz="1000">
                <a:solidFill>
                  <a:srgbClr val="88888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ho we are">
  <p:cSld name="1 Who we are">
    <p:bg>
      <p:bgPr>
        <a:solidFill>
          <a:srgbClr val="3F9FE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Black"/>
              <a:buNone/>
              <a:defRPr b="1" i="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" name="Google Shape;33;p86"/>
          <p:cNvGrpSpPr/>
          <p:nvPr/>
        </p:nvGrpSpPr>
        <p:grpSpPr>
          <a:xfrm>
            <a:off x="4919484" y="-625861"/>
            <a:ext cx="8055931" cy="9651316"/>
            <a:chOff x="3822699" y="704849"/>
            <a:chExt cx="4547361" cy="5447916"/>
          </a:xfrm>
        </p:grpSpPr>
        <p:sp>
          <p:nvSpPr>
            <p:cNvPr id="34" name="Google Shape;34;p86"/>
            <p:cNvSpPr/>
            <p:nvPr/>
          </p:nvSpPr>
          <p:spPr>
            <a:xfrm>
              <a:off x="3859425" y="2201747"/>
              <a:ext cx="2752204" cy="3951018"/>
            </a:xfrm>
            <a:custGeom>
              <a:avLst/>
              <a:gdLst/>
              <a:ahLst/>
              <a:cxnLst/>
              <a:rect l="l" t="t" r="r" b="b"/>
              <a:pathLst>
                <a:path w="2752204" h="3951018" extrusionOk="0">
                  <a:moveTo>
                    <a:pt x="1174856" y="2310279"/>
                  </a:moveTo>
                  <a:cubicBezTo>
                    <a:pt x="1257323" y="2539621"/>
                    <a:pt x="1321146" y="2835522"/>
                    <a:pt x="1345496" y="3261878"/>
                  </a:cubicBezTo>
                  <a:cubicBezTo>
                    <a:pt x="1367944" y="3658472"/>
                    <a:pt x="1491311" y="3507954"/>
                    <a:pt x="1556276" y="3296488"/>
                  </a:cubicBezTo>
                  <a:cubicBezTo>
                    <a:pt x="1645020" y="3010001"/>
                    <a:pt x="1637791" y="2686716"/>
                    <a:pt x="1838394" y="2429990"/>
                  </a:cubicBezTo>
                  <a:cubicBezTo>
                    <a:pt x="2046510" y="2163755"/>
                    <a:pt x="2413852" y="2143502"/>
                    <a:pt x="2537694" y="2605705"/>
                  </a:cubicBezTo>
                  <a:cubicBezTo>
                    <a:pt x="2361062" y="2421908"/>
                    <a:pt x="2157226" y="2434554"/>
                    <a:pt x="2083891" y="2798725"/>
                  </a:cubicBezTo>
                  <a:cubicBezTo>
                    <a:pt x="2011697" y="3156335"/>
                    <a:pt x="2009414" y="3717139"/>
                    <a:pt x="1630372" y="3905405"/>
                  </a:cubicBezTo>
                  <a:cubicBezTo>
                    <a:pt x="1395242" y="4022168"/>
                    <a:pt x="1117500" y="3911680"/>
                    <a:pt x="984336" y="3605320"/>
                  </a:cubicBezTo>
                  <a:cubicBezTo>
                    <a:pt x="881420" y="3368942"/>
                    <a:pt x="904248" y="3030254"/>
                    <a:pt x="848509" y="2759645"/>
                  </a:cubicBezTo>
                  <a:cubicBezTo>
                    <a:pt x="747780" y="2269013"/>
                    <a:pt x="547558" y="2075042"/>
                    <a:pt x="264965" y="1559593"/>
                  </a:cubicBezTo>
                  <a:cubicBezTo>
                    <a:pt x="180026" y="1403941"/>
                    <a:pt x="104788" y="1244200"/>
                    <a:pt x="59702" y="1093682"/>
                  </a:cubicBezTo>
                  <a:cubicBezTo>
                    <a:pt x="-6880" y="870141"/>
                    <a:pt x="-15535" y="669609"/>
                    <a:pt x="20895" y="504924"/>
                  </a:cubicBezTo>
                  <a:cubicBezTo>
                    <a:pt x="61415" y="321412"/>
                    <a:pt x="157673" y="181639"/>
                    <a:pt x="294071" y="102054"/>
                  </a:cubicBezTo>
                  <a:cubicBezTo>
                    <a:pt x="779169" y="-181486"/>
                    <a:pt x="1143848" y="181734"/>
                    <a:pt x="1468673" y="505399"/>
                  </a:cubicBezTo>
                  <a:cubicBezTo>
                    <a:pt x="1944259" y="979487"/>
                    <a:pt x="2284588" y="923768"/>
                    <a:pt x="2751803" y="755565"/>
                  </a:cubicBezTo>
                  <a:cubicBezTo>
                    <a:pt x="2421081" y="1138182"/>
                    <a:pt x="1736332" y="1391485"/>
                    <a:pt x="1134241" y="846560"/>
                  </a:cubicBezTo>
                  <a:cubicBezTo>
                    <a:pt x="961984" y="690432"/>
                    <a:pt x="749873" y="498648"/>
                    <a:pt x="644863" y="560738"/>
                  </a:cubicBezTo>
                  <a:lnTo>
                    <a:pt x="644863" y="560738"/>
                  </a:lnTo>
                  <a:lnTo>
                    <a:pt x="640393" y="563495"/>
                  </a:lnTo>
                  <a:lnTo>
                    <a:pt x="640393" y="563495"/>
                  </a:lnTo>
                  <a:cubicBezTo>
                    <a:pt x="514648" y="642415"/>
                    <a:pt x="523494" y="847130"/>
                    <a:pt x="582847" y="1067439"/>
                  </a:cubicBezTo>
                  <a:cubicBezTo>
                    <a:pt x="722384" y="1582223"/>
                    <a:pt x="1009067" y="1849979"/>
                    <a:pt x="1174856" y="2310279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" name="Google Shape;35;p86"/>
            <p:cNvSpPr/>
            <p:nvPr/>
          </p:nvSpPr>
          <p:spPr>
            <a:xfrm>
              <a:off x="5423617" y="1890556"/>
              <a:ext cx="2946443" cy="4138629"/>
            </a:xfrm>
            <a:custGeom>
              <a:avLst/>
              <a:gdLst/>
              <a:ahLst/>
              <a:cxnLst/>
              <a:rect l="l" t="t" r="r" b="b"/>
              <a:pathLst>
                <a:path w="2946443" h="4138629" extrusionOk="0">
                  <a:moveTo>
                    <a:pt x="-307" y="753930"/>
                  </a:moveTo>
                  <a:cubicBezTo>
                    <a:pt x="718018" y="1378155"/>
                    <a:pt x="1134346" y="915002"/>
                    <a:pt x="1733299" y="620813"/>
                  </a:cubicBezTo>
                  <a:cubicBezTo>
                    <a:pt x="2248359" y="368175"/>
                    <a:pt x="2541795" y="577455"/>
                    <a:pt x="2331491" y="1161935"/>
                  </a:cubicBezTo>
                  <a:cubicBezTo>
                    <a:pt x="2320077" y="1193598"/>
                    <a:pt x="2309043" y="1216988"/>
                    <a:pt x="2296393" y="1249887"/>
                  </a:cubicBezTo>
                  <a:cubicBezTo>
                    <a:pt x="2053939" y="1882860"/>
                    <a:pt x="1926863" y="2548447"/>
                    <a:pt x="1840496" y="3228295"/>
                  </a:cubicBezTo>
                  <a:cubicBezTo>
                    <a:pt x="1813293" y="3441283"/>
                    <a:pt x="1753749" y="3979457"/>
                    <a:pt x="1649691" y="3398305"/>
                  </a:cubicBezTo>
                  <a:cubicBezTo>
                    <a:pt x="1594142" y="3087571"/>
                    <a:pt x="1556096" y="2636874"/>
                    <a:pt x="1281588" y="2330229"/>
                  </a:cubicBezTo>
                  <a:cubicBezTo>
                    <a:pt x="1001848" y="2017784"/>
                    <a:pt x="385774" y="2123137"/>
                    <a:pt x="258412" y="2580490"/>
                  </a:cubicBezTo>
                  <a:cubicBezTo>
                    <a:pt x="572299" y="2265667"/>
                    <a:pt x="948487" y="2421510"/>
                    <a:pt x="1091639" y="2826471"/>
                  </a:cubicBezTo>
                  <a:cubicBezTo>
                    <a:pt x="1193414" y="3114290"/>
                    <a:pt x="1171727" y="3525622"/>
                    <a:pt x="1338944" y="3838067"/>
                  </a:cubicBezTo>
                  <a:cubicBezTo>
                    <a:pt x="1636374" y="4394878"/>
                    <a:pt x="2187769" y="4116948"/>
                    <a:pt x="2256539" y="3501756"/>
                  </a:cubicBezTo>
                  <a:cubicBezTo>
                    <a:pt x="2307616" y="3045354"/>
                    <a:pt x="2360216" y="2482934"/>
                    <a:pt x="2518681" y="2059240"/>
                  </a:cubicBezTo>
                  <a:cubicBezTo>
                    <a:pt x="2545029" y="1988783"/>
                    <a:pt x="2567001" y="1918326"/>
                    <a:pt x="2596012" y="1852338"/>
                  </a:cubicBezTo>
                  <a:cubicBezTo>
                    <a:pt x="2625022" y="1786350"/>
                    <a:pt x="2653843" y="1716749"/>
                    <a:pt x="2679715" y="1651901"/>
                  </a:cubicBezTo>
                  <a:cubicBezTo>
                    <a:pt x="2786626" y="1383956"/>
                    <a:pt x="2921788" y="1127895"/>
                    <a:pt x="2946043" y="845496"/>
                  </a:cubicBezTo>
                  <a:lnTo>
                    <a:pt x="2946043" y="668830"/>
                  </a:lnTo>
                  <a:cubicBezTo>
                    <a:pt x="2940943" y="611668"/>
                    <a:pt x="2930821" y="555065"/>
                    <a:pt x="2915795" y="499676"/>
                  </a:cubicBezTo>
                  <a:cubicBezTo>
                    <a:pt x="2755142" y="-97545"/>
                    <a:pt x="1979748" y="-134342"/>
                    <a:pt x="1443572" y="255691"/>
                  </a:cubicBezTo>
                  <a:cubicBezTo>
                    <a:pt x="938881" y="622905"/>
                    <a:pt x="671696" y="995538"/>
                    <a:pt x="-401" y="753645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" name="Google Shape;36;p86"/>
            <p:cNvSpPr/>
            <p:nvPr/>
          </p:nvSpPr>
          <p:spPr>
            <a:xfrm>
              <a:off x="3822699" y="1142235"/>
              <a:ext cx="963346" cy="963008"/>
            </a:xfrm>
            <a:custGeom>
              <a:avLst/>
              <a:gdLst/>
              <a:ahLst/>
              <a:cxnLst/>
              <a:rect l="l" t="t" r="r" b="b"/>
              <a:pathLst>
                <a:path w="963346" h="963008" extrusionOk="0">
                  <a:moveTo>
                    <a:pt x="481177" y="-72"/>
                  </a:moveTo>
                  <a:cubicBezTo>
                    <a:pt x="747198" y="-124"/>
                    <a:pt x="962893" y="215410"/>
                    <a:pt x="962945" y="481337"/>
                  </a:cubicBezTo>
                  <a:cubicBezTo>
                    <a:pt x="962998" y="747265"/>
                    <a:pt x="747388" y="962884"/>
                    <a:pt x="481367" y="962937"/>
                  </a:cubicBezTo>
                  <a:cubicBezTo>
                    <a:pt x="215346" y="962989"/>
                    <a:pt x="-349" y="747455"/>
                    <a:pt x="-401" y="481527"/>
                  </a:cubicBezTo>
                  <a:cubicBezTo>
                    <a:pt x="-401" y="481464"/>
                    <a:pt x="-401" y="481401"/>
                    <a:pt x="-401" y="481337"/>
                  </a:cubicBezTo>
                  <a:cubicBezTo>
                    <a:pt x="-401" y="215462"/>
                    <a:pt x="215209" y="-72"/>
                    <a:pt x="481177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" name="Google Shape;37;p86"/>
            <p:cNvSpPr/>
            <p:nvPr/>
          </p:nvSpPr>
          <p:spPr>
            <a:xfrm>
              <a:off x="6854844" y="704849"/>
              <a:ext cx="1094608" cy="1094224"/>
            </a:xfrm>
            <a:custGeom>
              <a:avLst/>
              <a:gdLst/>
              <a:ahLst/>
              <a:cxnLst/>
              <a:rect l="l" t="t" r="r" b="b"/>
              <a:pathLst>
                <a:path w="1094608" h="1094224" extrusionOk="0">
                  <a:moveTo>
                    <a:pt x="546808" y="-72"/>
                  </a:moveTo>
                  <a:cubicBezTo>
                    <a:pt x="849076" y="-125"/>
                    <a:pt x="1094155" y="244783"/>
                    <a:pt x="1094207" y="546945"/>
                  </a:cubicBezTo>
                  <a:cubicBezTo>
                    <a:pt x="1094260" y="849107"/>
                    <a:pt x="849266" y="1094100"/>
                    <a:pt x="546998" y="1094152"/>
                  </a:cubicBezTo>
                  <a:cubicBezTo>
                    <a:pt x="244730" y="1094205"/>
                    <a:pt x="-349" y="849297"/>
                    <a:pt x="-401" y="547135"/>
                  </a:cubicBezTo>
                  <a:cubicBezTo>
                    <a:pt x="-401" y="547104"/>
                    <a:pt x="-401" y="547072"/>
                    <a:pt x="-401" y="547040"/>
                  </a:cubicBezTo>
                  <a:cubicBezTo>
                    <a:pt x="-401" y="244916"/>
                    <a:pt x="244577" y="-19"/>
                    <a:pt x="546808" y="-72"/>
                  </a:cubicBezTo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4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84"/>
          <p:cNvSpPr txBox="1">
            <a:spLocks noGrp="1"/>
          </p:cNvSpPr>
          <p:nvPr>
            <p:ph type="body" idx="1"/>
          </p:nvPr>
        </p:nvSpPr>
        <p:spPr>
          <a:xfrm>
            <a:off x="533400" y="1222375"/>
            <a:ext cx="8470900" cy="447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4" name="Google Shape;104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5" name="Google Shape;105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6" name="Google Shape;10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67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70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2968/denu.2012.39.3.176" TargetMode="External"/><Relationship Id="rId3" Type="http://schemas.openxmlformats.org/officeDocument/2006/relationships/hyperlink" Target="https://doi.org/10.1016/s0377-1237(09)80128-7" TargetMode="External"/><Relationship Id="rId7" Type="http://schemas.openxmlformats.org/officeDocument/2006/relationships/hyperlink" Target="https://doi.org/10.12968/denu.2012.39.1.2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digital.nhs.uk/data-and-information/publications/statistical/adult-dental-health-survey/adult-dental-health-survey-2009-summary-report-and-thematic-series" TargetMode="External"/><Relationship Id="rId5" Type="http://schemas.openxmlformats.org/officeDocument/2006/relationships/hyperlink" Target="https://doi.org/10.12968/denu.2002.29.10.474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doi.org/10.1016/j.jpor.2014.03.002" TargetMode="External"/><Relationship Id="rId9" Type="http://schemas.openxmlformats.org/officeDocument/2006/relationships/hyperlink" Target="https://doi.org/10.4103/0976-237x.9179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9" descr="dental-cours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9"/>
          <p:cNvSpPr/>
          <p:nvPr/>
        </p:nvSpPr>
        <p:spPr>
          <a:xfrm>
            <a:off x="516000" y="549000"/>
            <a:ext cx="11160000" cy="5760000"/>
          </a:xfrm>
          <a:prstGeom prst="rect">
            <a:avLst/>
          </a:prstGeom>
          <a:solidFill>
            <a:srgbClr val="7030A0">
              <a:alpha val="75690"/>
            </a:srgbClr>
          </a:solidFill>
          <a:ln>
            <a:noFill/>
          </a:ln>
        </p:spPr>
        <p:txBody>
          <a:bodyPr spcFirstLastPara="1" wrap="square" lIns="1007975" tIns="251975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694721" y="3452497"/>
            <a:ext cx="8470800" cy="340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GB" sz="3200" b="0" dirty="0">
                <a:solidFill>
                  <a:schemeClr val="bg1"/>
                </a:solidFill>
              </a:rPr>
            </a:br>
            <a:r>
              <a:rPr lang="en-GB" sz="4800" b="0" dirty="0">
                <a:solidFill>
                  <a:schemeClr val="bg1"/>
                </a:solidFill>
              </a:rPr>
              <a:t>Denture Materials</a:t>
            </a:r>
            <a:br>
              <a:rPr lang="en-GB" sz="3200" b="0" dirty="0">
                <a:solidFill>
                  <a:schemeClr val="bg1"/>
                </a:solidFill>
              </a:rPr>
            </a:br>
            <a:r>
              <a:rPr lang="en-GB" sz="3200" b="0" dirty="0">
                <a:solidFill>
                  <a:schemeClr val="bg1"/>
                </a:solidFill>
              </a:rPr>
              <a:t>BUPA/DTC LEARNING TOOL</a:t>
            </a:r>
            <a:endParaRPr sz="2900" dirty="0">
              <a:solidFill>
                <a:schemeClr val="bg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83" name="Google Shape;38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521" y="549002"/>
            <a:ext cx="2346386" cy="2346386"/>
          </a:xfrm>
          <a:prstGeom prst="rect">
            <a:avLst/>
          </a:prstGeom>
          <a:noFill/>
          <a:ln>
            <a:noFill/>
          </a:ln>
          <a:effectLst>
            <a:outerShdw blurRad="508000" sx="102000" sy="102000" algn="ctr" rotWithShape="0">
              <a:srgbClr val="FFFFFF">
                <a:alpha val="45880"/>
              </a:srgbClr>
            </a:outerShdw>
          </a:effectLst>
        </p:spPr>
      </p:pic>
      <p:sp>
        <p:nvSpPr>
          <p:cNvPr id="384" name="Google Shape;384;p29"/>
          <p:cNvSpPr txBox="1"/>
          <p:nvPr/>
        </p:nvSpPr>
        <p:spPr>
          <a:xfrm>
            <a:off x="5345725" y="-1844425"/>
            <a:ext cx="980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2B1824-8537-BE48-9FB1-BDFAAA33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" name="Google Shape;421;g10182d5d6c8_0_9"/>
          <p:cNvSpPr/>
          <p:nvPr/>
        </p:nvSpPr>
        <p:spPr>
          <a:xfrm>
            <a:off x="442459" y="2254608"/>
            <a:ext cx="3282300" cy="3473700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Acrylic</a:t>
            </a: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sz="2200" dirty="0"/>
          </a:p>
        </p:txBody>
      </p:sp>
      <p:sp>
        <p:nvSpPr>
          <p:cNvPr id="422" name="Google Shape;422;g10182d5d6c8_0_9"/>
          <p:cNvSpPr/>
          <p:nvPr/>
        </p:nvSpPr>
        <p:spPr>
          <a:xfrm>
            <a:off x="4336913" y="2253564"/>
            <a:ext cx="3281220" cy="3473755"/>
          </a:xfrm>
          <a:prstGeom prst="rect">
            <a:avLst/>
          </a:prstGeom>
          <a:solidFill>
            <a:srgbClr val="D883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Cobalt Chrome </a:t>
            </a: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g10182d5d6c8_0_9"/>
          <p:cNvSpPr/>
          <p:nvPr/>
        </p:nvSpPr>
        <p:spPr>
          <a:xfrm>
            <a:off x="8241432" y="2255418"/>
            <a:ext cx="3270038" cy="3472128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Thermoplastic</a:t>
            </a:r>
            <a:endParaRPr sz="24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4" name="Google Shape;424;g10182d5d6c8_0_9"/>
          <p:cNvSpPr/>
          <p:nvPr/>
        </p:nvSpPr>
        <p:spPr>
          <a:xfrm>
            <a:off x="159354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10182d5d6c8_0_9"/>
          <p:cNvSpPr txBox="1"/>
          <p:nvPr/>
        </p:nvSpPr>
        <p:spPr>
          <a:xfrm>
            <a:off x="1822142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0182d5d6c8_0_9"/>
          <p:cNvSpPr txBox="1"/>
          <p:nvPr/>
        </p:nvSpPr>
        <p:spPr>
          <a:xfrm>
            <a:off x="5721629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0182d5d6c8_0_9"/>
          <p:cNvSpPr txBox="1"/>
          <p:nvPr/>
        </p:nvSpPr>
        <p:spPr>
          <a:xfrm>
            <a:off x="9610004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10182d5d6c8_0_9"/>
          <p:cNvSpPr/>
          <p:nvPr/>
        </p:nvSpPr>
        <p:spPr>
          <a:xfrm>
            <a:off x="5493035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10182d5d6c8_0_9"/>
          <p:cNvSpPr/>
          <p:nvPr/>
        </p:nvSpPr>
        <p:spPr>
          <a:xfrm>
            <a:off x="938139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10182d5d6c8_0_9" descr="DTC-logo535-1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8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  <p:bldP spid="422" grpId="0" animBg="1"/>
      <p:bldP spid="4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182d5d6c8_0_116"/>
          <p:cNvSpPr txBox="1">
            <a:spLocks noGrp="1"/>
          </p:cNvSpPr>
          <p:nvPr>
            <p:ph type="title"/>
          </p:nvPr>
        </p:nvSpPr>
        <p:spPr>
          <a:xfrm rot="-365">
            <a:off x="1860599" y="314872"/>
            <a:ext cx="847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ts val="4000"/>
            </a:pPr>
            <a:r>
              <a:rPr lang="en-US" sz="4000" dirty="0"/>
              <a:t>PROS AND CONS</a:t>
            </a:r>
            <a:br>
              <a:rPr lang="en-US" sz="4000" dirty="0"/>
            </a:br>
            <a:r>
              <a:rPr lang="en-US" sz="4000" u="sng" dirty="0"/>
              <a:t>CoCr</a:t>
            </a:r>
            <a:endParaRPr sz="4000" u="sng" dirty="0"/>
          </a:p>
        </p:txBody>
      </p:sp>
      <p:sp>
        <p:nvSpPr>
          <p:cNvPr id="482" name="Google Shape;482;g10182d5d6c8_0_116"/>
          <p:cNvSpPr/>
          <p:nvPr/>
        </p:nvSpPr>
        <p:spPr>
          <a:xfrm>
            <a:off x="6096000" y="2252262"/>
            <a:ext cx="5215900" cy="3731027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3" name="Google Shape;483;g10182d5d6c8_0_116"/>
          <p:cNvSpPr/>
          <p:nvPr/>
        </p:nvSpPr>
        <p:spPr>
          <a:xfrm>
            <a:off x="278962" y="2232218"/>
            <a:ext cx="5496225" cy="3731027"/>
          </a:xfrm>
          <a:prstGeom prst="rect">
            <a:avLst/>
          </a:prstGeom>
          <a:solidFill>
            <a:srgbClr val="7030A0">
              <a:alpha val="74900"/>
            </a:srgbClr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4" name="Google Shape;484;g10182d5d6c8_0_116"/>
          <p:cNvSpPr/>
          <p:nvPr/>
        </p:nvSpPr>
        <p:spPr>
          <a:xfrm flipH="1">
            <a:off x="1067825" y="1103701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ADVANTAGES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85" name="Google Shape;485;g10182d5d6c8_0_116"/>
          <p:cNvSpPr/>
          <p:nvPr/>
        </p:nvSpPr>
        <p:spPr>
          <a:xfrm flipH="1">
            <a:off x="6551750" y="1123680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DISADVANTAGES 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86" name="Google Shape;486;g10182d5d6c8_0_116"/>
          <p:cNvSpPr/>
          <p:nvPr/>
        </p:nvSpPr>
        <p:spPr>
          <a:xfrm flipH="1">
            <a:off x="816540" y="2398255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Used since 1920s to replace gold alloys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3" name="Google Shape;486;g10182d5d6c8_0_116">
            <a:extLst>
              <a:ext uri="{FF2B5EF4-FFF2-40B4-BE49-F238E27FC236}">
                <a16:creationId xmlns:a16="http://schemas.microsoft.com/office/drawing/2014/main" id="{5E548B6A-828F-D743-A430-FEE497D918D8}"/>
              </a:ext>
            </a:extLst>
          </p:cNvPr>
          <p:cNvSpPr/>
          <p:nvPr/>
        </p:nvSpPr>
        <p:spPr>
          <a:xfrm flipH="1">
            <a:off x="3592588" y="3570072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 fontAlgn="base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Indicated for long-term partial dentures</a:t>
            </a:r>
          </a:p>
          <a:p>
            <a:pPr algn="ctr"/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4" name="Google Shape;486;g10182d5d6c8_0_116">
            <a:extLst>
              <a:ext uri="{FF2B5EF4-FFF2-40B4-BE49-F238E27FC236}">
                <a16:creationId xmlns:a16="http://schemas.microsoft.com/office/drawing/2014/main" id="{20FEFD4A-2F26-BA41-893C-F84F95722DA8}"/>
              </a:ext>
            </a:extLst>
          </p:cNvPr>
          <p:cNvSpPr/>
          <p:nvPr/>
        </p:nvSpPr>
        <p:spPr>
          <a:xfrm flipH="1">
            <a:off x="797359" y="3586689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Less mucosal coverage, better for sensory perception 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5" name="Google Shape;486;g10182d5d6c8_0_116">
            <a:extLst>
              <a:ext uri="{FF2B5EF4-FFF2-40B4-BE49-F238E27FC236}">
                <a16:creationId xmlns:a16="http://schemas.microsoft.com/office/drawing/2014/main" id="{6301E995-99F1-C644-BB4C-15414035ADC2}"/>
              </a:ext>
            </a:extLst>
          </p:cNvPr>
          <p:cNvSpPr/>
          <p:nvPr/>
        </p:nvSpPr>
        <p:spPr>
          <a:xfrm flipH="1">
            <a:off x="797359" y="4766657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Improved retention through clasps – less reliance on muscular control to retain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6" name="Google Shape;486;g10182d5d6c8_0_116">
            <a:extLst>
              <a:ext uri="{FF2B5EF4-FFF2-40B4-BE49-F238E27FC236}">
                <a16:creationId xmlns:a16="http://schemas.microsoft.com/office/drawing/2014/main" id="{F02B1B4C-09DF-A649-A8A7-B1BB5FA722EF}"/>
              </a:ext>
            </a:extLst>
          </p:cNvPr>
          <p:cNvSpPr/>
          <p:nvPr/>
        </p:nvSpPr>
        <p:spPr>
          <a:xfrm flipH="1">
            <a:off x="6647411" y="239010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Cost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7" name="Google Shape;486;g10182d5d6c8_0_116">
            <a:extLst>
              <a:ext uri="{FF2B5EF4-FFF2-40B4-BE49-F238E27FC236}">
                <a16:creationId xmlns:a16="http://schemas.microsoft.com/office/drawing/2014/main" id="{70AA0C57-5F77-DF4D-AE3C-CAA9EFF3F186}"/>
              </a:ext>
            </a:extLst>
          </p:cNvPr>
          <p:cNvSpPr/>
          <p:nvPr/>
        </p:nvSpPr>
        <p:spPr>
          <a:xfrm flipH="1">
            <a:off x="6709534" y="3604029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Difficult to add to/ Reline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8" name="Google Shape;486;g10182d5d6c8_0_116">
            <a:extLst>
              <a:ext uri="{FF2B5EF4-FFF2-40B4-BE49-F238E27FC236}">
                <a16:creationId xmlns:a16="http://schemas.microsoft.com/office/drawing/2014/main" id="{004DFAD0-86E9-F84B-8DCE-88D64F127022}"/>
              </a:ext>
            </a:extLst>
          </p:cNvPr>
          <p:cNvSpPr/>
          <p:nvPr/>
        </p:nvSpPr>
        <p:spPr>
          <a:xfrm flipH="1">
            <a:off x="8939122" y="364818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Abutment teeth can undergo attachment loss if incorrect design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6" name="Google Shape;486;g10182d5d6c8_0_116">
            <a:extLst>
              <a:ext uri="{FF2B5EF4-FFF2-40B4-BE49-F238E27FC236}">
                <a16:creationId xmlns:a16="http://schemas.microsoft.com/office/drawing/2014/main" id="{B1119D8C-A0B3-3440-9C47-38FB1FE6E9A1}"/>
              </a:ext>
            </a:extLst>
          </p:cNvPr>
          <p:cNvSpPr/>
          <p:nvPr/>
        </p:nvSpPr>
        <p:spPr>
          <a:xfrm flipH="1">
            <a:off x="3583420" y="2390104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 fontAlgn="base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 fontAlgn="base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Stronger, so framework is thinner - feels less bulky compared to acrylic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9" name="Google Shape;486;g10182d5d6c8_0_116">
            <a:extLst>
              <a:ext uri="{FF2B5EF4-FFF2-40B4-BE49-F238E27FC236}">
                <a16:creationId xmlns:a16="http://schemas.microsoft.com/office/drawing/2014/main" id="{7309602B-9AC8-E643-AD92-4333C3AEAAE4}"/>
              </a:ext>
            </a:extLst>
          </p:cNvPr>
          <p:cNvSpPr/>
          <p:nvPr/>
        </p:nvSpPr>
        <p:spPr>
          <a:xfrm flipH="1">
            <a:off x="8939122" y="2390103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Visibility of the metal components – aesthetic issues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0" name="Google Shape;486;g10182d5d6c8_0_116">
            <a:extLst>
              <a:ext uri="{FF2B5EF4-FFF2-40B4-BE49-F238E27FC236}">
                <a16:creationId xmlns:a16="http://schemas.microsoft.com/office/drawing/2014/main" id="{2259F0E6-A98C-964D-8ABA-308119D27614}"/>
              </a:ext>
            </a:extLst>
          </p:cNvPr>
          <p:cNvSpPr/>
          <p:nvPr/>
        </p:nvSpPr>
        <p:spPr>
          <a:xfrm flipH="1">
            <a:off x="7579684" y="4862109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Most require tooth preparation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35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6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2B1824-8537-BE48-9FB1-BDFAAA33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" name="Google Shape;421;g10182d5d6c8_0_9"/>
          <p:cNvSpPr/>
          <p:nvPr/>
        </p:nvSpPr>
        <p:spPr>
          <a:xfrm>
            <a:off x="442459" y="2254608"/>
            <a:ext cx="3282300" cy="3473700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Acrylic</a:t>
            </a: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sz="2200" dirty="0"/>
          </a:p>
        </p:txBody>
      </p:sp>
      <p:sp>
        <p:nvSpPr>
          <p:cNvPr id="422" name="Google Shape;422;g10182d5d6c8_0_9"/>
          <p:cNvSpPr/>
          <p:nvPr/>
        </p:nvSpPr>
        <p:spPr>
          <a:xfrm>
            <a:off x="4336913" y="2253564"/>
            <a:ext cx="3281220" cy="3473755"/>
          </a:xfrm>
          <a:prstGeom prst="rect">
            <a:avLst/>
          </a:prstGeom>
          <a:solidFill>
            <a:srgbClr val="D883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Cobalt Chrome </a:t>
            </a: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g10182d5d6c8_0_9"/>
          <p:cNvSpPr/>
          <p:nvPr/>
        </p:nvSpPr>
        <p:spPr>
          <a:xfrm>
            <a:off x="8241432" y="2255418"/>
            <a:ext cx="3270038" cy="3472128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Thermoplastic</a:t>
            </a:r>
            <a:endParaRPr sz="24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4" name="Google Shape;424;g10182d5d6c8_0_9"/>
          <p:cNvSpPr/>
          <p:nvPr/>
        </p:nvSpPr>
        <p:spPr>
          <a:xfrm>
            <a:off x="159354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10182d5d6c8_0_9"/>
          <p:cNvSpPr txBox="1"/>
          <p:nvPr/>
        </p:nvSpPr>
        <p:spPr>
          <a:xfrm>
            <a:off x="1822142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0182d5d6c8_0_9"/>
          <p:cNvSpPr txBox="1"/>
          <p:nvPr/>
        </p:nvSpPr>
        <p:spPr>
          <a:xfrm>
            <a:off x="5721629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0182d5d6c8_0_9"/>
          <p:cNvSpPr txBox="1"/>
          <p:nvPr/>
        </p:nvSpPr>
        <p:spPr>
          <a:xfrm>
            <a:off x="9610004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10182d5d6c8_0_9"/>
          <p:cNvSpPr/>
          <p:nvPr/>
        </p:nvSpPr>
        <p:spPr>
          <a:xfrm>
            <a:off x="5493035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10182d5d6c8_0_9"/>
          <p:cNvSpPr/>
          <p:nvPr/>
        </p:nvSpPr>
        <p:spPr>
          <a:xfrm>
            <a:off x="938139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10182d5d6c8_0_9" descr="DTC-logo535-1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11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  <p:bldP spid="422" grpId="0" animBg="1"/>
      <p:bldP spid="4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"/>
          <p:cNvSpPr txBox="1">
            <a:spLocks noGrp="1"/>
          </p:cNvSpPr>
          <p:nvPr>
            <p:ph type="title"/>
          </p:nvPr>
        </p:nvSpPr>
        <p:spPr>
          <a:xfrm rot="-365">
            <a:off x="252213" y="175481"/>
            <a:ext cx="8749613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400" dirty="0"/>
              <a:t>THERMOPLASTIC: ADVANTAGES </a:t>
            </a:r>
            <a:endParaRPr sz="4400" dirty="0"/>
          </a:p>
        </p:txBody>
      </p:sp>
      <p:sp>
        <p:nvSpPr>
          <p:cNvPr id="414" name="Google Shape;414;p5"/>
          <p:cNvSpPr/>
          <p:nvPr/>
        </p:nvSpPr>
        <p:spPr>
          <a:xfrm>
            <a:off x="437150" y="914400"/>
            <a:ext cx="10974561" cy="502920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Nylon-derived denture base material were introduced in the 1950s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Many types of thermoplastic materials like nylon (polyamides), polyesters (polyethylene terephthalate), polycarbonates, acrylics (polymethyl methacrylate), polypropylenes and acetal resin (polyoxymethylene)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Denture base can be made thinner due to flexibility &amp; strength, and can be made into tooth-coloured clasps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Flexibility of nylon allows extension of denture bases into bony undercuts &amp; interproximal spaces, without blocking these areas out on the master cast, both gaining retention &amp; simplifying laboratory procedures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Laboratory processes are quicker &amp; simpler than the construction of a CoCr</a:t>
            </a:r>
          </a:p>
        </p:txBody>
      </p:sp>
    </p:spTree>
    <p:extLst>
      <p:ext uri="{BB962C8B-B14F-4D97-AF65-F5344CB8AC3E}">
        <p14:creationId xmlns:p14="http://schemas.microsoft.com/office/powerpoint/2010/main" val="695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182d5d6c8_0_78"/>
          <p:cNvSpPr/>
          <p:nvPr/>
        </p:nvSpPr>
        <p:spPr>
          <a:xfrm>
            <a:off x="226400" y="213360"/>
            <a:ext cx="4635160" cy="5565648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r>
              <a:rPr lang="en-GB" sz="3600" b="1" dirty="0">
                <a:solidFill>
                  <a:schemeClr val="bg1"/>
                </a:solidFill>
                <a:latin typeface="Libre Franklin" pitchFamily="2" charset="77"/>
              </a:rPr>
              <a:t>EVIDENCE </a:t>
            </a:r>
            <a:endParaRPr sz="3600" b="1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7" name="Google Shape;511;g10182d5d6c8_0_170">
            <a:extLst>
              <a:ext uri="{FF2B5EF4-FFF2-40B4-BE49-F238E27FC236}">
                <a16:creationId xmlns:a16="http://schemas.microsoft.com/office/drawing/2014/main" id="{BD482BD3-A219-2E4D-83D0-0E33278741AA}"/>
              </a:ext>
            </a:extLst>
          </p:cNvPr>
          <p:cNvSpPr/>
          <p:nvPr/>
        </p:nvSpPr>
        <p:spPr>
          <a:xfrm>
            <a:off x="5346442" y="688848"/>
            <a:ext cx="6159755" cy="49072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  <a:t>Few studies into the use of the material 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  <a:t>One trial showed 100% of patients preferred this material to their previous dentures regarding the following aspects: mucosal irritation, halitosis, fractures and comfort (</a:t>
            </a:r>
            <a:r>
              <a:rPr lang="en-GB" sz="2000" i="1" dirty="0">
                <a:solidFill>
                  <a:srgbClr val="7030A0"/>
                </a:solidFill>
                <a:latin typeface="Libre Franklin" pitchFamily="2" charset="77"/>
              </a:rPr>
              <a:t>Singh</a:t>
            </a:r>
            <a: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  <a:t>, 2011)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  <a:latin typeface="Libre Franklin" pitchFamily="2" charset="77"/>
              </a:rPr>
              <a:t>Another study showed better function, speech and comfort of maxillary complete flexi dentures opposing natural teeth, with much fewer midline fractures - an issue with acrylic (</a:t>
            </a:r>
            <a:r>
              <a:rPr lang="en-GB" sz="2000" i="1" dirty="0">
                <a:solidFill>
                  <a:srgbClr val="7030A0"/>
                </a:solidFill>
                <a:latin typeface="Libre Franklin" pitchFamily="2" charset="77"/>
              </a:rPr>
              <a:t>Dhiman &amp; Chowdhury , 2009)</a:t>
            </a:r>
            <a:endParaRPr lang="en-GB" sz="2000" b="1" i="1" dirty="0">
              <a:solidFill>
                <a:srgbClr val="7030A0"/>
              </a:solidFill>
              <a:latin typeface="Libre Franklin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182d5d6c8_0_78"/>
          <p:cNvSpPr/>
          <p:nvPr/>
        </p:nvSpPr>
        <p:spPr>
          <a:xfrm>
            <a:off x="136459" y="191124"/>
            <a:ext cx="4635160" cy="1791325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r>
              <a:rPr lang="en-GB" sz="3600" b="1" dirty="0">
                <a:solidFill>
                  <a:schemeClr val="bg1"/>
                </a:solidFill>
                <a:latin typeface="Libre Franklin" pitchFamily="2" charset="77"/>
              </a:rPr>
              <a:t>THERMOPLASTIC DENTURES</a:t>
            </a:r>
            <a:endParaRPr sz="3600" b="1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7" name="Google Shape;511;g10182d5d6c8_0_170">
            <a:extLst>
              <a:ext uri="{FF2B5EF4-FFF2-40B4-BE49-F238E27FC236}">
                <a16:creationId xmlns:a16="http://schemas.microsoft.com/office/drawing/2014/main" id="{BD482BD3-A219-2E4D-83D0-0E33278741AA}"/>
              </a:ext>
            </a:extLst>
          </p:cNvPr>
          <p:cNvSpPr/>
          <p:nvPr/>
        </p:nvSpPr>
        <p:spPr>
          <a:xfrm>
            <a:off x="5240575" y="115548"/>
            <a:ext cx="5903723" cy="41018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GB" sz="1800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sp>
        <p:nvSpPr>
          <p:cNvPr id="9" name="Google Shape;511;g10182d5d6c8_0_170">
            <a:extLst>
              <a:ext uri="{FF2B5EF4-FFF2-40B4-BE49-F238E27FC236}">
                <a16:creationId xmlns:a16="http://schemas.microsoft.com/office/drawing/2014/main" id="{D0E50B14-967F-5E44-845E-1CC84B692E5F}"/>
              </a:ext>
            </a:extLst>
          </p:cNvPr>
          <p:cNvSpPr/>
          <p:nvPr/>
        </p:nvSpPr>
        <p:spPr>
          <a:xfrm>
            <a:off x="5643574" y="4713509"/>
            <a:ext cx="4744673" cy="10106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1800" dirty="0" err="1">
                <a:solidFill>
                  <a:srgbClr val="7030A0"/>
                </a:solidFill>
                <a:latin typeface="Libre Franklin" pitchFamily="2" charset="77"/>
              </a:rPr>
              <a:t>Valplast</a:t>
            </a:r>
            <a:r>
              <a:rPr lang="en-GB" sz="1800" dirty="0">
                <a:solidFill>
                  <a:srgbClr val="7030A0"/>
                </a:solidFill>
                <a:latin typeface="Libre Franklin" pitchFamily="2" charset="77"/>
              </a:rPr>
              <a:t> - a polyamide resin developed from a type of nylon material</a:t>
            </a:r>
          </a:p>
        </p:txBody>
      </p:sp>
      <p:sp>
        <p:nvSpPr>
          <p:cNvPr id="10" name="Google Shape;511;g10182d5d6c8_0_170">
            <a:extLst>
              <a:ext uri="{FF2B5EF4-FFF2-40B4-BE49-F238E27FC236}">
                <a16:creationId xmlns:a16="http://schemas.microsoft.com/office/drawing/2014/main" id="{174ED0DC-5FC6-EC4C-809B-07ABB976C404}"/>
              </a:ext>
            </a:extLst>
          </p:cNvPr>
          <p:cNvSpPr/>
          <p:nvPr/>
        </p:nvSpPr>
        <p:spPr>
          <a:xfrm>
            <a:off x="456325" y="2013624"/>
            <a:ext cx="3501078" cy="41018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GB" sz="2000" b="1" i="1" dirty="0">
              <a:solidFill>
                <a:srgbClr val="7030A0"/>
              </a:solidFill>
              <a:latin typeface="Libre Franklin" pitchFamily="2" charset="77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A49AC17-84F9-804D-9842-1B9FCF27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1" y="2046153"/>
            <a:ext cx="2563165" cy="393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">
            <a:extLst>
              <a:ext uri="{FF2B5EF4-FFF2-40B4-BE49-F238E27FC236}">
                <a16:creationId xmlns:a16="http://schemas.microsoft.com/office/drawing/2014/main" id="{1E891C28-396F-564D-B39E-07514D9A8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4" y="444589"/>
            <a:ext cx="5128058" cy="35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6299B6-0426-C54C-9CFB-95F48A3EFBAB}"/>
              </a:ext>
            </a:extLst>
          </p:cNvPr>
          <p:cNvSpPr txBox="1"/>
          <p:nvPr/>
        </p:nvSpPr>
        <p:spPr>
          <a:xfrm>
            <a:off x="456325" y="6056599"/>
            <a:ext cx="8488057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Libre Franklin" pitchFamily="2" charset="77"/>
              </a:rPr>
              <a:t>Flexible clasp. </a:t>
            </a:r>
            <a:endParaRPr lang="en-GB" b="0" dirty="0">
              <a:solidFill>
                <a:schemeClr val="bg1"/>
              </a:solidFill>
              <a:effectLst/>
              <a:latin typeface="Libre Franklin" pitchFamily="2" charset="77"/>
            </a:endParaRPr>
          </a:p>
          <a:p>
            <a:pPr rtl="0">
              <a:spcBef>
                <a:spcPts val="800"/>
              </a:spcBef>
              <a:spcAft>
                <a:spcPts val="0"/>
              </a:spcAft>
            </a:pP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Libre Franklin" pitchFamily="2" charset="77"/>
              </a:rPr>
              <a:t>Rickman, L. J., </a:t>
            </a:r>
            <a:r>
              <a:rPr lang="en-GB" sz="1400" b="0" i="0" u="none" strike="noStrike" dirty="0" err="1">
                <a:solidFill>
                  <a:schemeClr val="bg1"/>
                </a:solidFill>
                <a:effectLst/>
                <a:latin typeface="Libre Franklin" pitchFamily="2" charset="77"/>
              </a:rPr>
              <a:t>Padipatvuthikul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Libre Franklin" pitchFamily="2" charset="77"/>
              </a:rPr>
              <a:t>, P., &amp; Satterthwaite, J. D. (2012). Contemporary denture base resins: part 2. </a:t>
            </a:r>
            <a:r>
              <a:rPr lang="en-GB" sz="1400" b="0" i="1" u="none" strike="noStrike" dirty="0">
                <a:solidFill>
                  <a:schemeClr val="bg1"/>
                </a:solidFill>
                <a:effectLst/>
                <a:latin typeface="Libre Franklin" pitchFamily="2" charset="77"/>
              </a:rPr>
              <a:t>Dental Update</a:t>
            </a:r>
            <a:endParaRPr lang="en-GB" b="0" dirty="0">
              <a:solidFill>
                <a:schemeClr val="bg1"/>
              </a:solidFill>
              <a:effectLst/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347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"/>
          <p:cNvSpPr txBox="1">
            <a:spLocks noGrp="1"/>
          </p:cNvSpPr>
          <p:nvPr>
            <p:ph type="title"/>
          </p:nvPr>
        </p:nvSpPr>
        <p:spPr>
          <a:xfrm rot="-365">
            <a:off x="252213" y="175363"/>
            <a:ext cx="10974519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400" dirty="0"/>
              <a:t>THERMOPLASTIC: DISADVANTAGES  </a:t>
            </a:r>
            <a:endParaRPr sz="4400" dirty="0"/>
          </a:p>
        </p:txBody>
      </p:sp>
      <p:sp>
        <p:nvSpPr>
          <p:cNvPr id="414" name="Google Shape;414;p5"/>
          <p:cNvSpPr/>
          <p:nvPr/>
        </p:nvSpPr>
        <p:spPr>
          <a:xfrm>
            <a:off x="437112" y="1261872"/>
            <a:ext cx="10974561" cy="4608576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Lower colour stability &amp; surface roughens easier in comparison with conventional acrylic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Increasing flexibility of the denture base results in decreasing counter/balancing force in denture → less even distribution of the forces over all the tissues including to teeth and the primary support areas → increasing the risk of resorption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Clasps &amp; reciprocating arms cover a large surface area, including gingival margins and more tooth tissue than metal clasps, affecting plaque control and increased risk of periodontal inflammation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Increased risk of clasp fracture</a:t>
            </a:r>
          </a:p>
        </p:txBody>
      </p:sp>
    </p:spTree>
    <p:extLst>
      <p:ext uri="{BB962C8B-B14F-4D97-AF65-F5344CB8AC3E}">
        <p14:creationId xmlns:p14="http://schemas.microsoft.com/office/powerpoint/2010/main" val="20957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"/>
          <p:cNvSpPr txBox="1">
            <a:spLocks noGrp="1"/>
          </p:cNvSpPr>
          <p:nvPr>
            <p:ph type="title"/>
          </p:nvPr>
        </p:nvSpPr>
        <p:spPr>
          <a:xfrm rot="-365">
            <a:off x="252213" y="175363"/>
            <a:ext cx="10974519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400" dirty="0"/>
              <a:t>THERMOPLASTIC: DISADVANTAGES  </a:t>
            </a:r>
            <a:endParaRPr sz="4400" dirty="0"/>
          </a:p>
        </p:txBody>
      </p:sp>
      <p:sp>
        <p:nvSpPr>
          <p:cNvPr id="414" name="Google Shape;414;p5"/>
          <p:cNvSpPr/>
          <p:nvPr/>
        </p:nvSpPr>
        <p:spPr>
          <a:xfrm>
            <a:off x="437112" y="1261872"/>
            <a:ext cx="10974561" cy="4608576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bg1"/>
              </a:buClr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D1E6BE7-6202-EE45-827A-56ABDCFB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18" y="1463040"/>
            <a:ext cx="9347708" cy="312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E67B2E-6B4A-3F43-AB60-08111F51E534}"/>
              </a:ext>
            </a:extLst>
          </p:cNvPr>
          <p:cNvSpPr txBox="1"/>
          <p:nvPr/>
        </p:nvSpPr>
        <p:spPr>
          <a:xfrm>
            <a:off x="1298448" y="4864608"/>
            <a:ext cx="911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Effect of marginal gingival coverage.</a:t>
            </a:r>
          </a:p>
          <a:p>
            <a:r>
              <a:rPr lang="en-GB" dirty="0" err="1">
                <a:solidFill>
                  <a:schemeClr val="bg1"/>
                </a:solidFill>
                <a:latin typeface="Libre Franklin" pitchFamily="2" charset="77"/>
              </a:rPr>
              <a:t>Fueki</a:t>
            </a:r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, K.,  et al. (2014). Clinical application of removable partial dentures using thermoplastic resin. Part II: Material properties and clinical features of non-metal clasp dentures. Journal of Prosthodontic Research.</a:t>
            </a:r>
          </a:p>
        </p:txBody>
      </p:sp>
    </p:spTree>
    <p:extLst>
      <p:ext uri="{BB962C8B-B14F-4D97-AF65-F5344CB8AC3E}">
        <p14:creationId xmlns:p14="http://schemas.microsoft.com/office/powerpoint/2010/main" val="17225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400;p122">
            <a:extLst>
              <a:ext uri="{FF2B5EF4-FFF2-40B4-BE49-F238E27FC236}">
                <a16:creationId xmlns:a16="http://schemas.microsoft.com/office/drawing/2014/main" id="{D3BDE0A7-138B-6249-AAEF-C43351B05A22}"/>
              </a:ext>
            </a:extLst>
          </p:cNvPr>
          <p:cNvSpPr/>
          <p:nvPr/>
        </p:nvSpPr>
        <p:spPr>
          <a:xfrm>
            <a:off x="0" y="-1"/>
            <a:ext cx="12192000" cy="1444997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endParaRPr lang="en-GB" sz="1800" dirty="0">
              <a:solidFill>
                <a:srgbClr val="441D63"/>
              </a:solidFill>
              <a:latin typeface="Libre Franklin" pitchFamily="2" charset="77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2789830" y="346989"/>
            <a:ext cx="6612335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000" b="1" dirty="0">
                <a:solidFill>
                  <a:srgbClr val="FFFFFF"/>
                </a:solidFill>
                <a:latin typeface="Libre Franklin" pitchFamily="2" charset="77"/>
              </a:rPr>
              <a:t>TAKEAWAY MESSAGES </a:t>
            </a:r>
            <a:endParaRPr sz="4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BFC469-45CB-884E-9746-81F96962EE94}"/>
              </a:ext>
            </a:extLst>
          </p:cNvPr>
          <p:cNvSpPr txBox="1"/>
          <p:nvPr/>
        </p:nvSpPr>
        <p:spPr>
          <a:xfrm>
            <a:off x="1452639" y="2432067"/>
            <a:ext cx="92867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Important to emphasise to the patient the importance of denture and oral hygiene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Careful design and planning of all prostheses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Denture design is equally as important for acrylic dentures</a:t>
            </a: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Regular recall</a:t>
            </a:r>
          </a:p>
          <a:p>
            <a:pPr>
              <a:buClr>
                <a:srgbClr val="7030A0"/>
              </a:buClr>
            </a:pPr>
            <a:endParaRPr lang="en-US" sz="20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423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2CFF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7"/>
          <p:cNvSpPr txBox="1"/>
          <p:nvPr/>
        </p:nvSpPr>
        <p:spPr>
          <a:xfrm>
            <a:off x="84643" y="1130536"/>
            <a:ext cx="12022713" cy="57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sz="1200" dirty="0"/>
              <a:t>Choudhary, S. (2019). Complete denture fracture – A proposed classification system and its incidence in National Capital Region population: A survey. </a:t>
            </a:r>
            <a:r>
              <a:rPr lang="en-GB" sz="1200" i="1" dirty="0"/>
              <a:t>The Journal of Indian Prosthodontic Society</a:t>
            </a:r>
            <a:r>
              <a:rPr lang="en-GB" sz="1200" dirty="0"/>
              <a:t>, </a:t>
            </a:r>
            <a:r>
              <a:rPr lang="en-GB" sz="1200" i="1" dirty="0"/>
              <a:t>19</a:t>
            </a:r>
            <a:r>
              <a:rPr lang="en-GB" sz="1200" dirty="0"/>
              <a:t>(4), 307. https://</a:t>
            </a:r>
            <a:r>
              <a:rPr lang="en-GB" sz="1200" dirty="0" err="1"/>
              <a:t>doi.org</a:t>
            </a:r>
            <a:r>
              <a:rPr lang="en-GB" sz="1200" dirty="0"/>
              <a:t>/10.4103/jips.jips_312_18</a:t>
            </a:r>
          </a:p>
          <a:p>
            <a:br>
              <a:rPr lang="en-GB" sz="1200" dirty="0"/>
            </a:br>
            <a:r>
              <a:rPr lang="en-GB" sz="1200" dirty="0"/>
              <a:t>Dhiman, R., &amp; Chowdhury, S. R. (2009). Midline Fractures in Single Maxillary Complete Acrylic vs Flexible Dentures. Medical Journal Armed Forces India, 65(2), 141–145. </a:t>
            </a:r>
            <a:r>
              <a:rPr lang="en-GB" sz="1200" u="sng" dirty="0">
                <a:hlinkClick r:id="rId3"/>
              </a:rPr>
              <a:t>https://doi.org/10.1016/s0377-1237(09)80128-7</a:t>
            </a:r>
            <a:endParaRPr lang="en-GB" sz="1200" dirty="0"/>
          </a:p>
          <a:p>
            <a:br>
              <a:rPr lang="en-GB" sz="1200" dirty="0"/>
            </a:br>
            <a:r>
              <a:rPr lang="en-GB" sz="1200" dirty="0" err="1"/>
              <a:t>Fueki</a:t>
            </a:r>
            <a:r>
              <a:rPr lang="en-GB" sz="1200" dirty="0"/>
              <a:t>, K., Ohkubo, C., </a:t>
            </a:r>
            <a:r>
              <a:rPr lang="en-GB" sz="1200" dirty="0" err="1"/>
              <a:t>Yatabe</a:t>
            </a:r>
            <a:r>
              <a:rPr lang="en-GB" sz="1200" dirty="0"/>
              <a:t>, M., Arakawa, I., </a:t>
            </a:r>
            <a:r>
              <a:rPr lang="en-GB" sz="1200" dirty="0" err="1"/>
              <a:t>Arita</a:t>
            </a:r>
            <a:r>
              <a:rPr lang="en-GB" sz="1200" dirty="0"/>
              <a:t>, M., </a:t>
            </a:r>
            <a:r>
              <a:rPr lang="en-GB" sz="1200" dirty="0" err="1"/>
              <a:t>Ino</a:t>
            </a:r>
            <a:r>
              <a:rPr lang="en-GB" sz="1200" dirty="0"/>
              <a:t>, S., Kanamori, T., Kawai, Y., </a:t>
            </a:r>
            <a:r>
              <a:rPr lang="en-GB" sz="1200" dirty="0" err="1"/>
              <a:t>Kawara</a:t>
            </a:r>
            <a:r>
              <a:rPr lang="en-GB" sz="1200" dirty="0"/>
              <a:t>, M., Komiyama, O., Suzuki, T., Nagata, K., </a:t>
            </a:r>
            <a:r>
              <a:rPr lang="en-GB" sz="1200" dirty="0" err="1"/>
              <a:t>Hosoki</a:t>
            </a:r>
            <a:r>
              <a:rPr lang="en-GB" sz="1200" dirty="0"/>
              <a:t>, M., Masumi, S. I., Yamauchi, M., </a:t>
            </a:r>
            <a:r>
              <a:rPr lang="en-GB" sz="1200" dirty="0" err="1"/>
              <a:t>Aita</a:t>
            </a:r>
            <a:r>
              <a:rPr lang="en-GB" sz="1200" dirty="0"/>
              <a:t>, H., Ono, T., Kondo, H., Tamaki, K., . . . </a:t>
            </a:r>
            <a:r>
              <a:rPr lang="en-GB" sz="1200" dirty="0" err="1"/>
              <a:t>Yatani</a:t>
            </a:r>
            <a:r>
              <a:rPr lang="en-GB" sz="1200" dirty="0"/>
              <a:t>, H. (2014). Clinical application of removable partial dentures using thermoplastic resin. Part II: Material properties and clinical features of non-metal clasp dentures. Journal of Prosthodontic Research, 58(2), 71–84. </a:t>
            </a:r>
            <a:r>
              <a:rPr lang="en-GB" sz="1200" u="sng" dirty="0">
                <a:hlinkClick r:id="rId4"/>
              </a:rPr>
              <a:t>https://doi.org/10.1016/j.jpor.2014.03.002</a:t>
            </a:r>
            <a:endParaRPr lang="en-GB" sz="1200" dirty="0"/>
          </a:p>
          <a:p>
            <a:br>
              <a:rPr lang="en-GB" sz="1200" dirty="0"/>
            </a:br>
            <a:r>
              <a:rPr lang="en-GB" sz="1200" dirty="0"/>
              <a:t>McCord, J. F., Grey, N. J., Winstanley, R. B., &amp; Johnson, A. (2002). A Clinical Overview of Removable Prostheses: 3. Principles of Design for Removable Partial Dentures. Dental Update, 29(10), 474–481. </a:t>
            </a:r>
            <a:r>
              <a:rPr lang="en-GB" sz="1200" u="sng" dirty="0">
                <a:hlinkClick r:id="rId5"/>
              </a:rPr>
              <a:t>https://doi.org/10.12968/denu.2002.29.10.474</a:t>
            </a:r>
            <a:endParaRPr lang="en-GB" sz="1200" dirty="0"/>
          </a:p>
          <a:p>
            <a:br>
              <a:rPr lang="en-GB" sz="1200" dirty="0"/>
            </a:br>
            <a:r>
              <a:rPr lang="en-GB" sz="1200" dirty="0"/>
              <a:t>NHS. (2011). 2009 Adult Dental Health Survey. </a:t>
            </a:r>
            <a:r>
              <a:rPr lang="en-GB" sz="1200" u="sng" dirty="0">
                <a:hlinkClick r:id="rId6"/>
              </a:rPr>
              <a:t>https://digital.nhs.uk/data-and-information/publications/statistical/adult-dental-health-survey/adult-dental-health-survey-2009-summary-report-and-thematic-series</a:t>
            </a:r>
            <a:endParaRPr lang="en-GB" sz="1200" dirty="0"/>
          </a:p>
          <a:p>
            <a:br>
              <a:rPr lang="en-GB" sz="1200" dirty="0"/>
            </a:br>
            <a:r>
              <a:rPr lang="en-GB" sz="1200" dirty="0"/>
              <a:t>Olms, C., </a:t>
            </a:r>
            <a:r>
              <a:rPr lang="en-GB" sz="1200" dirty="0" err="1"/>
              <a:t>Yahiaoui-Doktor</a:t>
            </a:r>
            <a:r>
              <a:rPr lang="en-GB" sz="1200" dirty="0"/>
              <a:t>, M., &amp; </a:t>
            </a:r>
            <a:r>
              <a:rPr lang="en-GB" sz="1200" dirty="0" err="1"/>
              <a:t>Remmerbach</a:t>
            </a:r>
            <a:r>
              <a:rPr lang="en-GB" sz="1200" dirty="0"/>
              <a:t>, T. W. (2019). Contact allergies to dental materials. </a:t>
            </a:r>
            <a:r>
              <a:rPr lang="en-GB" sz="1200" i="1" dirty="0"/>
              <a:t>Swiss dental journal</a:t>
            </a:r>
            <a:r>
              <a:rPr lang="en-GB" sz="1200" dirty="0"/>
              <a:t>, </a:t>
            </a:r>
            <a:r>
              <a:rPr lang="en-GB" sz="1200" i="1" dirty="0"/>
              <a:t>129</a:t>
            </a:r>
            <a:r>
              <a:rPr lang="en-GB" sz="1200" dirty="0"/>
              <a:t>(7-8), 571–579.</a:t>
            </a:r>
          </a:p>
          <a:p>
            <a:br>
              <a:rPr lang="en-GB" sz="1200" dirty="0"/>
            </a:br>
            <a:r>
              <a:rPr lang="en-GB" sz="1200" dirty="0"/>
              <a:t>Rickman, L. J., </a:t>
            </a:r>
            <a:r>
              <a:rPr lang="en-GB" sz="1200" dirty="0" err="1"/>
              <a:t>Padipatvuthikul</a:t>
            </a:r>
            <a:r>
              <a:rPr lang="en-GB" sz="1200" dirty="0"/>
              <a:t>, P., &amp; Satterthwaite, J. D. (2012a). Contemporary denture base resins: part 1. Dental Update, 39(1), 25–30. </a:t>
            </a:r>
            <a:r>
              <a:rPr lang="en-GB" sz="1200" u="sng" dirty="0">
                <a:hlinkClick r:id="rId7"/>
              </a:rPr>
              <a:t>https://doi.org/10.12968/denu.2012.39.1.25</a:t>
            </a:r>
            <a:endParaRPr lang="en-GB" sz="1200" dirty="0"/>
          </a:p>
          <a:p>
            <a:br>
              <a:rPr lang="en-GB" sz="1200" dirty="0"/>
            </a:br>
            <a:r>
              <a:rPr lang="en-GB" sz="1200" dirty="0"/>
              <a:t>Rickman, L. J., </a:t>
            </a:r>
            <a:r>
              <a:rPr lang="en-GB" sz="1200" dirty="0" err="1"/>
              <a:t>Padipatvuthikul</a:t>
            </a:r>
            <a:r>
              <a:rPr lang="en-GB" sz="1200" dirty="0"/>
              <a:t>, P., &amp; Satterthwaite, J. D. (2012b). Contemporary denture base resins: part 2. Dental Update, 39(3), 176–187. </a:t>
            </a:r>
            <a:r>
              <a:rPr lang="en-GB" sz="1200" u="sng" dirty="0">
                <a:hlinkClick r:id="rId8"/>
              </a:rPr>
              <a:t>https://doi.org/10.12968/denu.2012.39.3.176</a:t>
            </a:r>
            <a:endParaRPr lang="en-GB" sz="1200" dirty="0"/>
          </a:p>
          <a:p>
            <a:br>
              <a:rPr lang="en-GB" sz="1200" dirty="0"/>
            </a:br>
            <a:r>
              <a:rPr lang="en-GB" sz="1200" dirty="0"/>
              <a:t>Singh, J., Dhiman, R., </a:t>
            </a:r>
            <a:r>
              <a:rPr lang="en-GB" sz="1200" dirty="0" err="1"/>
              <a:t>Bedi</a:t>
            </a:r>
            <a:r>
              <a:rPr lang="en-GB" sz="1200" dirty="0"/>
              <a:t>, R. P. S., &amp; Girish, S. (2011). Flexible denture base material: A viable alternative to conventional acrylic denture base material. Contemporary Clinical Dentistry, 2(4), 313. </a:t>
            </a:r>
            <a:r>
              <a:rPr lang="en-GB" sz="1200" u="sng" dirty="0">
                <a:hlinkClick r:id="rId9"/>
              </a:rPr>
              <a:t>https://doi.org/10.4103/0976-237x.91795</a:t>
            </a:r>
            <a:endParaRPr lang="en-GB" sz="1200" dirty="0"/>
          </a:p>
          <a:p>
            <a:br>
              <a:rPr lang="en-GB" sz="1200" dirty="0"/>
            </a:br>
            <a:r>
              <a:rPr lang="en-GB" sz="1200" dirty="0"/>
              <a:t>Walmsley, A. D. (2003). Acrylic Partial Dentures. Dental Update, 30(8), 424–429. https://</a:t>
            </a:r>
            <a:r>
              <a:rPr lang="en-GB" sz="1200" dirty="0" err="1"/>
              <a:t>doi.org</a:t>
            </a:r>
            <a:r>
              <a:rPr lang="en-GB" sz="1200" dirty="0"/>
              <a:t>/10.12968/denu.2003.30.8.424</a:t>
            </a:r>
          </a:p>
          <a:p>
            <a:br>
              <a:rPr lang="en-GB" sz="1200" dirty="0"/>
            </a:br>
            <a:endParaRPr sz="12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50" name="Google Shape;650;p17" descr="DTC-logo535-130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7"/>
          <p:cNvSpPr/>
          <p:nvPr/>
        </p:nvSpPr>
        <p:spPr>
          <a:xfrm>
            <a:off x="2391450" y="10036"/>
            <a:ext cx="7409100" cy="849500"/>
          </a:xfrm>
          <a:prstGeom prst="roundRect">
            <a:avLst>
              <a:gd name="adj" fmla="val 16667"/>
            </a:avLst>
          </a:prstGeom>
          <a:solidFill>
            <a:srgbClr val="9CC2E5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REFERENCES AND FURTHER READING </a:t>
            </a:r>
            <a:endParaRPr sz="26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"/>
          <p:cNvSpPr txBox="1">
            <a:spLocks noGrp="1"/>
          </p:cNvSpPr>
          <p:nvPr>
            <p:ph type="title"/>
          </p:nvPr>
        </p:nvSpPr>
        <p:spPr>
          <a:xfrm>
            <a:off x="533400" y="152399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</a:pPr>
            <a:r>
              <a:rPr lang="en-US" dirty="0"/>
              <a:t>GDC OUTCOMES </a:t>
            </a:r>
            <a:endParaRPr dirty="0"/>
          </a:p>
        </p:txBody>
      </p:sp>
      <p:sp>
        <p:nvSpPr>
          <p:cNvPr id="390" name="Google Shape;390;p2"/>
          <p:cNvSpPr txBox="1"/>
          <p:nvPr/>
        </p:nvSpPr>
        <p:spPr>
          <a:xfrm>
            <a:off x="1461002" y="1335134"/>
            <a:ext cx="10195200" cy="1509091"/>
          </a:xfrm>
          <a:prstGeom prst="rect">
            <a:avLst/>
          </a:prstGeom>
          <a:solidFill>
            <a:srgbClr val="7030A0">
              <a:alpha val="4902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bg1"/>
              </a:solidFill>
              <a:latin typeface="Libre Franklin" pitchFamily="2" charset="77"/>
              <a:ea typeface="Libre Franklin"/>
              <a:cs typeface="Libre Franklin"/>
              <a:sym typeface="Libre Franklin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Knowledge of the types of materials used for removable prostheses </a:t>
            </a:r>
          </a:p>
          <a:p>
            <a:endParaRPr sz="1900" i="0" u="none" strike="noStrike" cap="none" dirty="0">
              <a:solidFill>
                <a:srgbClr val="7030A0"/>
              </a:solidFill>
              <a:latin typeface="Libre Franklin" pitchFamily="2" charset="77"/>
              <a:ea typeface="Libre Franklin Medium"/>
              <a:cs typeface="Libre Franklin Medium"/>
              <a:sym typeface="Libre Franklin Medium"/>
            </a:endParaRPr>
          </a:p>
          <a:p>
            <a:pPr marL="28575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900"/>
              <a:buFont typeface="Libre Franklin"/>
              <a:buChar char="•"/>
            </a:pPr>
            <a:endParaRPr sz="1900" i="0" u="none" strike="noStrike" cap="none" dirty="0">
              <a:solidFill>
                <a:srgbClr val="3F3F3F"/>
              </a:solidFill>
              <a:latin typeface="Libre Franklin" pitchFamily="2" charset="77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" name="Google Shape;391;p2">
            <a:extLst>
              <a:ext uri="{FF2B5EF4-FFF2-40B4-BE49-F238E27FC236}">
                <a16:creationId xmlns:a16="http://schemas.microsoft.com/office/drawing/2014/main" id="{06F83CB1-DACD-304F-A064-516FF8231A48}"/>
              </a:ext>
            </a:extLst>
          </p:cNvPr>
          <p:cNvSpPr/>
          <p:nvPr/>
        </p:nvSpPr>
        <p:spPr>
          <a:xfrm>
            <a:off x="533400" y="1704723"/>
            <a:ext cx="535800" cy="496500"/>
          </a:xfrm>
          <a:prstGeom prst="ellipse">
            <a:avLst/>
          </a:prstGeom>
          <a:solidFill>
            <a:srgbClr val="7030A0"/>
          </a:solidFill>
          <a:ln w="38100" cap="flat" cmpd="sng">
            <a:solidFill>
              <a:srgbClr val="D3B6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89;p2">
            <a:extLst>
              <a:ext uri="{FF2B5EF4-FFF2-40B4-BE49-F238E27FC236}">
                <a16:creationId xmlns:a16="http://schemas.microsoft.com/office/drawing/2014/main" id="{CF66BA36-70BD-764F-B4C6-94908662F22E}"/>
              </a:ext>
            </a:extLst>
          </p:cNvPr>
          <p:cNvSpPr txBox="1">
            <a:spLocks/>
          </p:cNvSpPr>
          <p:nvPr/>
        </p:nvSpPr>
        <p:spPr>
          <a:xfrm>
            <a:off x="533400" y="3136612"/>
            <a:ext cx="847090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000"/>
              <a:buFont typeface="Libre Franklin Medium"/>
              <a:buNone/>
              <a:defRPr sz="3000" b="1" i="0" u="none" strike="noStrike" cap="none">
                <a:solidFill>
                  <a:srgbClr val="7030A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AIMS AND OBJECTIVES</a:t>
            </a:r>
          </a:p>
        </p:txBody>
      </p:sp>
      <p:sp>
        <p:nvSpPr>
          <p:cNvPr id="8" name="Google Shape;390;p2">
            <a:extLst>
              <a:ext uri="{FF2B5EF4-FFF2-40B4-BE49-F238E27FC236}">
                <a16:creationId xmlns:a16="http://schemas.microsoft.com/office/drawing/2014/main" id="{0A6CE5C1-E09E-F74E-9702-33EE77183D4B}"/>
              </a:ext>
            </a:extLst>
          </p:cNvPr>
          <p:cNvSpPr txBox="1"/>
          <p:nvPr/>
        </p:nvSpPr>
        <p:spPr>
          <a:xfrm>
            <a:off x="1461002" y="4175125"/>
            <a:ext cx="10195200" cy="1474209"/>
          </a:xfrm>
          <a:prstGeom prst="rect">
            <a:avLst/>
          </a:prstGeom>
          <a:solidFill>
            <a:srgbClr val="7030A0">
              <a:alpha val="4902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1800" b="1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To understand the advantages and disadvantages of different denture base materials and their indications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1800" i="0" u="none" strike="noStrike" cap="none" dirty="0">
              <a:solidFill>
                <a:schemeClr val="bg1"/>
              </a:solidFill>
              <a:latin typeface="Libre Franklin" pitchFamily="2" charset="77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400;p122">
            <a:extLst>
              <a:ext uri="{FF2B5EF4-FFF2-40B4-BE49-F238E27FC236}">
                <a16:creationId xmlns:a16="http://schemas.microsoft.com/office/drawing/2014/main" id="{D3BDE0A7-138B-6249-AAEF-C43351B05A22}"/>
              </a:ext>
            </a:extLst>
          </p:cNvPr>
          <p:cNvSpPr/>
          <p:nvPr/>
        </p:nvSpPr>
        <p:spPr>
          <a:xfrm>
            <a:off x="0" y="-1"/>
            <a:ext cx="12192000" cy="1444997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endParaRPr lang="en-GB" sz="1800" dirty="0">
              <a:solidFill>
                <a:srgbClr val="441D63"/>
              </a:solidFill>
              <a:latin typeface="Libre Franklin" pitchFamily="2" charset="77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3970320" y="369361"/>
            <a:ext cx="4251359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4000" b="1" dirty="0">
                <a:solidFill>
                  <a:srgbClr val="FFFFFF"/>
                </a:solidFill>
                <a:latin typeface="Libre Franklin" pitchFamily="2" charset="77"/>
              </a:rPr>
              <a:t>INTRODUCTION</a:t>
            </a:r>
            <a:endParaRPr sz="40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BFC469-45CB-884E-9746-81F96962EE94}"/>
              </a:ext>
            </a:extLst>
          </p:cNvPr>
          <p:cNvSpPr txBox="1"/>
          <p:nvPr/>
        </p:nvSpPr>
        <p:spPr>
          <a:xfrm>
            <a:off x="1452641" y="2194323"/>
            <a:ext cx="928671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Almost 20% of adults in the UK are denture wearers, 13% requiring partial dentures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Acrylic: Polymethylmethacrylate (PMMA) resin 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CoCr - Cobalt - Chromium Alloy </a:t>
            </a: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7030A0"/>
              </a:solidFill>
              <a:latin typeface="Libre Franklin" pitchFamily="2" charset="77"/>
            </a:endParaRPr>
          </a:p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Libre Franklin" pitchFamily="2" charset="77"/>
              </a:rPr>
              <a:t>Flexible – None-metal clasp dentures – thermoplastic materials </a:t>
            </a:r>
          </a:p>
          <a:p>
            <a:br>
              <a:rPr lang="en-GB" sz="2000" dirty="0"/>
            </a:br>
            <a:endParaRPr lang="en-US" sz="2000" b="1" dirty="0">
              <a:solidFill>
                <a:srgbClr val="7030A0"/>
              </a:solidFill>
              <a:latin typeface="Libre Franklin" pitchFamily="2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2B1824-8537-BE48-9FB1-BDFAAA33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" name="Google Shape;421;g10182d5d6c8_0_9"/>
          <p:cNvSpPr/>
          <p:nvPr/>
        </p:nvSpPr>
        <p:spPr>
          <a:xfrm>
            <a:off x="442459" y="2254608"/>
            <a:ext cx="3282300" cy="3473700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Acrylic</a:t>
            </a:r>
            <a:r>
              <a:rPr lang="en-US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sz="2200" dirty="0"/>
          </a:p>
        </p:txBody>
      </p:sp>
      <p:sp>
        <p:nvSpPr>
          <p:cNvPr id="422" name="Google Shape;422;g10182d5d6c8_0_9"/>
          <p:cNvSpPr/>
          <p:nvPr/>
        </p:nvSpPr>
        <p:spPr>
          <a:xfrm>
            <a:off x="4336913" y="2253564"/>
            <a:ext cx="3281220" cy="3473755"/>
          </a:xfrm>
          <a:prstGeom prst="rect">
            <a:avLst/>
          </a:prstGeom>
          <a:solidFill>
            <a:srgbClr val="D883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Cobalt Chrome </a:t>
            </a:r>
            <a:endParaRPr sz="16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g10182d5d6c8_0_9"/>
          <p:cNvSpPr/>
          <p:nvPr/>
        </p:nvSpPr>
        <p:spPr>
          <a:xfrm>
            <a:off x="8241432" y="2255418"/>
            <a:ext cx="3270038" cy="3472128"/>
          </a:xfrm>
          <a:prstGeom prst="rect">
            <a:avLst/>
          </a:prstGeom>
          <a:solidFill>
            <a:srgbClr val="9437FF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GB" sz="2400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Thermoplastic</a:t>
            </a:r>
            <a:endParaRPr sz="240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4" name="Google Shape;424;g10182d5d6c8_0_9"/>
          <p:cNvSpPr/>
          <p:nvPr/>
        </p:nvSpPr>
        <p:spPr>
          <a:xfrm>
            <a:off x="159354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10182d5d6c8_0_9"/>
          <p:cNvSpPr txBox="1"/>
          <p:nvPr/>
        </p:nvSpPr>
        <p:spPr>
          <a:xfrm>
            <a:off x="1822142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10182d5d6c8_0_9"/>
          <p:cNvSpPr txBox="1"/>
          <p:nvPr/>
        </p:nvSpPr>
        <p:spPr>
          <a:xfrm>
            <a:off x="5721629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0182d5d6c8_0_9"/>
          <p:cNvSpPr txBox="1"/>
          <p:nvPr/>
        </p:nvSpPr>
        <p:spPr>
          <a:xfrm>
            <a:off x="9610004" y="2696433"/>
            <a:ext cx="52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10182d5d6c8_0_9"/>
          <p:cNvSpPr/>
          <p:nvPr/>
        </p:nvSpPr>
        <p:spPr>
          <a:xfrm>
            <a:off x="5493035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10182d5d6c8_0_9"/>
          <p:cNvSpPr/>
          <p:nvPr/>
        </p:nvSpPr>
        <p:spPr>
          <a:xfrm>
            <a:off x="9381397" y="2621885"/>
            <a:ext cx="980100" cy="9801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10182d5d6c8_0_9" descr="DTC-logo535-1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688" y="200934"/>
            <a:ext cx="1520025" cy="36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  <p:bldP spid="422" grpId="0" animBg="1"/>
      <p:bldP spid="4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182d5d6c8_0_116"/>
          <p:cNvSpPr txBox="1">
            <a:spLocks noGrp="1"/>
          </p:cNvSpPr>
          <p:nvPr>
            <p:ph type="title"/>
          </p:nvPr>
        </p:nvSpPr>
        <p:spPr>
          <a:xfrm rot="-365">
            <a:off x="1860612" y="188034"/>
            <a:ext cx="84708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ts val="4000"/>
            </a:pPr>
            <a:r>
              <a:rPr lang="en-US" sz="4000" dirty="0"/>
              <a:t>PROS AND CONS</a:t>
            </a:r>
            <a:br>
              <a:rPr lang="en-US" sz="4000" dirty="0"/>
            </a:br>
            <a:r>
              <a:rPr lang="en-US" sz="4000" u="sng" dirty="0"/>
              <a:t>ACRYLIC</a:t>
            </a:r>
            <a:r>
              <a:rPr lang="en-US" sz="4000" dirty="0"/>
              <a:t> </a:t>
            </a:r>
            <a:endParaRPr sz="4000" dirty="0"/>
          </a:p>
        </p:txBody>
      </p:sp>
      <p:sp>
        <p:nvSpPr>
          <p:cNvPr id="482" name="Google Shape;482;g10182d5d6c8_0_116"/>
          <p:cNvSpPr/>
          <p:nvPr/>
        </p:nvSpPr>
        <p:spPr>
          <a:xfrm>
            <a:off x="6490681" y="2232218"/>
            <a:ext cx="5198156" cy="3731027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3" name="Google Shape;483;g10182d5d6c8_0_116"/>
          <p:cNvSpPr/>
          <p:nvPr/>
        </p:nvSpPr>
        <p:spPr>
          <a:xfrm>
            <a:off x="577031" y="2232218"/>
            <a:ext cx="5198156" cy="3731027"/>
          </a:xfrm>
          <a:prstGeom prst="rect">
            <a:avLst/>
          </a:prstGeom>
          <a:solidFill>
            <a:srgbClr val="7030A0">
              <a:alpha val="74900"/>
            </a:srgbClr>
          </a:solidFill>
          <a:ln>
            <a:noFill/>
          </a:ln>
        </p:spPr>
        <p:txBody>
          <a:bodyPr spcFirstLastPara="1" wrap="square" lIns="90000" tIns="1332000" rIns="91425" bIns="28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4" name="Google Shape;484;g10182d5d6c8_0_116"/>
          <p:cNvSpPr/>
          <p:nvPr/>
        </p:nvSpPr>
        <p:spPr>
          <a:xfrm flipH="1">
            <a:off x="1067825" y="1103701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ADVANTAGES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85" name="Google Shape;485;g10182d5d6c8_0_116"/>
          <p:cNvSpPr/>
          <p:nvPr/>
        </p:nvSpPr>
        <p:spPr>
          <a:xfrm flipH="1">
            <a:off x="7007500" y="1103701"/>
            <a:ext cx="4304400" cy="959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>DISADVANTAGES 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486" name="Google Shape;486;g10182d5d6c8_0_116"/>
          <p:cNvSpPr/>
          <p:nvPr/>
        </p:nvSpPr>
        <p:spPr>
          <a:xfrm flipH="1">
            <a:off x="1180513" y="2316179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Most popular material  (5 Acrylic RPDs made for every 1 CoCr)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sz="1200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4" name="Google Shape;486;g10182d5d6c8_0_116">
            <a:extLst>
              <a:ext uri="{FF2B5EF4-FFF2-40B4-BE49-F238E27FC236}">
                <a16:creationId xmlns:a16="http://schemas.microsoft.com/office/drawing/2014/main" id="{20FEFD4A-2F26-BA41-893C-F84F95722DA8}"/>
              </a:ext>
            </a:extLst>
          </p:cNvPr>
          <p:cNvSpPr/>
          <p:nvPr/>
        </p:nvSpPr>
        <p:spPr>
          <a:xfrm flipH="1">
            <a:off x="1180513" y="3495549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Cheaper to manufacture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sz="1200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5" name="Google Shape;486;g10182d5d6c8_0_116">
            <a:extLst>
              <a:ext uri="{FF2B5EF4-FFF2-40B4-BE49-F238E27FC236}">
                <a16:creationId xmlns:a16="http://schemas.microsoft.com/office/drawing/2014/main" id="{6301E995-99F1-C644-BB4C-15414035ADC2}"/>
              </a:ext>
            </a:extLst>
          </p:cNvPr>
          <p:cNvSpPr/>
          <p:nvPr/>
        </p:nvSpPr>
        <p:spPr>
          <a:xfrm flipH="1">
            <a:off x="3477850" y="3458435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Can easily be added to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sz="1200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6" name="Google Shape;486;g10182d5d6c8_0_116">
            <a:extLst>
              <a:ext uri="{FF2B5EF4-FFF2-40B4-BE49-F238E27FC236}">
                <a16:creationId xmlns:a16="http://schemas.microsoft.com/office/drawing/2014/main" id="{F02B1B4C-09DF-A649-A8A7-B1BB5FA722EF}"/>
              </a:ext>
            </a:extLst>
          </p:cNvPr>
          <p:cNvSpPr/>
          <p:nvPr/>
        </p:nvSpPr>
        <p:spPr>
          <a:xfrm flipH="1">
            <a:off x="6661311" y="2376251"/>
            <a:ext cx="2757326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None-rigid material that requires thickness for strength - dentures tend to be bulkier and larger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9" name="Google Shape;486;g10182d5d6c8_0_116">
            <a:extLst>
              <a:ext uri="{FF2B5EF4-FFF2-40B4-BE49-F238E27FC236}">
                <a16:creationId xmlns:a16="http://schemas.microsoft.com/office/drawing/2014/main" id="{2FEAE2FC-8526-2B42-8A36-2B53340A3602}"/>
              </a:ext>
            </a:extLst>
          </p:cNvPr>
          <p:cNvSpPr/>
          <p:nvPr/>
        </p:nvSpPr>
        <p:spPr>
          <a:xfrm flipH="1">
            <a:off x="6661311" y="4097732"/>
            <a:ext cx="2595270" cy="1642754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Increased surface for plaque retention, mucosal and gingival coverage, and occlusal forces transmitting to remaining teeth →  negative impact on periodontal health 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6" name="Google Shape;486;g10182d5d6c8_0_116">
            <a:extLst>
              <a:ext uri="{FF2B5EF4-FFF2-40B4-BE49-F238E27FC236}">
                <a16:creationId xmlns:a16="http://schemas.microsoft.com/office/drawing/2014/main" id="{B1119D8C-A0B3-3440-9C47-38FB1FE6E9A1}"/>
              </a:ext>
            </a:extLst>
          </p:cNvPr>
          <p:cNvSpPr/>
          <p:nvPr/>
        </p:nvSpPr>
        <p:spPr>
          <a:xfrm flipH="1">
            <a:off x="3220025" y="2255911"/>
            <a:ext cx="2105826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Indicated for both intermediate, transitional &amp; long-term partial &amp; complete prostheses</a:t>
            </a:r>
            <a:br>
              <a:rPr lang="en-GB" sz="1200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9" name="Google Shape;486;g10182d5d6c8_0_116">
            <a:extLst>
              <a:ext uri="{FF2B5EF4-FFF2-40B4-BE49-F238E27FC236}">
                <a16:creationId xmlns:a16="http://schemas.microsoft.com/office/drawing/2014/main" id="{7309602B-9AC8-E643-AD92-4333C3AEAAE4}"/>
              </a:ext>
            </a:extLst>
          </p:cNvPr>
          <p:cNvSpPr/>
          <p:nvPr/>
        </p:nvSpPr>
        <p:spPr>
          <a:xfrm flipH="1">
            <a:off x="9669554" y="2513385"/>
            <a:ext cx="1740300" cy="141522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More coverage of the mucosa - so reduced sensory perception  - taste &amp; heat 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20" name="Google Shape;486;g10182d5d6c8_0_116">
            <a:extLst>
              <a:ext uri="{FF2B5EF4-FFF2-40B4-BE49-F238E27FC236}">
                <a16:creationId xmlns:a16="http://schemas.microsoft.com/office/drawing/2014/main" id="{2259F0E6-A98C-964D-8ABA-308119D27614}"/>
              </a:ext>
            </a:extLst>
          </p:cNvPr>
          <p:cNvSpPr/>
          <p:nvPr/>
        </p:nvSpPr>
        <p:spPr>
          <a:xfrm flipH="1">
            <a:off x="9602559" y="4097731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Patient’s own plaque control is the biggest factor in this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7" name="Google Shape;486;g10182d5d6c8_0_116">
            <a:extLst>
              <a:ext uri="{FF2B5EF4-FFF2-40B4-BE49-F238E27FC236}">
                <a16:creationId xmlns:a16="http://schemas.microsoft.com/office/drawing/2014/main" id="{02314412-A657-3548-A10D-FFCB86B57D04}"/>
              </a:ext>
            </a:extLst>
          </p:cNvPr>
          <p:cNvSpPr/>
          <p:nvPr/>
        </p:nvSpPr>
        <p:spPr>
          <a:xfrm flipH="1">
            <a:off x="3480230" y="4677572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Can easily be relined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sz="1200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  <p:sp>
        <p:nvSpPr>
          <p:cNvPr id="18" name="Google Shape;486;g10182d5d6c8_0_116">
            <a:extLst>
              <a:ext uri="{FF2B5EF4-FFF2-40B4-BE49-F238E27FC236}">
                <a16:creationId xmlns:a16="http://schemas.microsoft.com/office/drawing/2014/main" id="{F4D91C37-6E89-B94D-9CE5-336ACE98FA5D}"/>
              </a:ext>
            </a:extLst>
          </p:cNvPr>
          <p:cNvSpPr/>
          <p:nvPr/>
        </p:nvSpPr>
        <p:spPr>
          <a:xfrm flipH="1">
            <a:off x="1180513" y="4674919"/>
            <a:ext cx="1740300" cy="1095409"/>
          </a:xfrm>
          <a:prstGeom prst="roundRect">
            <a:avLst>
              <a:gd name="adj" fmla="val 16667"/>
            </a:avLst>
          </a:prstGeom>
          <a:solidFill>
            <a:srgbClr val="FFFFFF">
              <a:alpha val="2471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endParaRPr lang="en-GB" dirty="0">
              <a:solidFill>
                <a:schemeClr val="bg1"/>
              </a:solidFill>
              <a:latin typeface="Libre Franklin" pitchFamily="2" charset="77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Libre Franklin" pitchFamily="2" charset="77"/>
              </a:rPr>
              <a:t>Lightweight (compared to CoCr)</a:t>
            </a:r>
            <a:br>
              <a:rPr lang="en-GB" dirty="0">
                <a:solidFill>
                  <a:schemeClr val="bg1"/>
                </a:solidFill>
                <a:latin typeface="Libre Franklin" pitchFamily="2" charset="77"/>
              </a:rPr>
            </a:br>
            <a:br>
              <a:rPr lang="en-GB" sz="1200" dirty="0">
                <a:solidFill>
                  <a:schemeClr val="bg1"/>
                </a:solidFill>
                <a:latin typeface="Libre Franklin" pitchFamily="2" charset="77"/>
              </a:rPr>
            </a:br>
            <a:endParaRPr lang="en-GB" sz="1200" dirty="0">
              <a:solidFill>
                <a:schemeClr val="bg1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53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 animBg="1"/>
      <p:bldP spid="24" grpId="0" animBg="1"/>
      <p:bldP spid="25" grpId="0" animBg="1"/>
      <p:bldP spid="26" grpId="0" animBg="1"/>
      <p:bldP spid="29" grpId="0" animBg="1"/>
      <p:bldP spid="16" grpId="0" animBg="1"/>
      <p:bldP spid="19" grpId="0" animBg="1"/>
      <p:bldP spid="20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"/>
          <p:cNvSpPr txBox="1">
            <a:spLocks noGrp="1"/>
          </p:cNvSpPr>
          <p:nvPr>
            <p:ph type="title"/>
          </p:nvPr>
        </p:nvSpPr>
        <p:spPr>
          <a:xfrm rot="-365">
            <a:off x="233925" y="486377"/>
            <a:ext cx="8749613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400" dirty="0"/>
              <a:t>ACRYLIC: DISADVANTAGES  </a:t>
            </a:r>
            <a:endParaRPr sz="4400" dirty="0"/>
          </a:p>
        </p:txBody>
      </p:sp>
      <p:sp>
        <p:nvSpPr>
          <p:cNvPr id="414" name="Google Shape;414;p5"/>
          <p:cNvSpPr/>
          <p:nvPr/>
        </p:nvSpPr>
        <p:spPr>
          <a:xfrm>
            <a:off x="473727" y="1504134"/>
            <a:ext cx="6976384" cy="3849732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Supported by the mucosa </a:t>
            </a:r>
            <a:r>
              <a:rPr lang="en-GB" sz="1800" b="1" dirty="0">
                <a:solidFill>
                  <a:schemeClr val="bg1"/>
                </a:solidFill>
                <a:latin typeface="Libre Franklin" pitchFamily="2" charset="77"/>
              </a:rPr>
              <a:t>→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resorption results in inadequate support → increasing the potential for damage to the soft tissues 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If incorrectly designed this can result in loss of attachment - “gum stripping” especially in lower arch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Leakage of residual monomer &amp; additives has potential to cause allergy, irritation, cytotoxicity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3AF40E-66D0-7941-9668-6465E207D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5" t="27501" r="39111" b="50000"/>
          <a:stretch/>
        </p:blipFill>
        <p:spPr bwMode="auto">
          <a:xfrm>
            <a:off x="7878583" y="2104833"/>
            <a:ext cx="3653716" cy="264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57387-6D71-704D-9F8B-6350B7D9A465}"/>
              </a:ext>
            </a:extLst>
          </p:cNvPr>
          <p:cNvSpPr txBox="1"/>
          <p:nvPr/>
        </p:nvSpPr>
        <p:spPr>
          <a:xfrm>
            <a:off x="7987521" y="4753166"/>
            <a:ext cx="37307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Olms, C., </a:t>
            </a:r>
            <a:r>
              <a:rPr lang="en-GB" sz="14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Yahiaoui-Doktor</a:t>
            </a:r>
            <a:r>
              <a:rPr lang="en-GB" sz="14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M., &amp; </a:t>
            </a:r>
            <a:r>
              <a:rPr lang="en-GB" sz="14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Remmerbach</a:t>
            </a:r>
            <a:r>
              <a:rPr lang="en-GB" sz="14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 T. W. (2019). Contact allergies to dental materials. </a:t>
            </a:r>
            <a:r>
              <a:rPr lang="en-GB" sz="14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Swiss dental journal</a:t>
            </a:r>
            <a:r>
              <a:rPr lang="en-GB" sz="14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4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129</a:t>
            </a:r>
            <a:r>
              <a:rPr lang="en-GB" sz="14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(7-8), 571–579.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"/>
          <p:cNvSpPr txBox="1">
            <a:spLocks noGrp="1"/>
          </p:cNvSpPr>
          <p:nvPr>
            <p:ph type="title"/>
          </p:nvPr>
        </p:nvSpPr>
        <p:spPr>
          <a:xfrm rot="-365">
            <a:off x="233925" y="486377"/>
            <a:ext cx="8749613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400" dirty="0"/>
              <a:t>ACRYLIC: FRACTURE  </a:t>
            </a:r>
            <a:endParaRPr sz="4400" dirty="0"/>
          </a:p>
        </p:txBody>
      </p:sp>
      <p:sp>
        <p:nvSpPr>
          <p:cNvPr id="414" name="Google Shape;414;p5"/>
          <p:cNvSpPr/>
          <p:nvPr/>
        </p:nvSpPr>
        <p:spPr>
          <a:xfrm>
            <a:off x="5176803" y="1232942"/>
            <a:ext cx="6781312" cy="4640634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Cost to NHS of repairing fractured dentures in England and Wales during 2004/05 was over £3.6 million (Dental Practice Board Statistics, England and Wales)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Denture may fracture because of function/ because they are accidentally dropped 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Increased risk : deep labial fraenum notch; opposing natural teeth; occlusal problems, poor fit, presence of tori, thin areas of acrylic, varying compressibility of underlying tissue (</a:t>
            </a:r>
            <a:r>
              <a:rPr lang="en-GB" sz="1800" dirty="0" err="1">
                <a:solidFill>
                  <a:schemeClr val="bg1"/>
                </a:solidFill>
                <a:latin typeface="Libre Franklin" pitchFamily="2" charset="77"/>
              </a:rPr>
              <a:t>eg</a:t>
            </a: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 flabby ridge), and processing error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Libre Franklin" pitchFamily="2" charset="77"/>
              </a:rPr>
              <a:t>Can use enhanced PMMA, with addition of rubber to enhance the physical properties – a.k.a. “High-Impact Acrylic – very difficult to crack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2DB3E1-E278-D441-B7AB-C9283872A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5" y="1618344"/>
            <a:ext cx="4447843" cy="362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9618D1-0520-8746-87B7-34EA9992B846}"/>
              </a:ext>
            </a:extLst>
          </p:cNvPr>
          <p:cNvSpPr txBox="1"/>
          <p:nvPr/>
        </p:nvSpPr>
        <p:spPr>
          <a:xfrm>
            <a:off x="416765" y="5235611"/>
            <a:ext cx="49429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Choudhary S. (2019). Complete denture fracture - A proposed classification system and its incidence in National Capital Region population: A survey. </a:t>
            </a:r>
            <a:r>
              <a:rPr lang="en-GB" sz="1400" b="0" i="1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Journal of Indian Prosthodontic Society</a:t>
            </a:r>
            <a:r>
              <a:rPr lang="en-GB" sz="1400" b="0" i="0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, 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"/>
          <p:cNvSpPr txBox="1">
            <a:spLocks noGrp="1"/>
          </p:cNvSpPr>
          <p:nvPr>
            <p:ph type="title"/>
          </p:nvPr>
        </p:nvSpPr>
        <p:spPr>
          <a:xfrm rot="-365">
            <a:off x="772275" y="446782"/>
            <a:ext cx="10647449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Libre Franklin Medium"/>
              <a:buNone/>
            </a:pPr>
            <a:r>
              <a:rPr lang="en-US" sz="4400" dirty="0"/>
              <a:t>TIPS ON ACRYLIC DENTURE DESIGN </a:t>
            </a:r>
            <a:endParaRPr sz="4400" dirty="0"/>
          </a:p>
        </p:txBody>
      </p:sp>
      <p:sp>
        <p:nvSpPr>
          <p:cNvPr id="414" name="Google Shape;414;p5"/>
          <p:cNvSpPr/>
          <p:nvPr/>
        </p:nvSpPr>
        <p:spPr>
          <a:xfrm>
            <a:off x="1280160" y="1397534"/>
            <a:ext cx="9162288" cy="4640634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Saddle - should be extended, and where the acrylic contacts tooth this should be </a:t>
            </a:r>
            <a:r>
              <a:rPr lang="en-GB" sz="2000" u="sng" dirty="0">
                <a:solidFill>
                  <a:schemeClr val="bg1"/>
                </a:solidFill>
                <a:latin typeface="Libre Franklin" pitchFamily="2" charset="77"/>
              </a:rPr>
              <a:t>on or above the survey line</a:t>
            </a: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 to gain some tooth-support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Retention - Through use of wrought clasps and these must be reciprocated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When processing for fit - should ask the technician to block out the undercuts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Review the design 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Libre Franklin" pitchFamily="2" charset="77"/>
              </a:rPr>
              <a:t>Gingival coverage should be kept to a minimum - only where necessary </a:t>
            </a:r>
          </a:p>
          <a:p>
            <a:pPr marL="285750" indent="-28575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68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2"/>
          <p:cNvSpPr/>
          <p:nvPr/>
        </p:nvSpPr>
        <p:spPr>
          <a:xfrm>
            <a:off x="206856" y="654208"/>
            <a:ext cx="5271097" cy="3124200"/>
          </a:xfrm>
          <a:prstGeom prst="rect">
            <a:avLst/>
          </a:prstGeom>
          <a:solidFill>
            <a:srgbClr val="53309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8" name="Google Shape;398;p122"/>
          <p:cNvSpPr txBox="1">
            <a:spLocks noGrp="1"/>
          </p:cNvSpPr>
          <p:nvPr>
            <p:ph type="title"/>
          </p:nvPr>
        </p:nvSpPr>
        <p:spPr>
          <a:xfrm>
            <a:off x="634704" y="2064209"/>
            <a:ext cx="4415399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Libre Franklin Medium"/>
              <a:buNone/>
            </a:pPr>
            <a:r>
              <a:rPr lang="en-US" sz="2800" b="1" dirty="0">
                <a:solidFill>
                  <a:srgbClr val="FFFFFF"/>
                </a:solidFill>
                <a:latin typeface="Libre Franklin" pitchFamily="2" charset="77"/>
              </a:rPr>
              <a:t>”EVERY”  DENTURE</a:t>
            </a:r>
            <a:endParaRPr sz="2800" b="1" dirty="0">
              <a:solidFill>
                <a:srgbClr val="FFFFFF"/>
              </a:solidFill>
              <a:latin typeface="Libre Franklin" pitchFamily="2" charset="77"/>
            </a:endParaRPr>
          </a:p>
        </p:txBody>
      </p:sp>
      <p:pic>
        <p:nvPicPr>
          <p:cNvPr id="408" name="Google Shape;408;p122" descr="DTC-logo535-1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0463" y="9"/>
            <a:ext cx="1520025" cy="36935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04;p122">
            <a:extLst>
              <a:ext uri="{FF2B5EF4-FFF2-40B4-BE49-F238E27FC236}">
                <a16:creationId xmlns:a16="http://schemas.microsoft.com/office/drawing/2014/main" id="{B3A6EB91-3721-9B48-85BD-CA0834441294}"/>
              </a:ext>
            </a:extLst>
          </p:cNvPr>
          <p:cNvSpPr/>
          <p:nvPr/>
        </p:nvSpPr>
        <p:spPr>
          <a:xfrm>
            <a:off x="5755043" y="184685"/>
            <a:ext cx="6205674" cy="6122879"/>
          </a:xfrm>
          <a:prstGeom prst="rect">
            <a:avLst/>
          </a:prstGeom>
          <a:solidFill>
            <a:srgbClr val="D3B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For upper acrylic partial denture with bounded saddles</a:t>
            </a:r>
          </a:p>
          <a:p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6 principles that result in a good design:</a:t>
            </a:r>
          </a:p>
          <a:p>
            <a:endParaRPr lang="en-GB" sz="2000" b="1" dirty="0">
              <a:solidFill>
                <a:schemeClr val="bg1"/>
              </a:solidFill>
              <a:latin typeface="Libre Franklin" pitchFamily="2" charset="77"/>
            </a:endParaRP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Point contact between abutment and artificial teeth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Wide embrasure space between abutment and artificial teeth - reduces plaque accumulation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Free occlusion - no interferences that could produce damaging lateral forces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Uncovered gingivae - at least 3mm distance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Distal stabilisers that contact the distal surface of the last standing teeth - prevent distal drift</a:t>
            </a:r>
          </a:p>
          <a:p>
            <a:pPr marL="342900" indent="-34290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Maximum retention following principles of complete denture design </a:t>
            </a:r>
            <a:r>
              <a:rPr lang="en-GB" sz="2000" b="1" dirty="0" err="1">
                <a:solidFill>
                  <a:schemeClr val="bg1"/>
                </a:solidFill>
                <a:latin typeface="Libre Franklin" pitchFamily="2" charset="77"/>
              </a:rPr>
              <a:t>ie</a:t>
            </a:r>
            <a:r>
              <a:rPr lang="en-GB" sz="2000" b="1" dirty="0">
                <a:solidFill>
                  <a:schemeClr val="bg1"/>
                </a:solidFill>
                <a:latin typeface="Libre Franklin" pitchFamily="2" charset="77"/>
              </a:rPr>
              <a:t>. Extension of base connector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6BD7CE06-120F-9C40-9026-7C723B2D6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" y="4247931"/>
            <a:ext cx="5735234" cy="18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5C1CDC-2A87-1C41-8EB0-D9AF3804A449}"/>
              </a:ext>
            </a:extLst>
          </p:cNvPr>
          <p:cNvSpPr txBox="1"/>
          <p:nvPr/>
        </p:nvSpPr>
        <p:spPr>
          <a:xfrm>
            <a:off x="477009" y="6093287"/>
            <a:ext cx="60990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Walmsley, A. D. (2003). Acrylic Partial Dentures. Dental Update 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1676</Words>
  <Application>Microsoft Macintosh PowerPoint</Application>
  <PresentationFormat>Widescreen</PresentationFormat>
  <Paragraphs>212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Libre Franklin</vt:lpstr>
      <vt:lpstr>Libre Franklin Medium</vt:lpstr>
      <vt:lpstr>Arial</vt:lpstr>
      <vt:lpstr>Libre Franklin Black</vt:lpstr>
      <vt:lpstr>Calibri</vt:lpstr>
      <vt:lpstr>Arial Black</vt:lpstr>
      <vt:lpstr>Office Theme</vt:lpstr>
      <vt:lpstr>1_Office Theme</vt:lpstr>
      <vt:lpstr> Denture Materials BUPA/DTC LEARNING TOOL</vt:lpstr>
      <vt:lpstr>GDC OUTCOMES </vt:lpstr>
      <vt:lpstr>INTRODUCTION</vt:lpstr>
      <vt:lpstr>PowerPoint Presentation</vt:lpstr>
      <vt:lpstr>PROS AND CONS ACRYLIC </vt:lpstr>
      <vt:lpstr>ACRYLIC: DISADVANTAGES  </vt:lpstr>
      <vt:lpstr>ACRYLIC: FRACTURE  </vt:lpstr>
      <vt:lpstr>TIPS ON ACRYLIC DENTURE DESIGN </vt:lpstr>
      <vt:lpstr>”EVERY”  DENTURE</vt:lpstr>
      <vt:lpstr>PowerPoint Presentation</vt:lpstr>
      <vt:lpstr>PROS AND CONS CoCr</vt:lpstr>
      <vt:lpstr>PowerPoint Presentation</vt:lpstr>
      <vt:lpstr>THERMOPLASTIC: ADVANTAGES </vt:lpstr>
      <vt:lpstr>PowerPoint Presentation</vt:lpstr>
      <vt:lpstr>PowerPoint Presentation</vt:lpstr>
      <vt:lpstr>THERMOPLASTIC: DISADVANTAGES  </vt:lpstr>
      <vt:lpstr>THERMOPLASTIC: DISADVANTAGES  </vt:lpstr>
      <vt:lpstr>TAKEAWAY MESSAGES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Amalgam BUPA/DTC LEARNING TOOL</dc:title>
  <dc:creator>Aisha akhtar</dc:creator>
  <cp:lastModifiedBy>Azeem, Humaira A.</cp:lastModifiedBy>
  <cp:revision>17</cp:revision>
  <dcterms:created xsi:type="dcterms:W3CDTF">2021-08-08T16:48:57Z</dcterms:created>
  <dcterms:modified xsi:type="dcterms:W3CDTF">2021-11-22T20:20:37Z</dcterms:modified>
</cp:coreProperties>
</file>