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12"/>
  </p:notesMasterIdLst>
  <p:sldIdLst>
    <p:sldId id="256" r:id="rId3"/>
    <p:sldId id="258" r:id="rId4"/>
    <p:sldId id="310" r:id="rId5"/>
    <p:sldId id="259" r:id="rId6"/>
    <p:sldId id="261" r:id="rId7"/>
    <p:sldId id="311" r:id="rId8"/>
    <p:sldId id="312" r:id="rId9"/>
    <p:sldId id="313" r:id="rId10"/>
    <p:sldId id="276"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Libre Franklin" pitchFamily="2" charset="77"/>
      <p:regular r:id="rId17"/>
      <p:bold r:id="rId18"/>
      <p:italic r:id="rId19"/>
      <p:boldItalic r:id="rId20"/>
    </p:embeddedFont>
    <p:embeddedFont>
      <p:font typeface="Libre Franklin Black" panose="020F0502020204030204" pitchFamily="34" charset="0"/>
      <p:bold r:id="rId21"/>
      <p:italic r:id="rId22"/>
      <p:boldItalic r:id="rId23"/>
    </p:embeddedFont>
    <p:embeddedFont>
      <p:font typeface="Libre Franklin Medium"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jggpmp1quEdJIt/bSHbL5jMSagZ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3FDB"/>
    <a:srgbClr val="441D63"/>
    <a:srgbClr val="FF8AD8"/>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46"/>
    <p:restoredTop sz="95865"/>
  </p:normalViewPr>
  <p:slideViewPr>
    <p:cSldViewPr snapToGrid="0">
      <p:cViewPr varScale="1">
        <p:scale>
          <a:sx n="98" d="100"/>
          <a:sy n="98" d="100"/>
        </p:scale>
        <p:origin x="216" y="51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3" Type="http://customschemas.google.com/relationships/presentationmetadata" Target="meta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5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4019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1" name="Google Shape;4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4089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6737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7480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6" name="Google Shape;64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 Market Research">
  <p:cSld name="3 Market Research">
    <p:spTree>
      <p:nvGrpSpPr>
        <p:cNvPr id="1" name="Shape 15"/>
        <p:cNvGrpSpPr/>
        <p:nvPr/>
      </p:nvGrpSpPr>
      <p:grpSpPr>
        <a:xfrm>
          <a:off x="0" y="0"/>
          <a:ext cx="0" cy="0"/>
          <a:chOff x="0" y="0"/>
          <a:chExt cx="0" cy="0"/>
        </a:xfrm>
      </p:grpSpPr>
      <p:sp>
        <p:nvSpPr>
          <p:cNvPr id="16" name="Google Shape;16;p142"/>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3000"/>
              <a:buFont typeface="Libre Franklin Medium"/>
              <a:buNone/>
              <a:defRPr b="1">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2"/>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42"/>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21" name="Google Shape;21;p142"/>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1pPr>
            <a:lvl2pPr marL="914400" lvl="1"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2pPr>
            <a:lvl3pPr marL="1371600" lvl="2"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3pPr>
            <a:lvl4pPr marL="1828800" lvl="3"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4pPr>
            <a:lvl5pPr marL="2286000" lvl="4"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10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bre Franklin Medium"/>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10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10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bre Franklin Medium"/>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02"/>
          <p:cNvSpPr>
            <a:spLocks noGrp="1"/>
          </p:cNvSpPr>
          <p:nvPr>
            <p:ph type="pic" idx="2"/>
          </p:nvPr>
        </p:nvSpPr>
        <p:spPr>
          <a:xfrm>
            <a:off x="5183188" y="987425"/>
            <a:ext cx="6172200" cy="4873625"/>
          </a:xfrm>
          <a:prstGeom prst="rect">
            <a:avLst/>
          </a:prstGeom>
          <a:noFill/>
          <a:ln>
            <a:noFill/>
          </a:ln>
        </p:spPr>
      </p:sp>
      <p:sp>
        <p:nvSpPr>
          <p:cNvPr id="85" name="Google Shape;85;p10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10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0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10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0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3 Market Research">
  <p:cSld name="1_3 Market Research">
    <p:spTree>
      <p:nvGrpSpPr>
        <p:cNvPr id="1" name="Shape 107"/>
        <p:cNvGrpSpPr/>
        <p:nvPr/>
      </p:nvGrpSpPr>
      <p:grpSpPr>
        <a:xfrm>
          <a:off x="0" y="0"/>
          <a:ext cx="0" cy="0"/>
          <a:chOff x="0" y="0"/>
          <a:chExt cx="0" cy="0"/>
        </a:xfrm>
      </p:grpSpPr>
      <p:pic>
        <p:nvPicPr>
          <p:cNvPr id="108" name="Google Shape;108;p93" descr="dental-courses.jpg"/>
          <p:cNvPicPr preferRelativeResize="0"/>
          <p:nvPr/>
        </p:nvPicPr>
        <p:blipFill rotWithShape="1">
          <a:blip r:embed="rId2">
            <a:alphaModFix/>
          </a:blip>
          <a:srcRect/>
          <a:stretch/>
        </p:blipFill>
        <p:spPr>
          <a:xfrm>
            <a:off x="0" y="1037000"/>
            <a:ext cx="12192000" cy="5821000"/>
          </a:xfrm>
          <a:prstGeom prst="rect">
            <a:avLst/>
          </a:prstGeom>
          <a:noFill/>
          <a:ln>
            <a:noFill/>
          </a:ln>
        </p:spPr>
      </p:pic>
      <p:sp>
        <p:nvSpPr>
          <p:cNvPr id="109" name="Google Shape;109;p93"/>
          <p:cNvSpPr/>
          <p:nvPr/>
        </p:nvSpPr>
        <p:spPr>
          <a:xfrm>
            <a:off x="0" y="995524"/>
            <a:ext cx="12192000" cy="5136108"/>
          </a:xfrm>
          <a:prstGeom prst="rect">
            <a:avLst/>
          </a:prstGeom>
          <a:solidFill>
            <a:srgbClr val="FFFFFF">
              <a:alpha val="90980"/>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10" name="Google Shape;110;p93"/>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93"/>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93"/>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15" name="Google Shape;115;p93"/>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defRPr>
            </a:lvl1pPr>
            <a:lvl2pPr marL="914400" lvl="1" indent="-368300" algn="l">
              <a:lnSpc>
                <a:spcPct val="110000"/>
              </a:lnSpc>
              <a:spcBef>
                <a:spcPts val="500"/>
              </a:spcBef>
              <a:spcAft>
                <a:spcPts val="0"/>
              </a:spcAft>
              <a:buClr>
                <a:srgbClr val="3F3F3F"/>
              </a:buClr>
              <a:buSzPts val="2200"/>
              <a:buChar char="•"/>
              <a:defRPr sz="2200">
                <a:solidFill>
                  <a:srgbClr val="3F3F3F"/>
                </a:solidFill>
              </a:defRPr>
            </a:lvl2pPr>
            <a:lvl3pPr marL="1371600" lvl="2" indent="-368300" algn="l">
              <a:lnSpc>
                <a:spcPct val="110000"/>
              </a:lnSpc>
              <a:spcBef>
                <a:spcPts val="500"/>
              </a:spcBef>
              <a:spcAft>
                <a:spcPts val="0"/>
              </a:spcAft>
              <a:buClr>
                <a:srgbClr val="3F3F3F"/>
              </a:buClr>
              <a:buSzPts val="2200"/>
              <a:buChar char="•"/>
              <a:defRPr sz="2200">
                <a:solidFill>
                  <a:srgbClr val="3F3F3F"/>
                </a:solidFill>
              </a:defRPr>
            </a:lvl3pPr>
            <a:lvl4pPr marL="1828800" lvl="3" indent="-368300" algn="l">
              <a:lnSpc>
                <a:spcPct val="110000"/>
              </a:lnSpc>
              <a:spcBef>
                <a:spcPts val="500"/>
              </a:spcBef>
              <a:spcAft>
                <a:spcPts val="0"/>
              </a:spcAft>
              <a:buClr>
                <a:srgbClr val="3F3F3F"/>
              </a:buClr>
              <a:buSzPts val="2200"/>
              <a:buChar char="•"/>
              <a:defRPr sz="2200">
                <a:solidFill>
                  <a:srgbClr val="3F3F3F"/>
                </a:solidFill>
              </a:defRPr>
            </a:lvl4pPr>
            <a:lvl5pPr marL="2286000" lvl="4" indent="-368300" algn="l">
              <a:lnSpc>
                <a:spcPct val="110000"/>
              </a:lnSpc>
              <a:spcBef>
                <a:spcPts val="500"/>
              </a:spcBef>
              <a:spcAft>
                <a:spcPts val="0"/>
              </a:spcAft>
              <a:buClr>
                <a:srgbClr val="3F3F3F"/>
              </a:buClr>
              <a:buSzPts val="2200"/>
              <a:buChar char="•"/>
              <a:defRPr sz="22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Market Research">
  <p:cSld name="3 Market Research">
    <p:spTree>
      <p:nvGrpSpPr>
        <p:cNvPr id="1" name="Shape 116"/>
        <p:cNvGrpSpPr/>
        <p:nvPr/>
      </p:nvGrpSpPr>
      <p:grpSpPr>
        <a:xfrm>
          <a:off x="0" y="0"/>
          <a:ext cx="0" cy="0"/>
          <a:chOff x="0" y="0"/>
          <a:chExt cx="0" cy="0"/>
        </a:xfrm>
      </p:grpSpPr>
      <p:sp>
        <p:nvSpPr>
          <p:cNvPr id="117" name="Google Shape;117;p85"/>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3000"/>
              <a:buFont typeface="Libre Franklin Medium"/>
              <a:buNone/>
              <a:defRPr b="1">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85"/>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85"/>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22" name="Google Shape;122;p85"/>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1pPr>
            <a:lvl2pPr marL="914400" lvl="1"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2pPr>
            <a:lvl3pPr marL="1371600" lvl="2"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3pPr>
            <a:lvl4pPr marL="1828800" lvl="3"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4pPr>
            <a:lvl5pPr marL="2286000" lvl="4"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sp>
        <p:nvSpPr>
          <p:cNvPr id="124" name="Google Shape;124;p92"/>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92"/>
          <p:cNvSpPr txBox="1">
            <a:spLocks noGrp="1"/>
          </p:cNvSpPr>
          <p:nvPr>
            <p:ph type="body" idx="1"/>
          </p:nvPr>
        </p:nvSpPr>
        <p:spPr>
          <a:xfrm>
            <a:off x="533400" y="1222375"/>
            <a:ext cx="8470900" cy="44751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92"/>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Who we are">
  <p:cSld name="1 Who we are">
    <p:bg>
      <p:bgPr>
        <a:solidFill>
          <a:srgbClr val="3F9FEF"/>
        </a:solidFill>
        <a:effectLst/>
      </p:bgPr>
    </p:bg>
    <p:spTree>
      <p:nvGrpSpPr>
        <p:cNvPr id="1" name="Shape 129"/>
        <p:cNvGrpSpPr/>
        <p:nvPr/>
      </p:nvGrpSpPr>
      <p:grpSpPr>
        <a:xfrm>
          <a:off x="0" y="0"/>
          <a:ext cx="0" cy="0"/>
          <a:chOff x="0" y="0"/>
          <a:chExt cx="0" cy="0"/>
        </a:xfrm>
      </p:grpSpPr>
      <p:sp>
        <p:nvSpPr>
          <p:cNvPr id="130" name="Google Shape;130;p88"/>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88"/>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grpSp>
        <p:nvGrpSpPr>
          <p:cNvPr id="134" name="Google Shape;134;p88"/>
          <p:cNvGrpSpPr/>
          <p:nvPr/>
        </p:nvGrpSpPr>
        <p:grpSpPr>
          <a:xfrm>
            <a:off x="4919484" y="-625861"/>
            <a:ext cx="8055931" cy="9651316"/>
            <a:chOff x="3822699" y="704849"/>
            <a:chExt cx="4547361" cy="5447916"/>
          </a:xfrm>
        </p:grpSpPr>
        <p:sp>
          <p:nvSpPr>
            <p:cNvPr id="135" name="Google Shape;135;p88"/>
            <p:cNvSpPr/>
            <p:nvPr/>
          </p:nvSpPr>
          <p:spPr>
            <a:xfrm>
              <a:off x="3859425" y="2201747"/>
              <a:ext cx="2752204" cy="3951018"/>
            </a:xfrm>
            <a:custGeom>
              <a:avLst/>
              <a:gdLst/>
              <a:ahLst/>
              <a:cxnLst/>
              <a:rect l="l" t="t" r="r" b="b"/>
              <a:pathLst>
                <a:path w="2752204" h="3951018" extrusionOk="0">
                  <a:moveTo>
                    <a:pt x="1174856" y="2310279"/>
                  </a:moveTo>
                  <a:cubicBezTo>
                    <a:pt x="1257323" y="2539621"/>
                    <a:pt x="1321146" y="2835522"/>
                    <a:pt x="1345496" y="3261878"/>
                  </a:cubicBezTo>
                  <a:cubicBezTo>
                    <a:pt x="1367944" y="3658472"/>
                    <a:pt x="1491311" y="3507954"/>
                    <a:pt x="1556276" y="3296488"/>
                  </a:cubicBezTo>
                  <a:cubicBezTo>
                    <a:pt x="1645020" y="3010001"/>
                    <a:pt x="1637791" y="2686716"/>
                    <a:pt x="1838394" y="2429990"/>
                  </a:cubicBezTo>
                  <a:cubicBezTo>
                    <a:pt x="2046510" y="2163755"/>
                    <a:pt x="2413852" y="2143502"/>
                    <a:pt x="2537694" y="2605705"/>
                  </a:cubicBezTo>
                  <a:cubicBezTo>
                    <a:pt x="2361062" y="2421908"/>
                    <a:pt x="2157226" y="2434554"/>
                    <a:pt x="2083891" y="2798725"/>
                  </a:cubicBezTo>
                  <a:cubicBezTo>
                    <a:pt x="2011697" y="3156335"/>
                    <a:pt x="2009414" y="3717139"/>
                    <a:pt x="1630372" y="3905405"/>
                  </a:cubicBezTo>
                  <a:cubicBezTo>
                    <a:pt x="1395242" y="4022168"/>
                    <a:pt x="1117500" y="3911680"/>
                    <a:pt x="984336" y="3605320"/>
                  </a:cubicBezTo>
                  <a:cubicBezTo>
                    <a:pt x="881420" y="3368942"/>
                    <a:pt x="904248" y="3030254"/>
                    <a:pt x="848509" y="2759645"/>
                  </a:cubicBezTo>
                  <a:cubicBezTo>
                    <a:pt x="747780" y="2269013"/>
                    <a:pt x="547558" y="2075042"/>
                    <a:pt x="264965" y="1559593"/>
                  </a:cubicBezTo>
                  <a:cubicBezTo>
                    <a:pt x="180026" y="1403941"/>
                    <a:pt x="104788" y="1244200"/>
                    <a:pt x="59702" y="1093682"/>
                  </a:cubicBezTo>
                  <a:cubicBezTo>
                    <a:pt x="-6880" y="870141"/>
                    <a:pt x="-15535" y="669609"/>
                    <a:pt x="20895" y="504924"/>
                  </a:cubicBezTo>
                  <a:cubicBezTo>
                    <a:pt x="61415" y="321412"/>
                    <a:pt x="157673" y="181639"/>
                    <a:pt x="294071" y="102054"/>
                  </a:cubicBezTo>
                  <a:cubicBezTo>
                    <a:pt x="779169" y="-181486"/>
                    <a:pt x="1143848" y="181734"/>
                    <a:pt x="1468673" y="505399"/>
                  </a:cubicBezTo>
                  <a:cubicBezTo>
                    <a:pt x="1944259" y="979487"/>
                    <a:pt x="2284588" y="923768"/>
                    <a:pt x="2751803" y="755565"/>
                  </a:cubicBezTo>
                  <a:cubicBezTo>
                    <a:pt x="2421081" y="1138182"/>
                    <a:pt x="1736332" y="1391485"/>
                    <a:pt x="1134241" y="846560"/>
                  </a:cubicBezTo>
                  <a:cubicBezTo>
                    <a:pt x="961984" y="690432"/>
                    <a:pt x="749873" y="498648"/>
                    <a:pt x="644863" y="560738"/>
                  </a:cubicBezTo>
                  <a:lnTo>
                    <a:pt x="644863" y="560738"/>
                  </a:lnTo>
                  <a:lnTo>
                    <a:pt x="640393" y="563495"/>
                  </a:lnTo>
                  <a:lnTo>
                    <a:pt x="640393" y="563495"/>
                  </a:lnTo>
                  <a:cubicBezTo>
                    <a:pt x="514648" y="642415"/>
                    <a:pt x="523494" y="847130"/>
                    <a:pt x="582847" y="1067439"/>
                  </a:cubicBezTo>
                  <a:cubicBezTo>
                    <a:pt x="722384" y="1582223"/>
                    <a:pt x="1009067" y="1849979"/>
                    <a:pt x="1174856" y="2310279"/>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36" name="Google Shape;136;p88"/>
            <p:cNvSpPr/>
            <p:nvPr/>
          </p:nvSpPr>
          <p:spPr>
            <a:xfrm>
              <a:off x="5423617" y="1890556"/>
              <a:ext cx="2946443" cy="4138629"/>
            </a:xfrm>
            <a:custGeom>
              <a:avLst/>
              <a:gdLst/>
              <a:ahLst/>
              <a:cxnLst/>
              <a:rect l="l" t="t" r="r" b="b"/>
              <a:pathLst>
                <a:path w="2946443" h="4138629" extrusionOk="0">
                  <a:moveTo>
                    <a:pt x="-307" y="753930"/>
                  </a:moveTo>
                  <a:cubicBezTo>
                    <a:pt x="718018" y="1378155"/>
                    <a:pt x="1134346" y="915002"/>
                    <a:pt x="1733299" y="620813"/>
                  </a:cubicBezTo>
                  <a:cubicBezTo>
                    <a:pt x="2248359" y="368175"/>
                    <a:pt x="2541795" y="577455"/>
                    <a:pt x="2331491" y="1161935"/>
                  </a:cubicBezTo>
                  <a:cubicBezTo>
                    <a:pt x="2320077" y="1193598"/>
                    <a:pt x="2309043" y="1216988"/>
                    <a:pt x="2296393" y="1249887"/>
                  </a:cubicBezTo>
                  <a:cubicBezTo>
                    <a:pt x="2053939" y="1882860"/>
                    <a:pt x="1926863" y="2548447"/>
                    <a:pt x="1840496" y="3228295"/>
                  </a:cubicBezTo>
                  <a:cubicBezTo>
                    <a:pt x="1813293" y="3441283"/>
                    <a:pt x="1753749" y="3979457"/>
                    <a:pt x="1649691" y="3398305"/>
                  </a:cubicBezTo>
                  <a:cubicBezTo>
                    <a:pt x="1594142" y="3087571"/>
                    <a:pt x="1556096" y="2636874"/>
                    <a:pt x="1281588" y="2330229"/>
                  </a:cubicBezTo>
                  <a:cubicBezTo>
                    <a:pt x="1001848" y="2017784"/>
                    <a:pt x="385774" y="2123137"/>
                    <a:pt x="258412" y="2580490"/>
                  </a:cubicBezTo>
                  <a:cubicBezTo>
                    <a:pt x="572299" y="2265667"/>
                    <a:pt x="948487" y="2421510"/>
                    <a:pt x="1091639" y="2826471"/>
                  </a:cubicBezTo>
                  <a:cubicBezTo>
                    <a:pt x="1193414" y="3114290"/>
                    <a:pt x="1171727" y="3525622"/>
                    <a:pt x="1338944" y="3838067"/>
                  </a:cubicBezTo>
                  <a:cubicBezTo>
                    <a:pt x="1636374" y="4394878"/>
                    <a:pt x="2187769" y="4116948"/>
                    <a:pt x="2256539" y="3501756"/>
                  </a:cubicBezTo>
                  <a:cubicBezTo>
                    <a:pt x="2307616" y="3045354"/>
                    <a:pt x="2360216" y="2482934"/>
                    <a:pt x="2518681" y="2059240"/>
                  </a:cubicBezTo>
                  <a:cubicBezTo>
                    <a:pt x="2545029" y="1988783"/>
                    <a:pt x="2567001" y="1918326"/>
                    <a:pt x="2596012" y="1852338"/>
                  </a:cubicBezTo>
                  <a:cubicBezTo>
                    <a:pt x="2625022" y="1786350"/>
                    <a:pt x="2653843" y="1716749"/>
                    <a:pt x="2679715" y="1651901"/>
                  </a:cubicBezTo>
                  <a:cubicBezTo>
                    <a:pt x="2786626" y="1383956"/>
                    <a:pt x="2921788" y="1127895"/>
                    <a:pt x="2946043" y="845496"/>
                  </a:cubicBezTo>
                  <a:lnTo>
                    <a:pt x="2946043" y="668830"/>
                  </a:lnTo>
                  <a:cubicBezTo>
                    <a:pt x="2940943" y="611668"/>
                    <a:pt x="2930821" y="555065"/>
                    <a:pt x="2915795" y="499676"/>
                  </a:cubicBezTo>
                  <a:cubicBezTo>
                    <a:pt x="2755142" y="-97545"/>
                    <a:pt x="1979748" y="-134342"/>
                    <a:pt x="1443572" y="255691"/>
                  </a:cubicBezTo>
                  <a:cubicBezTo>
                    <a:pt x="938881" y="622905"/>
                    <a:pt x="671696" y="995538"/>
                    <a:pt x="-401" y="753645"/>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37" name="Google Shape;137;p88"/>
            <p:cNvSpPr/>
            <p:nvPr/>
          </p:nvSpPr>
          <p:spPr>
            <a:xfrm>
              <a:off x="3822699" y="1142235"/>
              <a:ext cx="963346" cy="963008"/>
            </a:xfrm>
            <a:custGeom>
              <a:avLst/>
              <a:gdLst/>
              <a:ahLst/>
              <a:cxnLst/>
              <a:rect l="l" t="t" r="r" b="b"/>
              <a:pathLst>
                <a:path w="963346" h="963008" extrusionOk="0">
                  <a:moveTo>
                    <a:pt x="481177" y="-72"/>
                  </a:moveTo>
                  <a:cubicBezTo>
                    <a:pt x="747198" y="-124"/>
                    <a:pt x="962893" y="215410"/>
                    <a:pt x="962945" y="481337"/>
                  </a:cubicBezTo>
                  <a:cubicBezTo>
                    <a:pt x="962998" y="747265"/>
                    <a:pt x="747388" y="962884"/>
                    <a:pt x="481367" y="962937"/>
                  </a:cubicBezTo>
                  <a:cubicBezTo>
                    <a:pt x="215346" y="962989"/>
                    <a:pt x="-349" y="747455"/>
                    <a:pt x="-401" y="481527"/>
                  </a:cubicBezTo>
                  <a:cubicBezTo>
                    <a:pt x="-401" y="481464"/>
                    <a:pt x="-401" y="481401"/>
                    <a:pt x="-401" y="481337"/>
                  </a:cubicBezTo>
                  <a:cubicBezTo>
                    <a:pt x="-401" y="215462"/>
                    <a:pt x="215209" y="-72"/>
                    <a:pt x="481177" y="-72"/>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38" name="Google Shape;138;p88"/>
            <p:cNvSpPr/>
            <p:nvPr/>
          </p:nvSpPr>
          <p:spPr>
            <a:xfrm>
              <a:off x="6854844" y="704849"/>
              <a:ext cx="1094608" cy="1094224"/>
            </a:xfrm>
            <a:custGeom>
              <a:avLst/>
              <a:gdLst/>
              <a:ahLst/>
              <a:cxnLst/>
              <a:rect l="l" t="t" r="r" b="b"/>
              <a:pathLst>
                <a:path w="1094608" h="1094224" extrusionOk="0">
                  <a:moveTo>
                    <a:pt x="546808" y="-72"/>
                  </a:moveTo>
                  <a:cubicBezTo>
                    <a:pt x="849076" y="-125"/>
                    <a:pt x="1094155" y="244783"/>
                    <a:pt x="1094207" y="546945"/>
                  </a:cubicBezTo>
                  <a:cubicBezTo>
                    <a:pt x="1094260" y="849107"/>
                    <a:pt x="849266" y="1094100"/>
                    <a:pt x="546998" y="1094152"/>
                  </a:cubicBezTo>
                  <a:cubicBezTo>
                    <a:pt x="244730" y="1094205"/>
                    <a:pt x="-349" y="849297"/>
                    <a:pt x="-401" y="547135"/>
                  </a:cubicBezTo>
                  <a:cubicBezTo>
                    <a:pt x="-401" y="547104"/>
                    <a:pt x="-401" y="547072"/>
                    <a:pt x="-401" y="547040"/>
                  </a:cubicBezTo>
                  <a:cubicBezTo>
                    <a:pt x="-401" y="244916"/>
                    <a:pt x="244577" y="-19"/>
                    <a:pt x="546808" y="-72"/>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2"/>
        <p:cNvGrpSpPr/>
        <p:nvPr/>
      </p:nvGrpSpPr>
      <p:grpSpPr>
        <a:xfrm>
          <a:off x="0" y="0"/>
          <a:ext cx="0" cy="0"/>
          <a:chOff x="0" y="0"/>
          <a:chExt cx="0" cy="0"/>
        </a:xfrm>
      </p:grpSpPr>
      <p:sp>
        <p:nvSpPr>
          <p:cNvPr id="143" name="Google Shape;143;p10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7030A0"/>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0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5" name="Google Shape;145;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05"/>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Approach">
  <p:cSld name="4 Approach">
    <p:spTree>
      <p:nvGrpSpPr>
        <p:cNvPr id="1" name="Shape 154"/>
        <p:cNvGrpSpPr/>
        <p:nvPr/>
      </p:nvGrpSpPr>
      <p:grpSpPr>
        <a:xfrm>
          <a:off x="0" y="0"/>
          <a:ext cx="0" cy="0"/>
          <a:chOff x="0" y="0"/>
          <a:chExt cx="0" cy="0"/>
        </a:xfrm>
      </p:grpSpPr>
      <p:pic>
        <p:nvPicPr>
          <p:cNvPr id="155" name="Google Shape;155;p107" descr="c988227264035c149eac2c4b6065113c.jpg"/>
          <p:cNvPicPr preferRelativeResize="0"/>
          <p:nvPr/>
        </p:nvPicPr>
        <p:blipFill rotWithShape="1">
          <a:blip r:embed="rId2">
            <a:alphaModFix/>
          </a:blip>
          <a:srcRect/>
          <a:stretch/>
        </p:blipFill>
        <p:spPr>
          <a:xfrm>
            <a:off x="0" y="995147"/>
            <a:ext cx="12191999" cy="5862853"/>
          </a:xfrm>
          <a:prstGeom prst="rect">
            <a:avLst/>
          </a:prstGeom>
          <a:noFill/>
          <a:ln>
            <a:noFill/>
          </a:ln>
        </p:spPr>
      </p:pic>
      <p:sp>
        <p:nvSpPr>
          <p:cNvPr id="156" name="Google Shape;156;p107"/>
          <p:cNvSpPr/>
          <p:nvPr/>
        </p:nvSpPr>
        <p:spPr>
          <a:xfrm>
            <a:off x="0" y="976850"/>
            <a:ext cx="12192000" cy="5166872"/>
          </a:xfrm>
          <a:prstGeom prst="rect">
            <a:avLst/>
          </a:prstGeom>
          <a:solidFill>
            <a:srgbClr val="FFFFFF">
              <a:alpha val="90980"/>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57" name="Google Shape;157;p107"/>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107"/>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61" name="Google Shape;161;p107"/>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62" name="Google Shape;162;p107"/>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defRPr>
            </a:lvl1pPr>
            <a:lvl2pPr marL="914400" lvl="1" indent="-368300" algn="l">
              <a:lnSpc>
                <a:spcPct val="110000"/>
              </a:lnSpc>
              <a:spcBef>
                <a:spcPts val="500"/>
              </a:spcBef>
              <a:spcAft>
                <a:spcPts val="0"/>
              </a:spcAft>
              <a:buClr>
                <a:srgbClr val="3F3F3F"/>
              </a:buClr>
              <a:buSzPts val="2200"/>
              <a:buChar char="•"/>
              <a:defRPr sz="2200">
                <a:solidFill>
                  <a:srgbClr val="3F3F3F"/>
                </a:solidFill>
              </a:defRPr>
            </a:lvl2pPr>
            <a:lvl3pPr marL="1371600" lvl="2" indent="-368300" algn="l">
              <a:lnSpc>
                <a:spcPct val="110000"/>
              </a:lnSpc>
              <a:spcBef>
                <a:spcPts val="500"/>
              </a:spcBef>
              <a:spcAft>
                <a:spcPts val="0"/>
              </a:spcAft>
              <a:buClr>
                <a:srgbClr val="3F3F3F"/>
              </a:buClr>
              <a:buSzPts val="2200"/>
              <a:buChar char="•"/>
              <a:defRPr sz="2200">
                <a:solidFill>
                  <a:srgbClr val="3F3F3F"/>
                </a:solidFill>
              </a:defRPr>
            </a:lvl3pPr>
            <a:lvl4pPr marL="1828800" lvl="3" indent="-368300" algn="l">
              <a:lnSpc>
                <a:spcPct val="110000"/>
              </a:lnSpc>
              <a:spcBef>
                <a:spcPts val="500"/>
              </a:spcBef>
              <a:spcAft>
                <a:spcPts val="0"/>
              </a:spcAft>
              <a:buClr>
                <a:srgbClr val="3F3F3F"/>
              </a:buClr>
              <a:buSzPts val="2200"/>
              <a:buChar char="•"/>
              <a:defRPr sz="2200">
                <a:solidFill>
                  <a:srgbClr val="3F3F3F"/>
                </a:solidFill>
              </a:defRPr>
            </a:lvl4pPr>
            <a:lvl5pPr marL="2286000" lvl="4" indent="-368300" algn="l">
              <a:lnSpc>
                <a:spcPct val="110000"/>
              </a:lnSpc>
              <a:spcBef>
                <a:spcPts val="500"/>
              </a:spcBef>
              <a:spcAft>
                <a:spcPts val="0"/>
              </a:spcAft>
              <a:buClr>
                <a:srgbClr val="3F3F3F"/>
              </a:buClr>
              <a:buSzPts val="2200"/>
              <a:buChar char="•"/>
              <a:defRPr sz="22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 Proposal">
  <p:cSld name="5 Proposal">
    <p:bg>
      <p:bgPr>
        <a:solidFill>
          <a:srgbClr val="F2F2F2"/>
        </a:solidFill>
        <a:effectLst/>
      </p:bgPr>
    </p:bg>
    <p:spTree>
      <p:nvGrpSpPr>
        <p:cNvPr id="1" name="Shape 163"/>
        <p:cNvGrpSpPr/>
        <p:nvPr/>
      </p:nvGrpSpPr>
      <p:grpSpPr>
        <a:xfrm>
          <a:off x="0" y="0"/>
          <a:ext cx="0" cy="0"/>
          <a:chOff x="0" y="0"/>
          <a:chExt cx="0" cy="0"/>
        </a:xfrm>
      </p:grpSpPr>
      <p:grpSp>
        <p:nvGrpSpPr>
          <p:cNvPr id="164" name="Google Shape;164;p108"/>
          <p:cNvGrpSpPr/>
          <p:nvPr/>
        </p:nvGrpSpPr>
        <p:grpSpPr>
          <a:xfrm>
            <a:off x="4919484" y="-635005"/>
            <a:ext cx="8055931" cy="9651316"/>
            <a:chOff x="3822699" y="704849"/>
            <a:chExt cx="4547361" cy="5447916"/>
          </a:xfrm>
        </p:grpSpPr>
        <p:sp>
          <p:nvSpPr>
            <p:cNvPr id="165" name="Google Shape;165;p108"/>
            <p:cNvSpPr/>
            <p:nvPr/>
          </p:nvSpPr>
          <p:spPr>
            <a:xfrm>
              <a:off x="3859425" y="2201747"/>
              <a:ext cx="2752204" cy="3951018"/>
            </a:xfrm>
            <a:custGeom>
              <a:avLst/>
              <a:gdLst/>
              <a:ahLst/>
              <a:cxnLst/>
              <a:rect l="l" t="t" r="r" b="b"/>
              <a:pathLst>
                <a:path w="2752204" h="3951018" extrusionOk="0">
                  <a:moveTo>
                    <a:pt x="1174856" y="2310279"/>
                  </a:moveTo>
                  <a:cubicBezTo>
                    <a:pt x="1257323" y="2539621"/>
                    <a:pt x="1321146" y="2835522"/>
                    <a:pt x="1345496" y="3261878"/>
                  </a:cubicBezTo>
                  <a:cubicBezTo>
                    <a:pt x="1367944" y="3658472"/>
                    <a:pt x="1491311" y="3507954"/>
                    <a:pt x="1556276" y="3296488"/>
                  </a:cubicBezTo>
                  <a:cubicBezTo>
                    <a:pt x="1645020" y="3010001"/>
                    <a:pt x="1637791" y="2686716"/>
                    <a:pt x="1838394" y="2429990"/>
                  </a:cubicBezTo>
                  <a:cubicBezTo>
                    <a:pt x="2046510" y="2163755"/>
                    <a:pt x="2413852" y="2143502"/>
                    <a:pt x="2537694" y="2605705"/>
                  </a:cubicBezTo>
                  <a:cubicBezTo>
                    <a:pt x="2361062" y="2421908"/>
                    <a:pt x="2157226" y="2434554"/>
                    <a:pt x="2083891" y="2798725"/>
                  </a:cubicBezTo>
                  <a:cubicBezTo>
                    <a:pt x="2011697" y="3156335"/>
                    <a:pt x="2009414" y="3717139"/>
                    <a:pt x="1630372" y="3905405"/>
                  </a:cubicBezTo>
                  <a:cubicBezTo>
                    <a:pt x="1395242" y="4022168"/>
                    <a:pt x="1117500" y="3911680"/>
                    <a:pt x="984336" y="3605320"/>
                  </a:cubicBezTo>
                  <a:cubicBezTo>
                    <a:pt x="881420" y="3368942"/>
                    <a:pt x="904248" y="3030254"/>
                    <a:pt x="848509" y="2759645"/>
                  </a:cubicBezTo>
                  <a:cubicBezTo>
                    <a:pt x="747780" y="2269013"/>
                    <a:pt x="547558" y="2075042"/>
                    <a:pt x="264965" y="1559593"/>
                  </a:cubicBezTo>
                  <a:cubicBezTo>
                    <a:pt x="180026" y="1403941"/>
                    <a:pt x="104788" y="1244200"/>
                    <a:pt x="59702" y="1093682"/>
                  </a:cubicBezTo>
                  <a:cubicBezTo>
                    <a:pt x="-6880" y="870141"/>
                    <a:pt x="-15535" y="669609"/>
                    <a:pt x="20895" y="504924"/>
                  </a:cubicBezTo>
                  <a:cubicBezTo>
                    <a:pt x="61415" y="321412"/>
                    <a:pt x="157673" y="181639"/>
                    <a:pt x="294071" y="102054"/>
                  </a:cubicBezTo>
                  <a:cubicBezTo>
                    <a:pt x="779169" y="-181486"/>
                    <a:pt x="1143848" y="181734"/>
                    <a:pt x="1468673" y="505399"/>
                  </a:cubicBezTo>
                  <a:cubicBezTo>
                    <a:pt x="1944259" y="979487"/>
                    <a:pt x="2284588" y="923768"/>
                    <a:pt x="2751803" y="755565"/>
                  </a:cubicBezTo>
                  <a:cubicBezTo>
                    <a:pt x="2421081" y="1138182"/>
                    <a:pt x="1736332" y="1391485"/>
                    <a:pt x="1134241" y="846560"/>
                  </a:cubicBezTo>
                  <a:cubicBezTo>
                    <a:pt x="961984" y="690432"/>
                    <a:pt x="749873" y="498648"/>
                    <a:pt x="644863" y="560738"/>
                  </a:cubicBezTo>
                  <a:lnTo>
                    <a:pt x="644863" y="560738"/>
                  </a:lnTo>
                  <a:lnTo>
                    <a:pt x="640393" y="563495"/>
                  </a:lnTo>
                  <a:lnTo>
                    <a:pt x="640393" y="563495"/>
                  </a:lnTo>
                  <a:cubicBezTo>
                    <a:pt x="514648" y="642415"/>
                    <a:pt x="523494" y="847130"/>
                    <a:pt x="582847" y="1067439"/>
                  </a:cubicBezTo>
                  <a:cubicBezTo>
                    <a:pt x="722384" y="1582223"/>
                    <a:pt x="1009067" y="1849979"/>
                    <a:pt x="1174856" y="2310279"/>
                  </a:cubicBezTo>
                </a:path>
              </a:pathLst>
            </a:custGeom>
            <a:solidFill>
              <a:schemeClr val="lt1">
                <a:alpha val="5411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66" name="Google Shape;166;p108"/>
            <p:cNvSpPr/>
            <p:nvPr/>
          </p:nvSpPr>
          <p:spPr>
            <a:xfrm>
              <a:off x="5423617" y="1890556"/>
              <a:ext cx="2946443" cy="4138629"/>
            </a:xfrm>
            <a:custGeom>
              <a:avLst/>
              <a:gdLst/>
              <a:ahLst/>
              <a:cxnLst/>
              <a:rect l="l" t="t" r="r" b="b"/>
              <a:pathLst>
                <a:path w="2946443" h="4138629" extrusionOk="0">
                  <a:moveTo>
                    <a:pt x="-307" y="753930"/>
                  </a:moveTo>
                  <a:cubicBezTo>
                    <a:pt x="718018" y="1378155"/>
                    <a:pt x="1134346" y="915002"/>
                    <a:pt x="1733299" y="620813"/>
                  </a:cubicBezTo>
                  <a:cubicBezTo>
                    <a:pt x="2248359" y="368175"/>
                    <a:pt x="2541795" y="577455"/>
                    <a:pt x="2331491" y="1161935"/>
                  </a:cubicBezTo>
                  <a:cubicBezTo>
                    <a:pt x="2320077" y="1193598"/>
                    <a:pt x="2309043" y="1216988"/>
                    <a:pt x="2296393" y="1249887"/>
                  </a:cubicBezTo>
                  <a:cubicBezTo>
                    <a:pt x="2053939" y="1882860"/>
                    <a:pt x="1926863" y="2548447"/>
                    <a:pt x="1840496" y="3228295"/>
                  </a:cubicBezTo>
                  <a:cubicBezTo>
                    <a:pt x="1813293" y="3441283"/>
                    <a:pt x="1753749" y="3979457"/>
                    <a:pt x="1649691" y="3398305"/>
                  </a:cubicBezTo>
                  <a:cubicBezTo>
                    <a:pt x="1594142" y="3087571"/>
                    <a:pt x="1556096" y="2636874"/>
                    <a:pt x="1281588" y="2330229"/>
                  </a:cubicBezTo>
                  <a:cubicBezTo>
                    <a:pt x="1001848" y="2017784"/>
                    <a:pt x="385774" y="2123137"/>
                    <a:pt x="258412" y="2580490"/>
                  </a:cubicBezTo>
                  <a:cubicBezTo>
                    <a:pt x="572299" y="2265667"/>
                    <a:pt x="948487" y="2421510"/>
                    <a:pt x="1091639" y="2826471"/>
                  </a:cubicBezTo>
                  <a:cubicBezTo>
                    <a:pt x="1193414" y="3114290"/>
                    <a:pt x="1171727" y="3525622"/>
                    <a:pt x="1338944" y="3838067"/>
                  </a:cubicBezTo>
                  <a:cubicBezTo>
                    <a:pt x="1636374" y="4394878"/>
                    <a:pt x="2187769" y="4116948"/>
                    <a:pt x="2256539" y="3501756"/>
                  </a:cubicBezTo>
                  <a:cubicBezTo>
                    <a:pt x="2307616" y="3045354"/>
                    <a:pt x="2360216" y="2482934"/>
                    <a:pt x="2518681" y="2059240"/>
                  </a:cubicBezTo>
                  <a:cubicBezTo>
                    <a:pt x="2545029" y="1988783"/>
                    <a:pt x="2567001" y="1918326"/>
                    <a:pt x="2596012" y="1852338"/>
                  </a:cubicBezTo>
                  <a:cubicBezTo>
                    <a:pt x="2625022" y="1786350"/>
                    <a:pt x="2653843" y="1716749"/>
                    <a:pt x="2679715" y="1651901"/>
                  </a:cubicBezTo>
                  <a:cubicBezTo>
                    <a:pt x="2786626" y="1383956"/>
                    <a:pt x="2921788" y="1127895"/>
                    <a:pt x="2946043" y="845496"/>
                  </a:cubicBezTo>
                  <a:lnTo>
                    <a:pt x="2946043" y="668830"/>
                  </a:lnTo>
                  <a:cubicBezTo>
                    <a:pt x="2940943" y="611668"/>
                    <a:pt x="2930821" y="555065"/>
                    <a:pt x="2915795" y="499676"/>
                  </a:cubicBezTo>
                  <a:cubicBezTo>
                    <a:pt x="2755142" y="-97545"/>
                    <a:pt x="1979748" y="-134342"/>
                    <a:pt x="1443572" y="255691"/>
                  </a:cubicBezTo>
                  <a:cubicBezTo>
                    <a:pt x="938881" y="622905"/>
                    <a:pt x="671696" y="995538"/>
                    <a:pt x="-401" y="753645"/>
                  </a:cubicBezTo>
                </a:path>
              </a:pathLst>
            </a:custGeom>
            <a:solidFill>
              <a:schemeClr val="lt1">
                <a:alpha val="5411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67" name="Google Shape;167;p108"/>
            <p:cNvSpPr/>
            <p:nvPr/>
          </p:nvSpPr>
          <p:spPr>
            <a:xfrm>
              <a:off x="3822699" y="1142235"/>
              <a:ext cx="963346" cy="963008"/>
            </a:xfrm>
            <a:custGeom>
              <a:avLst/>
              <a:gdLst/>
              <a:ahLst/>
              <a:cxnLst/>
              <a:rect l="l" t="t" r="r" b="b"/>
              <a:pathLst>
                <a:path w="963346" h="963008" extrusionOk="0">
                  <a:moveTo>
                    <a:pt x="481177" y="-72"/>
                  </a:moveTo>
                  <a:cubicBezTo>
                    <a:pt x="747198" y="-124"/>
                    <a:pt x="962893" y="215410"/>
                    <a:pt x="962945" y="481337"/>
                  </a:cubicBezTo>
                  <a:cubicBezTo>
                    <a:pt x="962998" y="747265"/>
                    <a:pt x="747388" y="962884"/>
                    <a:pt x="481367" y="962937"/>
                  </a:cubicBezTo>
                  <a:cubicBezTo>
                    <a:pt x="215346" y="962989"/>
                    <a:pt x="-349" y="747455"/>
                    <a:pt x="-401" y="481527"/>
                  </a:cubicBezTo>
                  <a:cubicBezTo>
                    <a:pt x="-401" y="481464"/>
                    <a:pt x="-401" y="481401"/>
                    <a:pt x="-401" y="481337"/>
                  </a:cubicBezTo>
                  <a:cubicBezTo>
                    <a:pt x="-401" y="215462"/>
                    <a:pt x="215209" y="-72"/>
                    <a:pt x="481177" y="-72"/>
                  </a:cubicBezTo>
                </a:path>
              </a:pathLst>
            </a:custGeom>
            <a:solidFill>
              <a:schemeClr val="lt1">
                <a:alpha val="5411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68" name="Google Shape;168;p108"/>
            <p:cNvSpPr/>
            <p:nvPr/>
          </p:nvSpPr>
          <p:spPr>
            <a:xfrm>
              <a:off x="6854844" y="704849"/>
              <a:ext cx="1094608" cy="1094224"/>
            </a:xfrm>
            <a:custGeom>
              <a:avLst/>
              <a:gdLst/>
              <a:ahLst/>
              <a:cxnLst/>
              <a:rect l="l" t="t" r="r" b="b"/>
              <a:pathLst>
                <a:path w="1094608" h="1094224" extrusionOk="0">
                  <a:moveTo>
                    <a:pt x="546808" y="-72"/>
                  </a:moveTo>
                  <a:cubicBezTo>
                    <a:pt x="849076" y="-125"/>
                    <a:pt x="1094155" y="244783"/>
                    <a:pt x="1094207" y="546945"/>
                  </a:cubicBezTo>
                  <a:cubicBezTo>
                    <a:pt x="1094260" y="849107"/>
                    <a:pt x="849266" y="1094100"/>
                    <a:pt x="546998" y="1094152"/>
                  </a:cubicBezTo>
                  <a:cubicBezTo>
                    <a:pt x="244730" y="1094205"/>
                    <a:pt x="-349" y="849297"/>
                    <a:pt x="-401" y="547135"/>
                  </a:cubicBezTo>
                  <a:cubicBezTo>
                    <a:pt x="-401" y="547104"/>
                    <a:pt x="-401" y="547072"/>
                    <a:pt x="-401" y="547040"/>
                  </a:cubicBezTo>
                  <a:cubicBezTo>
                    <a:pt x="-401" y="244916"/>
                    <a:pt x="244577" y="-19"/>
                    <a:pt x="546808" y="-72"/>
                  </a:cubicBezTo>
                </a:path>
              </a:pathLst>
            </a:custGeom>
            <a:solidFill>
              <a:schemeClr val="lt1">
                <a:alpha val="5411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grpSp>
      <p:sp>
        <p:nvSpPr>
          <p:cNvPr id="169" name="Google Shape;169;p108"/>
          <p:cNvSpPr/>
          <p:nvPr/>
        </p:nvSpPr>
        <p:spPr>
          <a:xfrm>
            <a:off x="0" y="6492874"/>
            <a:ext cx="12192000" cy="365126"/>
          </a:xfrm>
          <a:prstGeom prst="rect">
            <a:avLst/>
          </a:prstGeom>
          <a:gradFill>
            <a:gsLst>
              <a:gs pos="0">
                <a:srgbClr val="4E3E9B"/>
              </a:gs>
              <a:gs pos="1000">
                <a:srgbClr val="4E3E9B"/>
              </a:gs>
              <a:gs pos="99000">
                <a:srgbClr val="3A6ABE"/>
              </a:gs>
              <a:gs pos="100000">
                <a:srgbClr val="3A6ABE"/>
              </a:gs>
            </a:gsLst>
            <a:lin ang="0" scaled="0"/>
          </a:gradFill>
          <a:ln>
            <a:noFill/>
          </a:ln>
        </p:spPr>
        <p:txBody>
          <a:bodyPr spcFirstLastPara="1" wrap="square" lIns="1800000" tIns="45700" rIns="91425" bIns="45700" anchor="ctr"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chemeClr val="lt1"/>
              </a:solidFill>
              <a:latin typeface="Libre Franklin"/>
              <a:ea typeface="Libre Franklin"/>
              <a:cs typeface="Libre Franklin"/>
              <a:sym typeface="Libre Franklin"/>
            </a:endParaRPr>
          </a:p>
        </p:txBody>
      </p:sp>
      <p:sp>
        <p:nvSpPr>
          <p:cNvPr id="170" name="Google Shape;170;p108"/>
          <p:cNvSpPr txBox="1">
            <a:spLocks noGrp="1"/>
          </p:cNvSpPr>
          <p:nvPr>
            <p:ph type="title"/>
          </p:nvPr>
        </p:nvSpPr>
        <p:spPr>
          <a:xfrm>
            <a:off x="558800" y="166758"/>
            <a:ext cx="8470900" cy="73117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3000"/>
              <a:buFont typeface="Arial"/>
              <a:buNone/>
              <a:defRPr>
                <a:solidFill>
                  <a:srgbClr val="7030A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1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108"/>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108"/>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defRPr>
            </a:lvl1pPr>
            <a:lvl2pPr marL="914400" lvl="1" indent="-368300" algn="l">
              <a:lnSpc>
                <a:spcPct val="110000"/>
              </a:lnSpc>
              <a:spcBef>
                <a:spcPts val="500"/>
              </a:spcBef>
              <a:spcAft>
                <a:spcPts val="0"/>
              </a:spcAft>
              <a:buClr>
                <a:srgbClr val="3F3F3F"/>
              </a:buClr>
              <a:buSzPts val="2200"/>
              <a:buChar char="•"/>
              <a:defRPr sz="2200">
                <a:solidFill>
                  <a:srgbClr val="3F3F3F"/>
                </a:solidFill>
              </a:defRPr>
            </a:lvl2pPr>
            <a:lvl3pPr marL="1371600" lvl="2" indent="-368300" algn="l">
              <a:lnSpc>
                <a:spcPct val="110000"/>
              </a:lnSpc>
              <a:spcBef>
                <a:spcPts val="500"/>
              </a:spcBef>
              <a:spcAft>
                <a:spcPts val="0"/>
              </a:spcAft>
              <a:buClr>
                <a:srgbClr val="3F3F3F"/>
              </a:buClr>
              <a:buSzPts val="2200"/>
              <a:buChar char="•"/>
              <a:defRPr sz="2200">
                <a:solidFill>
                  <a:srgbClr val="3F3F3F"/>
                </a:solidFill>
              </a:defRPr>
            </a:lvl3pPr>
            <a:lvl4pPr marL="1828800" lvl="3" indent="-368300" algn="l">
              <a:lnSpc>
                <a:spcPct val="110000"/>
              </a:lnSpc>
              <a:spcBef>
                <a:spcPts val="500"/>
              </a:spcBef>
              <a:spcAft>
                <a:spcPts val="0"/>
              </a:spcAft>
              <a:buClr>
                <a:srgbClr val="3F3F3F"/>
              </a:buClr>
              <a:buSzPts val="2200"/>
              <a:buChar char="•"/>
              <a:defRPr sz="2200">
                <a:solidFill>
                  <a:srgbClr val="3F3F3F"/>
                </a:solidFill>
              </a:defRPr>
            </a:lvl4pPr>
            <a:lvl5pPr marL="2286000" lvl="4" indent="-368300" algn="l">
              <a:lnSpc>
                <a:spcPct val="110000"/>
              </a:lnSpc>
              <a:spcBef>
                <a:spcPts val="500"/>
              </a:spcBef>
              <a:spcAft>
                <a:spcPts val="0"/>
              </a:spcAft>
              <a:buClr>
                <a:srgbClr val="3F3F3F"/>
              </a:buClr>
              <a:buSzPts val="2200"/>
              <a:buChar char="•"/>
              <a:defRPr sz="22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5" name="Google Shape;175;p108" descr="DTC-logo535-130.png"/>
          <p:cNvPicPr preferRelativeResize="0"/>
          <p:nvPr/>
        </p:nvPicPr>
        <p:blipFill rotWithShape="1">
          <a:blip r:embed="rId2">
            <a:alphaModFix/>
          </a:blip>
          <a:srcRect/>
          <a:stretch/>
        </p:blipFill>
        <p:spPr>
          <a:xfrm>
            <a:off x="10502688" y="200934"/>
            <a:ext cx="1520025" cy="36935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 Scope">
  <p:cSld name="6 Scope">
    <p:spTree>
      <p:nvGrpSpPr>
        <p:cNvPr id="1" name="Shape 187"/>
        <p:cNvGrpSpPr/>
        <p:nvPr/>
      </p:nvGrpSpPr>
      <p:grpSpPr>
        <a:xfrm>
          <a:off x="0" y="0"/>
          <a:ext cx="0" cy="0"/>
          <a:chOff x="0" y="0"/>
          <a:chExt cx="0" cy="0"/>
        </a:xfrm>
      </p:grpSpPr>
      <p:pic>
        <p:nvPicPr>
          <p:cNvPr id="188" name="Google Shape;188;p110" descr="calculator-calculation-insurance-finance-53621.jpg"/>
          <p:cNvPicPr preferRelativeResize="0"/>
          <p:nvPr/>
        </p:nvPicPr>
        <p:blipFill rotWithShape="1">
          <a:blip r:embed="rId2">
            <a:alphaModFix/>
          </a:blip>
          <a:srcRect/>
          <a:stretch/>
        </p:blipFill>
        <p:spPr>
          <a:xfrm>
            <a:off x="0" y="996168"/>
            <a:ext cx="12207602" cy="5861831"/>
          </a:xfrm>
          <a:prstGeom prst="rect">
            <a:avLst/>
          </a:prstGeom>
          <a:noFill/>
          <a:ln>
            <a:noFill/>
          </a:ln>
        </p:spPr>
      </p:pic>
      <p:sp>
        <p:nvSpPr>
          <p:cNvPr id="189" name="Google Shape;189;p110"/>
          <p:cNvSpPr/>
          <p:nvPr/>
        </p:nvSpPr>
        <p:spPr>
          <a:xfrm>
            <a:off x="0" y="995524"/>
            <a:ext cx="12192000" cy="5136108"/>
          </a:xfrm>
          <a:prstGeom prst="rect">
            <a:avLst/>
          </a:prstGeom>
          <a:solidFill>
            <a:srgbClr val="FFFFFF">
              <a:alpha val="90980"/>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90" name="Google Shape;190;p110"/>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10"/>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94" name="Google Shape;194;p110"/>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95" name="Google Shape;195;p110"/>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defRPr>
            </a:lvl1pPr>
            <a:lvl2pPr marL="914400" lvl="1" indent="-368300" algn="l">
              <a:lnSpc>
                <a:spcPct val="110000"/>
              </a:lnSpc>
              <a:spcBef>
                <a:spcPts val="500"/>
              </a:spcBef>
              <a:spcAft>
                <a:spcPts val="0"/>
              </a:spcAft>
              <a:buClr>
                <a:srgbClr val="3F3F3F"/>
              </a:buClr>
              <a:buSzPts val="2200"/>
              <a:buChar char="•"/>
              <a:defRPr sz="2200">
                <a:solidFill>
                  <a:srgbClr val="3F3F3F"/>
                </a:solidFill>
              </a:defRPr>
            </a:lvl2pPr>
            <a:lvl3pPr marL="1371600" lvl="2" indent="-368300" algn="l">
              <a:lnSpc>
                <a:spcPct val="110000"/>
              </a:lnSpc>
              <a:spcBef>
                <a:spcPts val="500"/>
              </a:spcBef>
              <a:spcAft>
                <a:spcPts val="0"/>
              </a:spcAft>
              <a:buClr>
                <a:srgbClr val="3F3F3F"/>
              </a:buClr>
              <a:buSzPts val="2200"/>
              <a:buChar char="•"/>
              <a:defRPr sz="2200">
                <a:solidFill>
                  <a:srgbClr val="3F3F3F"/>
                </a:solidFill>
              </a:defRPr>
            </a:lvl3pPr>
            <a:lvl4pPr marL="1828800" lvl="3" indent="-368300" algn="l">
              <a:lnSpc>
                <a:spcPct val="110000"/>
              </a:lnSpc>
              <a:spcBef>
                <a:spcPts val="500"/>
              </a:spcBef>
              <a:spcAft>
                <a:spcPts val="0"/>
              </a:spcAft>
              <a:buClr>
                <a:srgbClr val="3F3F3F"/>
              </a:buClr>
              <a:buSzPts val="2200"/>
              <a:buChar char="•"/>
              <a:defRPr sz="2200">
                <a:solidFill>
                  <a:srgbClr val="3F3F3F"/>
                </a:solidFill>
              </a:defRPr>
            </a:lvl4pPr>
            <a:lvl5pPr marL="2286000" lvl="4" indent="-368300" algn="l">
              <a:lnSpc>
                <a:spcPct val="110000"/>
              </a:lnSpc>
              <a:spcBef>
                <a:spcPts val="500"/>
              </a:spcBef>
              <a:spcAft>
                <a:spcPts val="0"/>
              </a:spcAft>
              <a:buClr>
                <a:srgbClr val="3F3F3F"/>
              </a:buClr>
              <a:buSzPts val="2200"/>
              <a:buChar char="•"/>
              <a:defRPr sz="22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6"/>
        <p:cNvGrpSpPr/>
        <p:nvPr/>
      </p:nvGrpSpPr>
      <p:grpSpPr>
        <a:xfrm>
          <a:off x="0" y="0"/>
          <a:ext cx="0" cy="0"/>
          <a:chOff x="0" y="0"/>
          <a:chExt cx="0" cy="0"/>
        </a:xfrm>
      </p:grpSpPr>
      <p:sp>
        <p:nvSpPr>
          <p:cNvPr id="197" name="Google Shape;197;p1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1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9" name="Google Shape;199;p1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1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1" name="Google Shape;201;p1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111"/>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5"/>
        <p:cNvGrpSpPr/>
        <p:nvPr/>
      </p:nvGrpSpPr>
      <p:grpSpPr>
        <a:xfrm>
          <a:off x="0" y="0"/>
          <a:ext cx="0" cy="0"/>
          <a:chOff x="0" y="0"/>
          <a:chExt cx="0" cy="0"/>
        </a:xfrm>
      </p:grpSpPr>
      <p:sp>
        <p:nvSpPr>
          <p:cNvPr id="206" name="Google Shape;206;p112"/>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112"/>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0"/>
        <p:cNvGrpSpPr/>
        <p:nvPr/>
      </p:nvGrpSpPr>
      <p:grpSpPr>
        <a:xfrm>
          <a:off x="0" y="0"/>
          <a:ext cx="0" cy="0"/>
          <a:chOff x="0" y="0"/>
          <a:chExt cx="0" cy="0"/>
        </a:xfrm>
      </p:grpSpPr>
      <p:sp>
        <p:nvSpPr>
          <p:cNvPr id="211" name="Google Shape;211;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113"/>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4"/>
        <p:cNvGrpSpPr/>
        <p:nvPr/>
      </p:nvGrpSpPr>
      <p:grpSpPr>
        <a:xfrm>
          <a:off x="0" y="0"/>
          <a:ext cx="0" cy="0"/>
          <a:chOff x="0" y="0"/>
          <a:chExt cx="0" cy="0"/>
        </a:xfrm>
      </p:grpSpPr>
      <p:sp>
        <p:nvSpPr>
          <p:cNvPr id="215" name="Google Shape;215;p1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0A0"/>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1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7" name="Google Shape;217;p1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8" name="Google Shape;218;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114"/>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1"/>
        <p:cNvGrpSpPr/>
        <p:nvPr/>
      </p:nvGrpSpPr>
      <p:grpSpPr>
        <a:xfrm>
          <a:off x="0" y="0"/>
          <a:ext cx="0" cy="0"/>
          <a:chOff x="0" y="0"/>
          <a:chExt cx="0" cy="0"/>
        </a:xfrm>
      </p:grpSpPr>
      <p:sp>
        <p:nvSpPr>
          <p:cNvPr id="222" name="Google Shape;222;p1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0A0"/>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115"/>
          <p:cNvSpPr>
            <a:spLocks noGrp="1"/>
          </p:cNvSpPr>
          <p:nvPr>
            <p:ph type="pic" idx="2"/>
          </p:nvPr>
        </p:nvSpPr>
        <p:spPr>
          <a:xfrm>
            <a:off x="5183188" y="987425"/>
            <a:ext cx="6172200" cy="4873625"/>
          </a:xfrm>
          <a:prstGeom prst="rect">
            <a:avLst/>
          </a:prstGeom>
          <a:noFill/>
          <a:ln>
            <a:noFill/>
          </a:ln>
        </p:spPr>
      </p:sp>
      <p:sp>
        <p:nvSpPr>
          <p:cNvPr id="224" name="Google Shape;224;p1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5" name="Google Shape;225;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115"/>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8"/>
        <p:cNvGrpSpPr/>
        <p:nvPr/>
      </p:nvGrpSpPr>
      <p:grpSpPr>
        <a:xfrm>
          <a:off x="0" y="0"/>
          <a:ext cx="0" cy="0"/>
          <a:chOff x="0" y="0"/>
          <a:chExt cx="0" cy="0"/>
        </a:xfrm>
      </p:grpSpPr>
      <p:sp>
        <p:nvSpPr>
          <p:cNvPr id="229" name="Google Shape;229;p116"/>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116"/>
          <p:cNvSpPr txBox="1">
            <a:spLocks noGrp="1"/>
          </p:cNvSpPr>
          <p:nvPr>
            <p:ph type="body" idx="1"/>
          </p:nvPr>
        </p:nvSpPr>
        <p:spPr>
          <a:xfrm rot="5400000">
            <a:off x="2531268" y="-775494"/>
            <a:ext cx="4475163" cy="8470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1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116"/>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4"/>
        <p:cNvGrpSpPr/>
        <p:nvPr/>
      </p:nvGrpSpPr>
      <p:grpSpPr>
        <a:xfrm>
          <a:off x="0" y="0"/>
          <a:ext cx="0" cy="0"/>
          <a:chOff x="0" y="0"/>
          <a:chExt cx="0" cy="0"/>
        </a:xfrm>
      </p:grpSpPr>
      <p:sp>
        <p:nvSpPr>
          <p:cNvPr id="235" name="Google Shape;235;p1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1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117"/>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_SINGLE">
  <p:cSld name="CONTENT_SINGLE">
    <p:spTree>
      <p:nvGrpSpPr>
        <p:cNvPr id="1" name="Shape 240"/>
        <p:cNvGrpSpPr/>
        <p:nvPr/>
      </p:nvGrpSpPr>
      <p:grpSpPr>
        <a:xfrm>
          <a:off x="0" y="0"/>
          <a:ext cx="0" cy="0"/>
          <a:chOff x="0" y="0"/>
          <a:chExt cx="0" cy="0"/>
        </a:xfrm>
      </p:grpSpPr>
      <p:sp>
        <p:nvSpPr>
          <p:cNvPr id="241" name="Google Shape;241;p118"/>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118"/>
          <p:cNvSpPr txBox="1">
            <a:spLocks noGrp="1"/>
          </p:cNvSpPr>
          <p:nvPr>
            <p:ph type="body" idx="1"/>
          </p:nvPr>
        </p:nvSpPr>
        <p:spPr>
          <a:xfrm>
            <a:off x="682626" y="2057401"/>
            <a:ext cx="10823574" cy="41100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3" name="Google Shape;243;p118"/>
          <p:cNvCxnSpPr/>
          <p:nvPr/>
        </p:nvCxnSpPr>
        <p:spPr>
          <a:xfrm>
            <a:off x="4497388" y="1873568"/>
            <a:ext cx="3197225" cy="0"/>
          </a:xfrm>
          <a:prstGeom prst="straightConnector1">
            <a:avLst/>
          </a:prstGeom>
          <a:noFill/>
          <a:ln w="38100" cap="flat" cmpd="sng">
            <a:solidFill>
              <a:srgbClr val="000000"/>
            </a:solidFill>
            <a:prstDash val="solid"/>
            <a:miter lim="800000"/>
            <a:headEnd type="none" w="sm" len="sm"/>
            <a:tailEnd type="none" w="sm" len="sm"/>
          </a:ln>
        </p:spPr>
      </p:cxnSp>
      <p:sp>
        <p:nvSpPr>
          <p:cNvPr id="244" name="Google Shape;244;p118"/>
          <p:cNvSpPr txBox="1">
            <a:spLocks noGrp="1"/>
          </p:cNvSpPr>
          <p:nvPr>
            <p:ph type="body" idx="2"/>
          </p:nvPr>
        </p:nvSpPr>
        <p:spPr>
          <a:xfrm>
            <a:off x="6193766" y="6356352"/>
            <a:ext cx="5312434" cy="260349"/>
          </a:xfrm>
          <a:prstGeom prst="rect">
            <a:avLst/>
          </a:prstGeom>
          <a:noFill/>
          <a:ln>
            <a:noFill/>
          </a:ln>
        </p:spPr>
        <p:txBody>
          <a:bodyPr spcFirstLastPara="1" wrap="square" lIns="0" tIns="0" rIns="0" bIns="0" anchor="b" anchorCtr="0">
            <a:normAutofit/>
          </a:bodyPr>
          <a:lstStyle>
            <a:lvl1pPr marL="457200" lvl="0" indent="-292100" algn="r">
              <a:lnSpc>
                <a:spcPct val="90000"/>
              </a:lnSpc>
              <a:spcBef>
                <a:spcPts val="1000"/>
              </a:spcBef>
              <a:spcAft>
                <a:spcPts val="0"/>
              </a:spcAft>
              <a:buClr>
                <a:srgbClr val="888888"/>
              </a:buClr>
              <a:buSzPts val="1000"/>
              <a:buChar char="•"/>
              <a:defRPr sz="1000">
                <a:solidFill>
                  <a:srgbClr val="888888"/>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 Who we are">
  <p:cSld name="1 Who we are">
    <p:bg>
      <p:bgPr>
        <a:solidFill>
          <a:srgbClr val="3F9FEF"/>
        </a:solidFill>
        <a:effectLst/>
      </p:bgPr>
    </p:bg>
    <p:spTree>
      <p:nvGrpSpPr>
        <p:cNvPr id="1" name="Shape 28"/>
        <p:cNvGrpSpPr/>
        <p:nvPr/>
      </p:nvGrpSpPr>
      <p:grpSpPr>
        <a:xfrm>
          <a:off x="0" y="0"/>
          <a:ext cx="0" cy="0"/>
          <a:chOff x="0" y="0"/>
          <a:chExt cx="0" cy="0"/>
        </a:xfrm>
      </p:grpSpPr>
      <p:sp>
        <p:nvSpPr>
          <p:cNvPr id="29" name="Google Shape;29;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Libre Franklin Black"/>
              <a:buNone/>
              <a:defRPr b="1" i="0">
                <a:solidFill>
                  <a:schemeClr val="lt1"/>
                </a:solidFill>
                <a:latin typeface="Libre Franklin Black"/>
                <a:ea typeface="Libre Franklin Black"/>
                <a:cs typeface="Libre Franklin Black"/>
                <a:sym typeface="Libre Franklin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grpSp>
        <p:nvGrpSpPr>
          <p:cNvPr id="33" name="Google Shape;33;p86"/>
          <p:cNvGrpSpPr/>
          <p:nvPr/>
        </p:nvGrpSpPr>
        <p:grpSpPr>
          <a:xfrm>
            <a:off x="4919484" y="-625861"/>
            <a:ext cx="8055931" cy="9651316"/>
            <a:chOff x="3822699" y="704849"/>
            <a:chExt cx="4547361" cy="5447916"/>
          </a:xfrm>
        </p:grpSpPr>
        <p:sp>
          <p:nvSpPr>
            <p:cNvPr id="34" name="Google Shape;34;p86"/>
            <p:cNvSpPr/>
            <p:nvPr/>
          </p:nvSpPr>
          <p:spPr>
            <a:xfrm>
              <a:off x="3859425" y="2201747"/>
              <a:ext cx="2752204" cy="3951018"/>
            </a:xfrm>
            <a:custGeom>
              <a:avLst/>
              <a:gdLst/>
              <a:ahLst/>
              <a:cxnLst/>
              <a:rect l="l" t="t" r="r" b="b"/>
              <a:pathLst>
                <a:path w="2752204" h="3951018" extrusionOk="0">
                  <a:moveTo>
                    <a:pt x="1174856" y="2310279"/>
                  </a:moveTo>
                  <a:cubicBezTo>
                    <a:pt x="1257323" y="2539621"/>
                    <a:pt x="1321146" y="2835522"/>
                    <a:pt x="1345496" y="3261878"/>
                  </a:cubicBezTo>
                  <a:cubicBezTo>
                    <a:pt x="1367944" y="3658472"/>
                    <a:pt x="1491311" y="3507954"/>
                    <a:pt x="1556276" y="3296488"/>
                  </a:cubicBezTo>
                  <a:cubicBezTo>
                    <a:pt x="1645020" y="3010001"/>
                    <a:pt x="1637791" y="2686716"/>
                    <a:pt x="1838394" y="2429990"/>
                  </a:cubicBezTo>
                  <a:cubicBezTo>
                    <a:pt x="2046510" y="2163755"/>
                    <a:pt x="2413852" y="2143502"/>
                    <a:pt x="2537694" y="2605705"/>
                  </a:cubicBezTo>
                  <a:cubicBezTo>
                    <a:pt x="2361062" y="2421908"/>
                    <a:pt x="2157226" y="2434554"/>
                    <a:pt x="2083891" y="2798725"/>
                  </a:cubicBezTo>
                  <a:cubicBezTo>
                    <a:pt x="2011697" y="3156335"/>
                    <a:pt x="2009414" y="3717139"/>
                    <a:pt x="1630372" y="3905405"/>
                  </a:cubicBezTo>
                  <a:cubicBezTo>
                    <a:pt x="1395242" y="4022168"/>
                    <a:pt x="1117500" y="3911680"/>
                    <a:pt x="984336" y="3605320"/>
                  </a:cubicBezTo>
                  <a:cubicBezTo>
                    <a:pt x="881420" y="3368942"/>
                    <a:pt x="904248" y="3030254"/>
                    <a:pt x="848509" y="2759645"/>
                  </a:cubicBezTo>
                  <a:cubicBezTo>
                    <a:pt x="747780" y="2269013"/>
                    <a:pt x="547558" y="2075042"/>
                    <a:pt x="264965" y="1559593"/>
                  </a:cubicBezTo>
                  <a:cubicBezTo>
                    <a:pt x="180026" y="1403941"/>
                    <a:pt x="104788" y="1244200"/>
                    <a:pt x="59702" y="1093682"/>
                  </a:cubicBezTo>
                  <a:cubicBezTo>
                    <a:pt x="-6880" y="870141"/>
                    <a:pt x="-15535" y="669609"/>
                    <a:pt x="20895" y="504924"/>
                  </a:cubicBezTo>
                  <a:cubicBezTo>
                    <a:pt x="61415" y="321412"/>
                    <a:pt x="157673" y="181639"/>
                    <a:pt x="294071" y="102054"/>
                  </a:cubicBezTo>
                  <a:cubicBezTo>
                    <a:pt x="779169" y="-181486"/>
                    <a:pt x="1143848" y="181734"/>
                    <a:pt x="1468673" y="505399"/>
                  </a:cubicBezTo>
                  <a:cubicBezTo>
                    <a:pt x="1944259" y="979487"/>
                    <a:pt x="2284588" y="923768"/>
                    <a:pt x="2751803" y="755565"/>
                  </a:cubicBezTo>
                  <a:cubicBezTo>
                    <a:pt x="2421081" y="1138182"/>
                    <a:pt x="1736332" y="1391485"/>
                    <a:pt x="1134241" y="846560"/>
                  </a:cubicBezTo>
                  <a:cubicBezTo>
                    <a:pt x="961984" y="690432"/>
                    <a:pt x="749873" y="498648"/>
                    <a:pt x="644863" y="560738"/>
                  </a:cubicBezTo>
                  <a:lnTo>
                    <a:pt x="644863" y="560738"/>
                  </a:lnTo>
                  <a:lnTo>
                    <a:pt x="640393" y="563495"/>
                  </a:lnTo>
                  <a:lnTo>
                    <a:pt x="640393" y="563495"/>
                  </a:lnTo>
                  <a:cubicBezTo>
                    <a:pt x="514648" y="642415"/>
                    <a:pt x="523494" y="847130"/>
                    <a:pt x="582847" y="1067439"/>
                  </a:cubicBezTo>
                  <a:cubicBezTo>
                    <a:pt x="722384" y="1582223"/>
                    <a:pt x="1009067" y="1849979"/>
                    <a:pt x="1174856" y="2310279"/>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35" name="Google Shape;35;p86"/>
            <p:cNvSpPr/>
            <p:nvPr/>
          </p:nvSpPr>
          <p:spPr>
            <a:xfrm>
              <a:off x="5423617" y="1890556"/>
              <a:ext cx="2946443" cy="4138629"/>
            </a:xfrm>
            <a:custGeom>
              <a:avLst/>
              <a:gdLst/>
              <a:ahLst/>
              <a:cxnLst/>
              <a:rect l="l" t="t" r="r" b="b"/>
              <a:pathLst>
                <a:path w="2946443" h="4138629" extrusionOk="0">
                  <a:moveTo>
                    <a:pt x="-307" y="753930"/>
                  </a:moveTo>
                  <a:cubicBezTo>
                    <a:pt x="718018" y="1378155"/>
                    <a:pt x="1134346" y="915002"/>
                    <a:pt x="1733299" y="620813"/>
                  </a:cubicBezTo>
                  <a:cubicBezTo>
                    <a:pt x="2248359" y="368175"/>
                    <a:pt x="2541795" y="577455"/>
                    <a:pt x="2331491" y="1161935"/>
                  </a:cubicBezTo>
                  <a:cubicBezTo>
                    <a:pt x="2320077" y="1193598"/>
                    <a:pt x="2309043" y="1216988"/>
                    <a:pt x="2296393" y="1249887"/>
                  </a:cubicBezTo>
                  <a:cubicBezTo>
                    <a:pt x="2053939" y="1882860"/>
                    <a:pt x="1926863" y="2548447"/>
                    <a:pt x="1840496" y="3228295"/>
                  </a:cubicBezTo>
                  <a:cubicBezTo>
                    <a:pt x="1813293" y="3441283"/>
                    <a:pt x="1753749" y="3979457"/>
                    <a:pt x="1649691" y="3398305"/>
                  </a:cubicBezTo>
                  <a:cubicBezTo>
                    <a:pt x="1594142" y="3087571"/>
                    <a:pt x="1556096" y="2636874"/>
                    <a:pt x="1281588" y="2330229"/>
                  </a:cubicBezTo>
                  <a:cubicBezTo>
                    <a:pt x="1001848" y="2017784"/>
                    <a:pt x="385774" y="2123137"/>
                    <a:pt x="258412" y="2580490"/>
                  </a:cubicBezTo>
                  <a:cubicBezTo>
                    <a:pt x="572299" y="2265667"/>
                    <a:pt x="948487" y="2421510"/>
                    <a:pt x="1091639" y="2826471"/>
                  </a:cubicBezTo>
                  <a:cubicBezTo>
                    <a:pt x="1193414" y="3114290"/>
                    <a:pt x="1171727" y="3525622"/>
                    <a:pt x="1338944" y="3838067"/>
                  </a:cubicBezTo>
                  <a:cubicBezTo>
                    <a:pt x="1636374" y="4394878"/>
                    <a:pt x="2187769" y="4116948"/>
                    <a:pt x="2256539" y="3501756"/>
                  </a:cubicBezTo>
                  <a:cubicBezTo>
                    <a:pt x="2307616" y="3045354"/>
                    <a:pt x="2360216" y="2482934"/>
                    <a:pt x="2518681" y="2059240"/>
                  </a:cubicBezTo>
                  <a:cubicBezTo>
                    <a:pt x="2545029" y="1988783"/>
                    <a:pt x="2567001" y="1918326"/>
                    <a:pt x="2596012" y="1852338"/>
                  </a:cubicBezTo>
                  <a:cubicBezTo>
                    <a:pt x="2625022" y="1786350"/>
                    <a:pt x="2653843" y="1716749"/>
                    <a:pt x="2679715" y="1651901"/>
                  </a:cubicBezTo>
                  <a:cubicBezTo>
                    <a:pt x="2786626" y="1383956"/>
                    <a:pt x="2921788" y="1127895"/>
                    <a:pt x="2946043" y="845496"/>
                  </a:cubicBezTo>
                  <a:lnTo>
                    <a:pt x="2946043" y="668830"/>
                  </a:lnTo>
                  <a:cubicBezTo>
                    <a:pt x="2940943" y="611668"/>
                    <a:pt x="2930821" y="555065"/>
                    <a:pt x="2915795" y="499676"/>
                  </a:cubicBezTo>
                  <a:cubicBezTo>
                    <a:pt x="2755142" y="-97545"/>
                    <a:pt x="1979748" y="-134342"/>
                    <a:pt x="1443572" y="255691"/>
                  </a:cubicBezTo>
                  <a:cubicBezTo>
                    <a:pt x="938881" y="622905"/>
                    <a:pt x="671696" y="995538"/>
                    <a:pt x="-401" y="753645"/>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36" name="Google Shape;36;p86"/>
            <p:cNvSpPr/>
            <p:nvPr/>
          </p:nvSpPr>
          <p:spPr>
            <a:xfrm>
              <a:off x="3822699" y="1142235"/>
              <a:ext cx="963346" cy="963008"/>
            </a:xfrm>
            <a:custGeom>
              <a:avLst/>
              <a:gdLst/>
              <a:ahLst/>
              <a:cxnLst/>
              <a:rect l="l" t="t" r="r" b="b"/>
              <a:pathLst>
                <a:path w="963346" h="963008" extrusionOk="0">
                  <a:moveTo>
                    <a:pt x="481177" y="-72"/>
                  </a:moveTo>
                  <a:cubicBezTo>
                    <a:pt x="747198" y="-124"/>
                    <a:pt x="962893" y="215410"/>
                    <a:pt x="962945" y="481337"/>
                  </a:cubicBezTo>
                  <a:cubicBezTo>
                    <a:pt x="962998" y="747265"/>
                    <a:pt x="747388" y="962884"/>
                    <a:pt x="481367" y="962937"/>
                  </a:cubicBezTo>
                  <a:cubicBezTo>
                    <a:pt x="215346" y="962989"/>
                    <a:pt x="-349" y="747455"/>
                    <a:pt x="-401" y="481527"/>
                  </a:cubicBezTo>
                  <a:cubicBezTo>
                    <a:pt x="-401" y="481464"/>
                    <a:pt x="-401" y="481401"/>
                    <a:pt x="-401" y="481337"/>
                  </a:cubicBezTo>
                  <a:cubicBezTo>
                    <a:pt x="-401" y="215462"/>
                    <a:pt x="215209" y="-72"/>
                    <a:pt x="481177" y="-72"/>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37" name="Google Shape;37;p86"/>
            <p:cNvSpPr/>
            <p:nvPr/>
          </p:nvSpPr>
          <p:spPr>
            <a:xfrm>
              <a:off x="6854844" y="704849"/>
              <a:ext cx="1094608" cy="1094224"/>
            </a:xfrm>
            <a:custGeom>
              <a:avLst/>
              <a:gdLst/>
              <a:ahLst/>
              <a:cxnLst/>
              <a:rect l="l" t="t" r="r" b="b"/>
              <a:pathLst>
                <a:path w="1094608" h="1094224" extrusionOk="0">
                  <a:moveTo>
                    <a:pt x="546808" y="-72"/>
                  </a:moveTo>
                  <a:cubicBezTo>
                    <a:pt x="849076" y="-125"/>
                    <a:pt x="1094155" y="244783"/>
                    <a:pt x="1094207" y="546945"/>
                  </a:cubicBezTo>
                  <a:cubicBezTo>
                    <a:pt x="1094260" y="849107"/>
                    <a:pt x="849266" y="1094100"/>
                    <a:pt x="546998" y="1094152"/>
                  </a:cubicBezTo>
                  <a:cubicBezTo>
                    <a:pt x="244730" y="1094205"/>
                    <a:pt x="-349" y="849297"/>
                    <a:pt x="-401" y="547135"/>
                  </a:cubicBezTo>
                  <a:cubicBezTo>
                    <a:pt x="-401" y="547104"/>
                    <a:pt x="-401" y="547072"/>
                    <a:pt x="-401" y="547040"/>
                  </a:cubicBezTo>
                  <a:cubicBezTo>
                    <a:pt x="-401" y="244916"/>
                    <a:pt x="244577" y="-19"/>
                    <a:pt x="546808" y="-72"/>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9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Libre Franklin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9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9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Libre Franklin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9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9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9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9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9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9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ibre Franklin Medium"/>
              <a:buNone/>
              <a:defRPr sz="4400" b="0" i="0" u="none" strike="noStrike" cap="none">
                <a:solidFill>
                  <a:schemeClr val="dk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84"/>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7030A0"/>
              </a:buClr>
              <a:buSzPts val="3000"/>
              <a:buFont typeface="Arial"/>
              <a:buNone/>
              <a:defRPr sz="3000" b="0" i="0" u="none" strike="noStrike" cap="none">
                <a:solidFill>
                  <a:srgbClr val="7030A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p84"/>
          <p:cNvSpPr txBox="1">
            <a:spLocks noGrp="1"/>
          </p:cNvSpPr>
          <p:nvPr>
            <p:ph type="body" idx="1"/>
          </p:nvPr>
        </p:nvSpPr>
        <p:spPr>
          <a:xfrm>
            <a:off x="533400" y="1222375"/>
            <a:ext cx="8470900" cy="44751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4" name="Google Shape;104;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5" name="Google Shape;105;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6" name="Google Shape;106;p84"/>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8" r:id="rId5"/>
    <p:sldLayoutId id="2147483670" r:id="rId6"/>
    <p:sldLayoutId id="2147483671"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29" descr="dental-courses.jpg"/>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381" name="Google Shape;381;p29"/>
          <p:cNvSpPr/>
          <p:nvPr/>
        </p:nvSpPr>
        <p:spPr>
          <a:xfrm>
            <a:off x="516000" y="549000"/>
            <a:ext cx="11160000" cy="5760000"/>
          </a:xfrm>
          <a:prstGeom prst="rect">
            <a:avLst/>
          </a:prstGeom>
          <a:solidFill>
            <a:srgbClr val="7030A0">
              <a:alpha val="75690"/>
            </a:srgbClr>
          </a:solidFill>
          <a:ln>
            <a:noFill/>
          </a:ln>
        </p:spPr>
        <p:txBody>
          <a:bodyPr spcFirstLastPara="1" wrap="square" lIns="1007975" tIns="251975" rIns="91425" bIns="45700" anchor="ctr" anchorCtr="0">
            <a:noAutofit/>
          </a:bodyPr>
          <a:lstStyle/>
          <a:p>
            <a:pPr marL="0" marR="0" lvl="0" indent="0" algn="l" rtl="0">
              <a:lnSpc>
                <a:spcPct val="100000"/>
              </a:lnSpc>
              <a:spcBef>
                <a:spcPts val="600"/>
              </a:spcBef>
              <a:spcAft>
                <a:spcPts val="0"/>
              </a:spcAft>
              <a:buClr>
                <a:srgbClr val="FFFFFF"/>
              </a:buClr>
              <a:buSzPts val="4000"/>
              <a:buFont typeface="Arial"/>
              <a:buNone/>
            </a:pPr>
            <a:endParaRPr sz="1600" b="0" i="0" u="none" strike="noStrike" cap="none">
              <a:solidFill>
                <a:srgbClr val="FFFFFF"/>
              </a:solidFill>
              <a:latin typeface="Arial"/>
              <a:ea typeface="Arial"/>
              <a:cs typeface="Arial"/>
              <a:sym typeface="Arial"/>
            </a:endParaRPr>
          </a:p>
          <a:p>
            <a:pPr marL="0" marR="0" lvl="0" indent="0" algn="l" rtl="0">
              <a:lnSpc>
                <a:spcPct val="100000"/>
              </a:lnSpc>
              <a:spcBef>
                <a:spcPts val="600"/>
              </a:spcBef>
              <a:spcAft>
                <a:spcPts val="0"/>
              </a:spcAft>
              <a:buClr>
                <a:srgbClr val="FFFFFF"/>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382" name="Google Shape;382;p29"/>
          <p:cNvSpPr txBox="1">
            <a:spLocks noGrp="1"/>
          </p:cNvSpPr>
          <p:nvPr>
            <p:ph type="title"/>
          </p:nvPr>
        </p:nvSpPr>
        <p:spPr>
          <a:xfrm>
            <a:off x="694721" y="4339613"/>
            <a:ext cx="8470800" cy="1444225"/>
          </a:xfrm>
          <a:prstGeom prst="rect">
            <a:avLst/>
          </a:prstGeom>
          <a:noFill/>
          <a:ln>
            <a:noFill/>
          </a:ln>
        </p:spPr>
        <p:txBody>
          <a:bodyPr spcFirstLastPara="1" wrap="square" lIns="91425" tIns="45700" rIns="91425" bIns="45700" anchor="ctr" anchorCtr="0">
            <a:noAutofit/>
          </a:bodyPr>
          <a:lstStyle/>
          <a:p>
            <a:r>
              <a:rPr lang="en-GB" sz="3600" b="0" dirty="0">
                <a:solidFill>
                  <a:schemeClr val="bg1"/>
                </a:solidFill>
              </a:rPr>
              <a:t>DIRECT VS INDIRECT RESTORATIONS </a:t>
            </a:r>
            <a:br>
              <a:rPr lang="en-GB" sz="3200" b="0" dirty="0">
                <a:solidFill>
                  <a:schemeClr val="bg1"/>
                </a:solidFill>
              </a:rPr>
            </a:br>
            <a:r>
              <a:rPr lang="en-GB" sz="2000" b="0" dirty="0">
                <a:solidFill>
                  <a:schemeClr val="bg1"/>
                </a:solidFill>
              </a:rPr>
              <a:t>BUPA/DTC LEARNING TOOL</a:t>
            </a:r>
            <a:endParaRPr lang="en-GB" sz="3200" dirty="0">
              <a:solidFill>
                <a:schemeClr val="bg1"/>
              </a:solidFill>
              <a:latin typeface="Libre Franklin" pitchFamily="2" charset="77"/>
              <a:ea typeface="Libre Franklin"/>
              <a:cs typeface="Libre Franklin"/>
              <a:sym typeface="Libre Franklin"/>
            </a:endParaRPr>
          </a:p>
        </p:txBody>
      </p:sp>
      <p:pic>
        <p:nvPicPr>
          <p:cNvPr id="383" name="Google Shape;383;p29"/>
          <p:cNvPicPr preferRelativeResize="0"/>
          <p:nvPr/>
        </p:nvPicPr>
        <p:blipFill rotWithShape="1">
          <a:blip r:embed="rId4">
            <a:alphaModFix/>
          </a:blip>
          <a:srcRect/>
          <a:stretch/>
        </p:blipFill>
        <p:spPr>
          <a:xfrm>
            <a:off x="9165521" y="549002"/>
            <a:ext cx="2346386" cy="2346386"/>
          </a:xfrm>
          <a:prstGeom prst="rect">
            <a:avLst/>
          </a:prstGeom>
          <a:noFill/>
          <a:ln>
            <a:noFill/>
          </a:ln>
          <a:effectLst>
            <a:outerShdw blurRad="508000" sx="102000" sy="102000" algn="ctr" rotWithShape="0">
              <a:srgbClr val="FFFFFF">
                <a:alpha val="45880"/>
              </a:srgbClr>
            </a:outerShdw>
          </a:effectLst>
        </p:spPr>
      </p:pic>
      <p:sp>
        <p:nvSpPr>
          <p:cNvPr id="384" name="Google Shape;384;p29"/>
          <p:cNvSpPr txBox="1"/>
          <p:nvPr/>
        </p:nvSpPr>
        <p:spPr>
          <a:xfrm>
            <a:off x="5345725" y="-1844425"/>
            <a:ext cx="9803700" cy="4002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endParaRPr>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396"/>
        <p:cNvGrpSpPr/>
        <p:nvPr/>
      </p:nvGrpSpPr>
      <p:grpSpPr>
        <a:xfrm>
          <a:off x="0" y="0"/>
          <a:ext cx="0" cy="0"/>
          <a:chOff x="0" y="0"/>
          <a:chExt cx="0" cy="0"/>
        </a:xfrm>
      </p:grpSpPr>
      <p:sp>
        <p:nvSpPr>
          <p:cNvPr id="16" name="Google Shape;402;p122">
            <a:extLst>
              <a:ext uri="{FF2B5EF4-FFF2-40B4-BE49-F238E27FC236}">
                <a16:creationId xmlns:a16="http://schemas.microsoft.com/office/drawing/2014/main" id="{B02E3EC1-D986-9442-894F-9B2F5082F6D0}"/>
              </a:ext>
            </a:extLst>
          </p:cNvPr>
          <p:cNvSpPr/>
          <p:nvPr/>
        </p:nvSpPr>
        <p:spPr>
          <a:xfrm>
            <a:off x="179950" y="3331029"/>
            <a:ext cx="3490055" cy="3365074"/>
          </a:xfrm>
          <a:prstGeom prst="rect">
            <a:avLst/>
          </a:prstGeom>
          <a:solidFill>
            <a:srgbClr val="F2F2F2"/>
          </a:solidFill>
          <a:ln>
            <a:noFill/>
          </a:ln>
        </p:spPr>
        <p:txBody>
          <a:bodyPr spcFirstLastPara="1" wrap="square" lIns="91425" tIns="91425" rIns="91425" bIns="91425" anchor="ctr" anchorCtr="0">
            <a:noAutofit/>
          </a:bodyPr>
          <a:lstStyle/>
          <a:p>
            <a:pPr marL="285750" indent="-285750">
              <a:buClr>
                <a:srgbClr val="7030A0"/>
              </a:buClr>
              <a:buFont typeface="Arial" panose="020B0604020202020204" pitchFamily="34" charset="0"/>
              <a:buChar char="•"/>
            </a:pPr>
            <a:endParaRPr lang="en-GB" dirty="0">
              <a:solidFill>
                <a:srgbClr val="7030A0"/>
              </a:solidFill>
              <a:latin typeface="Libre Franklin" pitchFamily="2" charset="77"/>
            </a:endParaRPr>
          </a:p>
        </p:txBody>
      </p:sp>
      <p:sp>
        <p:nvSpPr>
          <p:cNvPr id="397" name="Google Shape;397;p122"/>
          <p:cNvSpPr/>
          <p:nvPr/>
        </p:nvSpPr>
        <p:spPr>
          <a:xfrm>
            <a:off x="179950" y="161896"/>
            <a:ext cx="3490055" cy="2934001"/>
          </a:xfrm>
          <a:prstGeom prst="rect">
            <a:avLst/>
          </a:prstGeom>
          <a:solidFill>
            <a:srgbClr val="53309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398" name="Google Shape;398;p122"/>
          <p:cNvSpPr txBox="1">
            <a:spLocks noGrp="1"/>
          </p:cNvSpPr>
          <p:nvPr>
            <p:ph type="title"/>
          </p:nvPr>
        </p:nvSpPr>
        <p:spPr>
          <a:xfrm>
            <a:off x="71512" y="1211762"/>
            <a:ext cx="3819900" cy="1455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FFFF"/>
              </a:buClr>
              <a:buSzPct val="111111"/>
              <a:buFont typeface="Libre Franklin Medium"/>
              <a:buNone/>
            </a:pPr>
            <a:r>
              <a:rPr lang="en-US" sz="2400" b="1" dirty="0">
                <a:solidFill>
                  <a:srgbClr val="FFFFFF"/>
                </a:solidFill>
                <a:latin typeface="Libre Franklin" pitchFamily="2" charset="77"/>
              </a:rPr>
              <a:t>DIRECT RESTORATIONS </a:t>
            </a:r>
            <a:endParaRPr sz="2400" b="1" dirty="0">
              <a:solidFill>
                <a:srgbClr val="FFFFFF"/>
              </a:solidFill>
              <a:latin typeface="Libre Franklin" pitchFamily="2" charset="77"/>
            </a:endParaRPr>
          </a:p>
        </p:txBody>
      </p:sp>
      <p:sp>
        <p:nvSpPr>
          <p:cNvPr id="400" name="Google Shape;400;p122"/>
          <p:cNvSpPr/>
          <p:nvPr/>
        </p:nvSpPr>
        <p:spPr>
          <a:xfrm>
            <a:off x="3752558" y="1369390"/>
            <a:ext cx="2678408" cy="5381949"/>
          </a:xfrm>
          <a:prstGeom prst="rect">
            <a:avLst/>
          </a:prstGeom>
          <a:solidFill>
            <a:srgbClr val="D3B6EA"/>
          </a:solidFill>
          <a:ln>
            <a:noFill/>
          </a:ln>
        </p:spPr>
        <p:txBody>
          <a:bodyPr spcFirstLastPara="1" wrap="square" lIns="91425" tIns="91425" rIns="91425" bIns="91425" anchor="ctr" anchorCtr="0">
            <a:noAutofit/>
          </a:bodyPr>
          <a:lstStyle/>
          <a:p>
            <a:endParaRPr lang="en-GB" i="1" dirty="0">
              <a:solidFill>
                <a:srgbClr val="7030A0"/>
              </a:solidFill>
              <a:latin typeface="Libre Franklin" pitchFamily="2" charset="77"/>
            </a:endParaRPr>
          </a:p>
          <a:p>
            <a:endParaRPr lang="en-GB" i="1" dirty="0">
              <a:solidFill>
                <a:srgbClr val="7030A0"/>
              </a:solidFill>
              <a:latin typeface="Libre Franklin" pitchFamily="2" charset="77"/>
            </a:endParaRPr>
          </a:p>
          <a:p>
            <a:endParaRPr lang="en-GB" i="1" dirty="0">
              <a:solidFill>
                <a:srgbClr val="7030A0"/>
              </a:solidFill>
              <a:latin typeface="Libre Franklin" pitchFamily="2" charset="77"/>
            </a:endParaRPr>
          </a:p>
          <a:p>
            <a:endParaRPr lang="en-GB" i="1" dirty="0">
              <a:solidFill>
                <a:srgbClr val="7030A0"/>
              </a:solidFill>
              <a:latin typeface="Libre Franklin" pitchFamily="2" charset="77"/>
            </a:endParaRPr>
          </a:p>
          <a:p>
            <a:endParaRPr lang="en-GB" i="1" dirty="0">
              <a:solidFill>
                <a:srgbClr val="7030A0"/>
              </a:solidFill>
              <a:latin typeface="Libre Franklin" pitchFamily="2" charset="77"/>
            </a:endParaRPr>
          </a:p>
          <a:p>
            <a:endParaRPr lang="en-GB" i="1" dirty="0">
              <a:solidFill>
                <a:srgbClr val="7030A0"/>
              </a:solidFill>
              <a:latin typeface="Libre Franklin" pitchFamily="2" charset="77"/>
            </a:endParaRPr>
          </a:p>
          <a:p>
            <a:endParaRPr lang="en-GB" i="1" dirty="0">
              <a:solidFill>
                <a:srgbClr val="7030A0"/>
              </a:solidFill>
              <a:latin typeface="Libre Franklin" pitchFamily="2" charset="77"/>
            </a:endParaRPr>
          </a:p>
          <a:p>
            <a:endParaRPr lang="en-GB" i="1" dirty="0">
              <a:solidFill>
                <a:srgbClr val="7030A0"/>
              </a:solidFill>
              <a:latin typeface="Libre Franklin" pitchFamily="2" charset="77"/>
            </a:endParaRPr>
          </a:p>
          <a:p>
            <a:pPr algn="ctr"/>
            <a:r>
              <a:rPr lang="en-GB" b="1" u="sng" dirty="0">
                <a:solidFill>
                  <a:srgbClr val="7030A0"/>
                </a:solidFill>
                <a:latin typeface="Libre Franklin" pitchFamily="2" charset="77"/>
              </a:rPr>
              <a:t>Amalgam:</a:t>
            </a:r>
          </a:p>
          <a:p>
            <a:pPr algn="ctr"/>
            <a:r>
              <a:rPr lang="en-GB" b="1" u="sng" dirty="0">
                <a:solidFill>
                  <a:srgbClr val="7030A0"/>
                </a:solidFill>
                <a:latin typeface="Libre Franklin" pitchFamily="2" charset="77"/>
              </a:rPr>
              <a:t> </a:t>
            </a:r>
          </a:p>
          <a:p>
            <a:pPr algn="ctr"/>
            <a:r>
              <a:rPr lang="en-GB" dirty="0">
                <a:solidFill>
                  <a:srgbClr val="7030A0"/>
                </a:solidFill>
                <a:latin typeface="Libre Franklin" pitchFamily="2" charset="77"/>
              </a:rPr>
              <a:t>Alloys of mercury and different metals that sets on packing. Advantage is that it’s cheap, easy to place even in moist environments and also strong. Disadvantage is that it is not aesthetically pleasing and also does not bond to tooth. Also contains Mercury which can be toxic in high concentrations. </a:t>
            </a:r>
          </a:p>
        </p:txBody>
      </p:sp>
      <p:pic>
        <p:nvPicPr>
          <p:cNvPr id="408" name="Google Shape;408;p122" descr="DTC-logo535-130.png"/>
          <p:cNvPicPr preferRelativeResize="0"/>
          <p:nvPr/>
        </p:nvPicPr>
        <p:blipFill rotWithShape="1">
          <a:blip r:embed="rId3">
            <a:alphaModFix/>
          </a:blip>
          <a:srcRect/>
          <a:stretch/>
        </p:blipFill>
        <p:spPr>
          <a:xfrm>
            <a:off x="10600463" y="9"/>
            <a:ext cx="1520025" cy="369352"/>
          </a:xfrm>
          <a:prstGeom prst="rect">
            <a:avLst/>
          </a:prstGeom>
          <a:noFill/>
          <a:ln>
            <a:noFill/>
          </a:ln>
        </p:spPr>
      </p:pic>
      <p:sp>
        <p:nvSpPr>
          <p:cNvPr id="15" name="TextBox 14">
            <a:extLst>
              <a:ext uri="{FF2B5EF4-FFF2-40B4-BE49-F238E27FC236}">
                <a16:creationId xmlns:a16="http://schemas.microsoft.com/office/drawing/2014/main" id="{CD0BBF01-1555-054A-BE02-6A989DABB26D}"/>
              </a:ext>
            </a:extLst>
          </p:cNvPr>
          <p:cNvSpPr txBox="1"/>
          <p:nvPr/>
        </p:nvSpPr>
        <p:spPr>
          <a:xfrm>
            <a:off x="468291" y="3459294"/>
            <a:ext cx="2913371" cy="3108543"/>
          </a:xfrm>
          <a:prstGeom prst="rect">
            <a:avLst/>
          </a:prstGeom>
          <a:noFill/>
        </p:spPr>
        <p:txBody>
          <a:bodyPr wrap="square">
            <a:spAutoFit/>
          </a:bodyPr>
          <a:lstStyle/>
          <a:p>
            <a:pPr algn="ctr" rtl="0">
              <a:spcBef>
                <a:spcPts val="0"/>
              </a:spcBef>
              <a:spcAft>
                <a:spcPts val="0"/>
              </a:spcAft>
            </a:pPr>
            <a:r>
              <a:rPr lang="en-GB" b="1" i="0" u="none" strike="noStrike" dirty="0">
                <a:solidFill>
                  <a:srgbClr val="7030A0"/>
                </a:solidFill>
                <a:effectLst/>
                <a:latin typeface="Libre Franklin" pitchFamily="2" charset="77"/>
              </a:rPr>
              <a:t>Direct Restorations</a:t>
            </a:r>
            <a:endParaRPr lang="en-GB" b="0" dirty="0">
              <a:solidFill>
                <a:srgbClr val="7030A0"/>
              </a:solidFill>
              <a:effectLst/>
              <a:latin typeface="Libre Franklin" pitchFamily="2" charset="77"/>
            </a:endParaRPr>
          </a:p>
          <a:p>
            <a:pPr algn="ctr" rtl="0">
              <a:spcBef>
                <a:spcPts val="0"/>
              </a:spcBef>
              <a:spcAft>
                <a:spcPts val="0"/>
              </a:spcAft>
            </a:pPr>
            <a:br>
              <a:rPr lang="en-GB" b="0" dirty="0">
                <a:solidFill>
                  <a:srgbClr val="7030A0"/>
                </a:solidFill>
                <a:effectLst/>
                <a:latin typeface="Libre Franklin" pitchFamily="2" charset="77"/>
              </a:rPr>
            </a:br>
            <a:r>
              <a:rPr lang="en-GB" b="0" i="0" u="none" strike="noStrike" dirty="0">
                <a:solidFill>
                  <a:srgbClr val="7030A0"/>
                </a:solidFill>
                <a:effectLst/>
                <a:latin typeface="Libre Franklin" pitchFamily="2" charset="77"/>
              </a:rPr>
              <a:t>With direct dental restoration, all of the work is fabricated and completed within the mouth. The procedure, commonly referred to as filling, involves the placement of a malleable substance into a prepared and cleaned cavity. The material is then hardened to restore the structure (and sometimes appearance) of the damaged tooth.</a:t>
            </a:r>
            <a:endParaRPr lang="en-GB" b="0" dirty="0">
              <a:solidFill>
                <a:srgbClr val="7030A0"/>
              </a:solidFill>
              <a:effectLst/>
              <a:latin typeface="Libre Franklin" pitchFamily="2" charset="77"/>
            </a:endParaRPr>
          </a:p>
        </p:txBody>
      </p:sp>
      <p:pic>
        <p:nvPicPr>
          <p:cNvPr id="1033" name="Picture 9">
            <a:extLst>
              <a:ext uri="{FF2B5EF4-FFF2-40B4-BE49-F238E27FC236}">
                <a16:creationId xmlns:a16="http://schemas.microsoft.com/office/drawing/2014/main" id="{D60372C3-41D6-844D-A107-A2F10BD5F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033" y="1526078"/>
            <a:ext cx="2565458" cy="16756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9496A3-7E79-DE4F-AEF6-916DEBC76DFB}"/>
              </a:ext>
            </a:extLst>
          </p:cNvPr>
          <p:cNvSpPr txBox="1"/>
          <p:nvPr/>
        </p:nvSpPr>
        <p:spPr>
          <a:xfrm>
            <a:off x="6844937" y="551314"/>
            <a:ext cx="1739579" cy="523220"/>
          </a:xfrm>
          <a:prstGeom prst="rect">
            <a:avLst/>
          </a:prstGeom>
          <a:noFill/>
        </p:spPr>
        <p:txBody>
          <a:bodyPr wrap="none" rtlCol="0">
            <a:spAutoFit/>
          </a:bodyPr>
          <a:lstStyle/>
          <a:p>
            <a:r>
              <a:rPr lang="en-GB" sz="2800" b="1" dirty="0">
                <a:solidFill>
                  <a:srgbClr val="7030A0"/>
                </a:solidFill>
                <a:latin typeface="Libre Franklin" pitchFamily="2" charset="77"/>
              </a:rPr>
              <a:t>TYPES  : </a:t>
            </a:r>
          </a:p>
        </p:txBody>
      </p:sp>
      <p:sp>
        <p:nvSpPr>
          <p:cNvPr id="20" name="Google Shape;400;p122">
            <a:extLst>
              <a:ext uri="{FF2B5EF4-FFF2-40B4-BE49-F238E27FC236}">
                <a16:creationId xmlns:a16="http://schemas.microsoft.com/office/drawing/2014/main" id="{CDA9E812-040A-FA40-BDA3-6D267A54E856}"/>
              </a:ext>
            </a:extLst>
          </p:cNvPr>
          <p:cNvSpPr/>
          <p:nvPr/>
        </p:nvSpPr>
        <p:spPr>
          <a:xfrm>
            <a:off x="9442080" y="1369390"/>
            <a:ext cx="2678408" cy="5381949"/>
          </a:xfrm>
          <a:prstGeom prst="rect">
            <a:avLst/>
          </a:prstGeom>
          <a:solidFill>
            <a:srgbClr val="D3B6EA"/>
          </a:solidFill>
          <a:ln>
            <a:noFill/>
          </a:ln>
        </p:spPr>
        <p:txBody>
          <a:bodyPr spcFirstLastPara="1" wrap="square" lIns="91425" tIns="91425" rIns="91425" bIns="91425" anchor="ctr" anchorCtr="0">
            <a:noAutofit/>
          </a:bodyPr>
          <a:lstStyle/>
          <a:p>
            <a:pPr algn="ctr"/>
            <a:r>
              <a:rPr lang="en-GB" b="1" i="1" u="sng" dirty="0">
                <a:solidFill>
                  <a:srgbClr val="7030A0"/>
                </a:solidFill>
                <a:latin typeface="Libre Franklin" pitchFamily="2" charset="77"/>
              </a:rPr>
              <a:t>Glass Ionomer:</a:t>
            </a:r>
          </a:p>
          <a:p>
            <a:pPr algn="ctr"/>
            <a:endParaRPr lang="en-GB" i="1" dirty="0">
              <a:solidFill>
                <a:srgbClr val="7030A0"/>
              </a:solidFill>
              <a:latin typeface="Libre Franklin" pitchFamily="2" charset="77"/>
            </a:endParaRPr>
          </a:p>
          <a:p>
            <a:pPr algn="ctr"/>
            <a:r>
              <a:rPr lang="en-GB" dirty="0">
                <a:solidFill>
                  <a:srgbClr val="7030A0"/>
                </a:solidFill>
                <a:latin typeface="Libre Franklin" pitchFamily="2" charset="77"/>
              </a:rPr>
              <a:t>Restorations are a mixture of silicate glass and polyacrylic acid. This chemically bonds to tooth and usually contains fluoride releasing particles however they are not very strong and are not great on contact areas.</a:t>
            </a:r>
          </a:p>
        </p:txBody>
      </p:sp>
      <p:sp>
        <p:nvSpPr>
          <p:cNvPr id="21" name="Google Shape;402;p122">
            <a:extLst>
              <a:ext uri="{FF2B5EF4-FFF2-40B4-BE49-F238E27FC236}">
                <a16:creationId xmlns:a16="http://schemas.microsoft.com/office/drawing/2014/main" id="{550E6D07-6B37-5046-BFB3-D175A03FFA1E}"/>
              </a:ext>
            </a:extLst>
          </p:cNvPr>
          <p:cNvSpPr/>
          <p:nvPr/>
        </p:nvSpPr>
        <p:spPr>
          <a:xfrm>
            <a:off x="6559540" y="1369390"/>
            <a:ext cx="2761135" cy="5381948"/>
          </a:xfrm>
          <a:prstGeom prst="rect">
            <a:avLst/>
          </a:prstGeom>
          <a:solidFill>
            <a:srgbClr val="F2F2F2"/>
          </a:solidFill>
          <a:ln>
            <a:noFill/>
          </a:ln>
        </p:spPr>
        <p:txBody>
          <a:bodyPr spcFirstLastPara="1" wrap="square" lIns="91425" tIns="91425" rIns="91425" bIns="91425" anchor="ctr" anchorCtr="0">
            <a:noAutofit/>
          </a:bodyPr>
          <a:lstStyle/>
          <a:p>
            <a:endParaRPr lang="en-GB" i="1" dirty="0">
              <a:solidFill>
                <a:srgbClr val="7030A0"/>
              </a:solidFill>
              <a:latin typeface="Libre Franklin" pitchFamily="2" charset="77"/>
            </a:endParaRPr>
          </a:p>
          <a:p>
            <a:endParaRPr lang="en-GB" i="1" dirty="0">
              <a:solidFill>
                <a:srgbClr val="7030A0"/>
              </a:solidFill>
              <a:latin typeface="Libre Franklin" pitchFamily="2" charset="77"/>
            </a:endParaRPr>
          </a:p>
          <a:p>
            <a:endParaRPr lang="en-GB" i="1" dirty="0">
              <a:solidFill>
                <a:srgbClr val="7030A0"/>
              </a:solidFill>
              <a:latin typeface="Libre Franklin" pitchFamily="2" charset="77"/>
            </a:endParaRPr>
          </a:p>
          <a:p>
            <a:endParaRPr lang="en-GB" i="1" dirty="0">
              <a:solidFill>
                <a:srgbClr val="7030A0"/>
              </a:solidFill>
              <a:latin typeface="Libre Franklin" pitchFamily="2" charset="77"/>
            </a:endParaRPr>
          </a:p>
          <a:p>
            <a:endParaRPr lang="en-GB" i="1" dirty="0">
              <a:solidFill>
                <a:srgbClr val="7030A0"/>
              </a:solidFill>
              <a:latin typeface="Libre Franklin" pitchFamily="2" charset="77"/>
            </a:endParaRPr>
          </a:p>
          <a:p>
            <a:endParaRPr lang="en-GB" i="1" dirty="0">
              <a:solidFill>
                <a:srgbClr val="7030A0"/>
              </a:solidFill>
              <a:latin typeface="Libre Franklin" pitchFamily="2" charset="77"/>
            </a:endParaRPr>
          </a:p>
          <a:p>
            <a:endParaRPr lang="en-GB" i="1" dirty="0">
              <a:solidFill>
                <a:srgbClr val="7030A0"/>
              </a:solidFill>
              <a:latin typeface="Libre Franklin" pitchFamily="2" charset="77"/>
            </a:endParaRPr>
          </a:p>
          <a:p>
            <a:endParaRPr lang="en-GB" i="1" dirty="0">
              <a:solidFill>
                <a:srgbClr val="7030A0"/>
              </a:solidFill>
              <a:latin typeface="Libre Franklin" pitchFamily="2" charset="77"/>
            </a:endParaRPr>
          </a:p>
          <a:p>
            <a:endParaRPr lang="en-GB" i="1" dirty="0">
              <a:solidFill>
                <a:srgbClr val="7030A0"/>
              </a:solidFill>
              <a:latin typeface="Libre Franklin" pitchFamily="2" charset="77"/>
            </a:endParaRPr>
          </a:p>
          <a:p>
            <a:endParaRPr lang="en-GB" i="1" dirty="0">
              <a:solidFill>
                <a:srgbClr val="7030A0"/>
              </a:solidFill>
              <a:latin typeface="Libre Franklin" pitchFamily="2" charset="77"/>
            </a:endParaRPr>
          </a:p>
          <a:p>
            <a:endParaRPr lang="en-GB" i="1" dirty="0">
              <a:solidFill>
                <a:srgbClr val="7030A0"/>
              </a:solidFill>
              <a:latin typeface="Libre Franklin" pitchFamily="2" charset="77"/>
            </a:endParaRPr>
          </a:p>
          <a:p>
            <a:pPr algn="ctr"/>
            <a:r>
              <a:rPr lang="en-GB" b="1" u="sng" dirty="0">
                <a:solidFill>
                  <a:srgbClr val="7030A0"/>
                </a:solidFill>
                <a:latin typeface="Libre Franklin" pitchFamily="2" charset="77"/>
              </a:rPr>
              <a:t>Composite Fillings:</a:t>
            </a:r>
          </a:p>
          <a:p>
            <a:pPr algn="ctr"/>
            <a:endParaRPr lang="en-GB" i="1" dirty="0">
              <a:solidFill>
                <a:srgbClr val="7030A0"/>
              </a:solidFill>
              <a:latin typeface="Libre Franklin" pitchFamily="2" charset="77"/>
            </a:endParaRPr>
          </a:p>
          <a:p>
            <a:pPr algn="ctr"/>
            <a:r>
              <a:rPr lang="en-GB" dirty="0">
                <a:solidFill>
                  <a:srgbClr val="7030A0"/>
                </a:solidFill>
                <a:latin typeface="Libre Franklin" pitchFamily="2" charset="77"/>
              </a:rPr>
              <a:t> Made of Resins that are tooth coloured and can be shaped and cured. Aesthetically more pleasing however are more technique sensitive and also more expensive than other restorations</a:t>
            </a:r>
          </a:p>
          <a:p>
            <a:br>
              <a:rPr lang="en-GB" dirty="0">
                <a:solidFill>
                  <a:srgbClr val="7030A0"/>
                </a:solidFill>
                <a:latin typeface="Libre Franklin" pitchFamily="2" charset="77"/>
              </a:rPr>
            </a:br>
            <a:endParaRPr lang="en-GB" dirty="0">
              <a:solidFill>
                <a:srgbClr val="7030A0"/>
              </a:solidFill>
              <a:latin typeface="Libre Franklin" pitchFamily="2" charset="77"/>
            </a:endParaRPr>
          </a:p>
        </p:txBody>
      </p:sp>
      <p:pic>
        <p:nvPicPr>
          <p:cNvPr id="1035" name="Picture 11">
            <a:extLst>
              <a:ext uri="{FF2B5EF4-FFF2-40B4-BE49-F238E27FC236}">
                <a16:creationId xmlns:a16="http://schemas.microsoft.com/office/drawing/2014/main" id="{4B5F9DB3-7A94-604A-923F-4681B4BFED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0979" y="1395036"/>
            <a:ext cx="1473537" cy="132162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B4200781-A2B3-9540-A9D7-68A1064608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5096" y="2742308"/>
            <a:ext cx="2165302" cy="119248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a:extLst>
              <a:ext uri="{FF2B5EF4-FFF2-40B4-BE49-F238E27FC236}">
                <a16:creationId xmlns:a16="http://schemas.microsoft.com/office/drawing/2014/main" id="{75F82426-ADAE-674D-88EC-37A980006C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49630" y="1553649"/>
            <a:ext cx="2313577" cy="1256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dissolve">
                                      <p:cBhvr>
                                        <p:cTn id="7" dur="500"/>
                                        <p:tgtEl>
                                          <p:spTgt spid="3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dissolv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dissolv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33"/>
                                        </p:tgtEl>
                                        <p:attrNameLst>
                                          <p:attrName>style.visibility</p:attrName>
                                        </p:attrNameLst>
                                      </p:cBhvr>
                                      <p:to>
                                        <p:strVal val="visible"/>
                                      </p:to>
                                    </p:set>
                                    <p:animEffect transition="in" filter="dissolve">
                                      <p:cBhvr>
                                        <p:cTn id="27" dur="500"/>
                                        <p:tgtEl>
                                          <p:spTgt spid="103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00">
                                            <p:txEl>
                                              <p:pRg st="8" end="8"/>
                                            </p:txEl>
                                          </p:spTgt>
                                        </p:tgtEl>
                                        <p:attrNameLst>
                                          <p:attrName>style.visibility</p:attrName>
                                        </p:attrNameLst>
                                      </p:cBhvr>
                                      <p:to>
                                        <p:strVal val="visible"/>
                                      </p:to>
                                    </p:set>
                                    <p:animEffect transition="in" filter="dissolve">
                                      <p:cBhvr>
                                        <p:cTn id="32" dur="500"/>
                                        <p:tgtEl>
                                          <p:spTgt spid="400">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00">
                                            <p:txEl>
                                              <p:pRg st="9" end="9"/>
                                            </p:txEl>
                                          </p:spTgt>
                                        </p:tgtEl>
                                        <p:attrNameLst>
                                          <p:attrName>style.visibility</p:attrName>
                                        </p:attrNameLst>
                                      </p:cBhvr>
                                      <p:to>
                                        <p:strVal val="visible"/>
                                      </p:to>
                                    </p:set>
                                    <p:animEffect transition="in" filter="dissolve">
                                      <p:cBhvr>
                                        <p:cTn id="37" dur="500"/>
                                        <p:tgtEl>
                                          <p:spTgt spid="400">
                                            <p:txEl>
                                              <p:pRg st="9" end="9"/>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400">
                                            <p:txEl>
                                              <p:pRg st="10" end="10"/>
                                            </p:txEl>
                                          </p:spTgt>
                                        </p:tgtEl>
                                        <p:attrNameLst>
                                          <p:attrName>style.visibility</p:attrName>
                                        </p:attrNameLst>
                                      </p:cBhvr>
                                      <p:to>
                                        <p:strVal val="visible"/>
                                      </p:to>
                                    </p:set>
                                    <p:animEffect transition="in" filter="dissolve">
                                      <p:cBhvr>
                                        <p:cTn id="40" dur="500"/>
                                        <p:tgtEl>
                                          <p:spTgt spid="400">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035"/>
                                        </p:tgtEl>
                                        <p:attrNameLst>
                                          <p:attrName>style.visibility</p:attrName>
                                        </p:attrNameLst>
                                      </p:cBhvr>
                                      <p:to>
                                        <p:strVal val="visible"/>
                                      </p:to>
                                    </p:set>
                                    <p:animEffect transition="in" filter="dissolve">
                                      <p:cBhvr>
                                        <p:cTn id="45" dur="500"/>
                                        <p:tgtEl>
                                          <p:spTgt spid="1035"/>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037"/>
                                        </p:tgtEl>
                                        <p:attrNameLst>
                                          <p:attrName>style.visibility</p:attrName>
                                        </p:attrNameLst>
                                      </p:cBhvr>
                                      <p:to>
                                        <p:strVal val="visible"/>
                                      </p:to>
                                    </p:set>
                                    <p:animEffect transition="in" filter="dissolve">
                                      <p:cBhvr>
                                        <p:cTn id="50" dur="500"/>
                                        <p:tgtEl>
                                          <p:spTgt spid="1037"/>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21">
                                            <p:txEl>
                                              <p:pRg st="11" end="11"/>
                                            </p:txEl>
                                          </p:spTgt>
                                        </p:tgtEl>
                                        <p:attrNameLst>
                                          <p:attrName>style.visibility</p:attrName>
                                        </p:attrNameLst>
                                      </p:cBhvr>
                                      <p:to>
                                        <p:strVal val="visible"/>
                                      </p:to>
                                    </p:set>
                                    <p:animEffect transition="in" filter="dissolve">
                                      <p:cBhvr>
                                        <p:cTn id="55" dur="500"/>
                                        <p:tgtEl>
                                          <p:spTgt spid="21">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21">
                                            <p:txEl>
                                              <p:pRg st="13" end="13"/>
                                            </p:txEl>
                                          </p:spTgt>
                                        </p:tgtEl>
                                        <p:attrNameLst>
                                          <p:attrName>style.visibility</p:attrName>
                                        </p:attrNameLst>
                                      </p:cBhvr>
                                      <p:to>
                                        <p:strVal val="visible"/>
                                      </p:to>
                                    </p:set>
                                    <p:animEffect transition="in" filter="dissolve">
                                      <p:cBhvr>
                                        <p:cTn id="60" dur="500"/>
                                        <p:tgtEl>
                                          <p:spTgt spid="21">
                                            <p:txEl>
                                              <p:pRg st="13" end="1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1039"/>
                                        </p:tgtEl>
                                        <p:attrNameLst>
                                          <p:attrName>style.visibility</p:attrName>
                                        </p:attrNameLst>
                                      </p:cBhvr>
                                      <p:to>
                                        <p:strVal val="visible"/>
                                      </p:to>
                                    </p:set>
                                    <p:animEffect transition="in" filter="dissolve">
                                      <p:cBhvr>
                                        <p:cTn id="65" dur="500"/>
                                        <p:tgtEl>
                                          <p:spTgt spid="1039"/>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20">
                                            <p:txEl>
                                              <p:pRg st="0" end="0"/>
                                            </p:txEl>
                                          </p:spTgt>
                                        </p:tgtEl>
                                        <p:attrNameLst>
                                          <p:attrName>style.visibility</p:attrName>
                                        </p:attrNameLst>
                                      </p:cBhvr>
                                      <p:to>
                                        <p:strVal val="visible"/>
                                      </p:to>
                                    </p:set>
                                    <p:animEffect transition="in" filter="dissolve">
                                      <p:cBhvr>
                                        <p:cTn id="70" dur="500"/>
                                        <p:tgtEl>
                                          <p:spTgt spid="20">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20">
                                            <p:txEl>
                                              <p:pRg st="2" end="2"/>
                                            </p:txEl>
                                          </p:spTgt>
                                        </p:tgtEl>
                                        <p:attrNameLst>
                                          <p:attrName>style.visibility</p:attrName>
                                        </p:attrNameLst>
                                      </p:cBhvr>
                                      <p:to>
                                        <p:strVal val="visible"/>
                                      </p:to>
                                    </p:set>
                                    <p:animEffect transition="in" filter="dissolve">
                                      <p:cBhvr>
                                        <p:cTn id="75"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396"/>
        <p:cNvGrpSpPr/>
        <p:nvPr/>
      </p:nvGrpSpPr>
      <p:grpSpPr>
        <a:xfrm>
          <a:off x="0" y="0"/>
          <a:ext cx="0" cy="0"/>
          <a:chOff x="0" y="0"/>
          <a:chExt cx="0" cy="0"/>
        </a:xfrm>
      </p:grpSpPr>
      <p:sp>
        <p:nvSpPr>
          <p:cNvPr id="16" name="Google Shape;402;p122">
            <a:extLst>
              <a:ext uri="{FF2B5EF4-FFF2-40B4-BE49-F238E27FC236}">
                <a16:creationId xmlns:a16="http://schemas.microsoft.com/office/drawing/2014/main" id="{B02E3EC1-D986-9442-894F-9B2F5082F6D0}"/>
              </a:ext>
            </a:extLst>
          </p:cNvPr>
          <p:cNvSpPr/>
          <p:nvPr/>
        </p:nvSpPr>
        <p:spPr>
          <a:xfrm>
            <a:off x="179949" y="3203166"/>
            <a:ext cx="4614119" cy="3432678"/>
          </a:xfrm>
          <a:prstGeom prst="rect">
            <a:avLst/>
          </a:prstGeom>
          <a:solidFill>
            <a:srgbClr val="F2F2F2"/>
          </a:solidFill>
          <a:ln>
            <a:noFill/>
          </a:ln>
        </p:spPr>
        <p:txBody>
          <a:bodyPr spcFirstLastPara="1" wrap="square" lIns="91425" tIns="91425" rIns="91425" bIns="91425" anchor="ctr" anchorCtr="0">
            <a:noAutofit/>
          </a:bodyPr>
          <a:lstStyle/>
          <a:p>
            <a:pPr marL="285750" indent="-285750">
              <a:buClr>
                <a:srgbClr val="7030A0"/>
              </a:buClr>
              <a:buFont typeface="Arial" panose="020B0604020202020204" pitchFamily="34" charset="0"/>
              <a:buChar char="•"/>
            </a:pPr>
            <a:r>
              <a:rPr lang="en-GB" b="1" dirty="0">
                <a:solidFill>
                  <a:srgbClr val="7030A0"/>
                </a:solidFill>
                <a:latin typeface="Libre Franklin" pitchFamily="2" charset="77"/>
              </a:rPr>
              <a:t>With indirect dental restoration, the fabrication occurs outside of the mouth.</a:t>
            </a:r>
          </a:p>
          <a:p>
            <a:pPr marL="285750" indent="-285750">
              <a:buClr>
                <a:srgbClr val="7030A0"/>
              </a:buClr>
              <a:buFont typeface="Arial" panose="020B0604020202020204" pitchFamily="34" charset="0"/>
              <a:buChar char="•"/>
            </a:pPr>
            <a:endParaRPr lang="en-GB" b="1"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GB" b="1" dirty="0">
                <a:solidFill>
                  <a:srgbClr val="7030A0"/>
                </a:solidFill>
                <a:latin typeface="Libre Franklin" pitchFamily="2" charset="77"/>
              </a:rPr>
              <a:t> Examples include veneers, crowns, bridges, implants, inlays, and </a:t>
            </a:r>
            <a:r>
              <a:rPr lang="en-GB" b="1" dirty="0" err="1">
                <a:solidFill>
                  <a:srgbClr val="7030A0"/>
                </a:solidFill>
                <a:latin typeface="Libre Franklin" pitchFamily="2" charset="77"/>
              </a:rPr>
              <a:t>onlays</a:t>
            </a:r>
            <a:r>
              <a:rPr lang="en-GB" b="1" dirty="0">
                <a:solidFill>
                  <a:srgbClr val="7030A0"/>
                </a:solidFill>
                <a:latin typeface="Libre Franklin" pitchFamily="2" charset="77"/>
              </a:rPr>
              <a:t>. Because the procedures require more work (such as a dental impression, tooth preparation, fabrication, and a temporary veneer, bridge, or crown), they tend to be costly. On the upside, they can increase the aesthetic appearance of your teeth or provide a more stable, longer-lasting solution when the damage is severe or extensive.</a:t>
            </a:r>
          </a:p>
        </p:txBody>
      </p:sp>
      <p:sp>
        <p:nvSpPr>
          <p:cNvPr id="397" name="Google Shape;397;p122"/>
          <p:cNvSpPr/>
          <p:nvPr/>
        </p:nvSpPr>
        <p:spPr>
          <a:xfrm>
            <a:off x="179950" y="161896"/>
            <a:ext cx="4614119" cy="2738058"/>
          </a:xfrm>
          <a:prstGeom prst="rect">
            <a:avLst/>
          </a:prstGeom>
          <a:solidFill>
            <a:srgbClr val="53309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398" name="Google Shape;398;p122"/>
          <p:cNvSpPr txBox="1">
            <a:spLocks noGrp="1"/>
          </p:cNvSpPr>
          <p:nvPr>
            <p:ph type="title"/>
          </p:nvPr>
        </p:nvSpPr>
        <p:spPr>
          <a:xfrm>
            <a:off x="577059" y="954731"/>
            <a:ext cx="3819900" cy="1455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FFFF"/>
              </a:buClr>
              <a:buSzPct val="111111"/>
              <a:buFont typeface="Libre Franklin Medium"/>
              <a:buNone/>
            </a:pPr>
            <a:r>
              <a:rPr lang="en-US" sz="2400" b="1" dirty="0">
                <a:solidFill>
                  <a:srgbClr val="FFFFFF"/>
                </a:solidFill>
                <a:latin typeface="Libre Franklin" pitchFamily="2" charset="77"/>
              </a:rPr>
              <a:t>INDIRECT RESTORATIONS </a:t>
            </a:r>
            <a:endParaRPr sz="2400" b="1" dirty="0">
              <a:solidFill>
                <a:srgbClr val="FFFFFF"/>
              </a:solidFill>
              <a:latin typeface="Libre Franklin" pitchFamily="2" charset="77"/>
            </a:endParaRPr>
          </a:p>
        </p:txBody>
      </p:sp>
      <p:pic>
        <p:nvPicPr>
          <p:cNvPr id="408" name="Google Shape;408;p122" descr="DTC-logo535-130.png"/>
          <p:cNvPicPr preferRelativeResize="0"/>
          <p:nvPr/>
        </p:nvPicPr>
        <p:blipFill rotWithShape="1">
          <a:blip r:embed="rId3">
            <a:alphaModFix/>
          </a:blip>
          <a:srcRect/>
          <a:stretch/>
        </p:blipFill>
        <p:spPr>
          <a:xfrm>
            <a:off x="10600463" y="9"/>
            <a:ext cx="1520025" cy="369352"/>
          </a:xfrm>
          <a:prstGeom prst="rect">
            <a:avLst/>
          </a:prstGeom>
          <a:noFill/>
          <a:ln>
            <a:noFill/>
          </a:ln>
        </p:spPr>
      </p:pic>
      <p:pic>
        <p:nvPicPr>
          <p:cNvPr id="3074" name="Picture 2">
            <a:extLst>
              <a:ext uri="{FF2B5EF4-FFF2-40B4-BE49-F238E27FC236}">
                <a16:creationId xmlns:a16="http://schemas.microsoft.com/office/drawing/2014/main" id="{F7EB7056-7E6B-CC4C-9E9C-2A0F07405A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5596" y="465110"/>
            <a:ext cx="6227578" cy="24348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9469FB05-115F-8643-AFC5-17966768BB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122" y="3555149"/>
            <a:ext cx="5384088" cy="2434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18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blinds(horizontal)">
                                      <p:cBhvr>
                                        <p:cTn id="7" dur="500"/>
                                        <p:tgtEl>
                                          <p:spTgt spid="3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dissolv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dissolv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412"/>
        <p:cNvGrpSpPr/>
        <p:nvPr/>
      </p:nvGrpSpPr>
      <p:grpSpPr>
        <a:xfrm>
          <a:off x="0" y="0"/>
          <a:ext cx="0" cy="0"/>
          <a:chOff x="0" y="0"/>
          <a:chExt cx="0" cy="0"/>
        </a:xfrm>
      </p:grpSpPr>
      <p:sp>
        <p:nvSpPr>
          <p:cNvPr id="413" name="Google Shape;413;p5"/>
          <p:cNvSpPr txBox="1">
            <a:spLocks noGrp="1"/>
          </p:cNvSpPr>
          <p:nvPr>
            <p:ph type="title"/>
          </p:nvPr>
        </p:nvSpPr>
        <p:spPr>
          <a:xfrm rot="-365">
            <a:off x="4335661" y="237473"/>
            <a:ext cx="8749613" cy="746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0A0"/>
              </a:buClr>
              <a:buSzPts val="4000"/>
              <a:buFont typeface="Libre Franklin Medium"/>
              <a:buNone/>
            </a:pPr>
            <a:r>
              <a:rPr lang="en-US" sz="4000" dirty="0"/>
              <a:t>PROTOCOL </a:t>
            </a:r>
            <a:endParaRPr sz="4000" dirty="0"/>
          </a:p>
        </p:txBody>
      </p:sp>
      <p:sp>
        <p:nvSpPr>
          <p:cNvPr id="414" name="Google Shape;414;p5"/>
          <p:cNvSpPr/>
          <p:nvPr/>
        </p:nvSpPr>
        <p:spPr>
          <a:xfrm>
            <a:off x="2181890" y="1328042"/>
            <a:ext cx="7828219" cy="4201916"/>
          </a:xfrm>
          <a:prstGeom prst="roundRect">
            <a:avLst>
              <a:gd name="adj" fmla="val 10000"/>
            </a:avLst>
          </a:prstGeom>
          <a:solidFill>
            <a:srgbClr val="7030A0"/>
          </a:solidFill>
          <a:ln>
            <a:noFill/>
          </a:ln>
        </p:spPr>
        <p:txBody>
          <a:bodyPr spcFirstLastPara="1" wrap="square" lIns="91425" tIns="91425" rIns="91425" bIns="91425" anchor="ctr" anchorCtr="0">
            <a:noAutofit/>
          </a:bodyPr>
          <a:lstStyle/>
          <a:p>
            <a:pPr marL="285750" indent="-285750">
              <a:buClr>
                <a:schemeClr val="bg1"/>
              </a:buClr>
              <a:buFont typeface="Arial" panose="020B0604020202020204" pitchFamily="34" charset="0"/>
              <a:buChar char="•"/>
            </a:pPr>
            <a:r>
              <a:rPr lang="en-GB" sz="1800" b="1" dirty="0">
                <a:solidFill>
                  <a:schemeClr val="bg1"/>
                </a:solidFill>
                <a:latin typeface="Libre Franklin" pitchFamily="2" charset="77"/>
              </a:rPr>
              <a:t>After diagnosing caries both clinically and radiographically you must determine whether a direct or indirect restoration is required.</a:t>
            </a:r>
          </a:p>
          <a:p>
            <a:pPr marL="285750" indent="-285750">
              <a:buClr>
                <a:schemeClr val="bg1"/>
              </a:buClr>
              <a:buFont typeface="Arial" panose="020B0604020202020204" pitchFamily="34" charset="0"/>
              <a:buChar char="•"/>
            </a:pPr>
            <a:endParaRPr lang="en-GB" sz="1800" b="1" dirty="0">
              <a:solidFill>
                <a:schemeClr val="bg1"/>
              </a:solidFill>
              <a:latin typeface="Libre Franklin" pitchFamily="2" charset="77"/>
            </a:endParaRPr>
          </a:p>
          <a:p>
            <a:pPr marL="285750" indent="-285750">
              <a:buClr>
                <a:schemeClr val="bg1"/>
              </a:buClr>
              <a:buFont typeface="Arial" panose="020B0604020202020204" pitchFamily="34" charset="0"/>
              <a:buChar char="•"/>
            </a:pPr>
            <a:r>
              <a:rPr lang="en-GB" sz="1800" b="1" dirty="0">
                <a:solidFill>
                  <a:schemeClr val="bg1"/>
                </a:solidFill>
                <a:latin typeface="Libre Franklin" pitchFamily="2" charset="77"/>
              </a:rPr>
              <a:t>You must give the options including advantages and disadvantages including your recommendations and why as well as cost</a:t>
            </a:r>
          </a:p>
          <a:p>
            <a:br>
              <a:rPr lang="en-GB" sz="1600" dirty="0"/>
            </a:br>
            <a:endParaRPr lang="en-GB" sz="1600" dirty="0">
              <a:solidFill>
                <a:schemeClr val="bg1"/>
              </a:solidFill>
              <a:latin typeface="Libre Franklin" pitchFamily="2" charset="77"/>
            </a:endParaRPr>
          </a:p>
        </p:txBody>
      </p:sp>
      <p:pic>
        <p:nvPicPr>
          <p:cNvPr id="4" name="Google Shape;650;p17" descr="DTC-logo535-130.png">
            <a:extLst>
              <a:ext uri="{FF2B5EF4-FFF2-40B4-BE49-F238E27FC236}">
                <a16:creationId xmlns:a16="http://schemas.microsoft.com/office/drawing/2014/main" id="{776C5E4F-FB69-804D-B9BE-B12C940F2726}"/>
              </a:ext>
            </a:extLst>
          </p:cNvPr>
          <p:cNvPicPr preferRelativeResize="0"/>
          <p:nvPr/>
        </p:nvPicPr>
        <p:blipFill rotWithShape="1">
          <a:blip r:embed="rId3">
            <a:alphaModFix/>
          </a:blip>
          <a:srcRect/>
          <a:stretch/>
        </p:blipFill>
        <p:spPr>
          <a:xfrm>
            <a:off x="10502688" y="200934"/>
            <a:ext cx="1520025" cy="3693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500"/>
                                  </p:stCondLst>
                                  <p:childTnLst>
                                    <p:set>
                                      <p:cBhvr>
                                        <p:cTn id="6" dur="1" fill="hold">
                                          <p:stCondLst>
                                            <p:cond delay="0"/>
                                          </p:stCondLst>
                                        </p:cTn>
                                        <p:tgtEl>
                                          <p:spTgt spid="414"/>
                                        </p:tgtEl>
                                        <p:attrNameLst>
                                          <p:attrName>style.visibility</p:attrName>
                                        </p:attrNameLst>
                                      </p:cBhvr>
                                      <p:to>
                                        <p:strVal val="visible"/>
                                      </p:to>
                                    </p:set>
                                    <p:animEffect transition="in" filter="blinds(horizontal)">
                                      <p:cBhvr>
                                        <p:cTn id="7" dur="5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434"/>
        <p:cNvGrpSpPr/>
        <p:nvPr/>
      </p:nvGrpSpPr>
      <p:grpSpPr>
        <a:xfrm>
          <a:off x="0" y="0"/>
          <a:ext cx="0" cy="0"/>
          <a:chOff x="0" y="0"/>
          <a:chExt cx="0" cy="0"/>
        </a:xfrm>
      </p:grpSpPr>
      <p:sp>
        <p:nvSpPr>
          <p:cNvPr id="11" name="Google Shape;397;p122">
            <a:extLst>
              <a:ext uri="{FF2B5EF4-FFF2-40B4-BE49-F238E27FC236}">
                <a16:creationId xmlns:a16="http://schemas.microsoft.com/office/drawing/2014/main" id="{D3A71598-5847-5B4B-BA69-11A85D9CA497}"/>
              </a:ext>
            </a:extLst>
          </p:cNvPr>
          <p:cNvSpPr/>
          <p:nvPr/>
        </p:nvSpPr>
        <p:spPr>
          <a:xfrm rot="5400000">
            <a:off x="4899888" y="-4899889"/>
            <a:ext cx="2392223" cy="12192001"/>
          </a:xfrm>
          <a:prstGeom prst="rect">
            <a:avLst/>
          </a:prstGeom>
          <a:solidFill>
            <a:srgbClr val="53309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2" name="Google Shape;448;g10182d5d6c8_0_83">
            <a:extLst>
              <a:ext uri="{FF2B5EF4-FFF2-40B4-BE49-F238E27FC236}">
                <a16:creationId xmlns:a16="http://schemas.microsoft.com/office/drawing/2014/main" id="{39A2ED1A-DA4B-754E-A926-F0F3890B3C3A}"/>
              </a:ext>
            </a:extLst>
          </p:cNvPr>
          <p:cNvSpPr txBox="1">
            <a:spLocks noGrp="1"/>
          </p:cNvSpPr>
          <p:nvPr>
            <p:ph type="title"/>
          </p:nvPr>
        </p:nvSpPr>
        <p:spPr>
          <a:xfrm>
            <a:off x="2834253" y="45523"/>
            <a:ext cx="6523489" cy="23011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Libre Franklin Medium"/>
              <a:buNone/>
            </a:pPr>
            <a:r>
              <a:rPr lang="en-US" sz="3200" dirty="0">
                <a:solidFill>
                  <a:schemeClr val="bg1"/>
                </a:solidFill>
                <a:latin typeface="Libre Franklin Medium"/>
                <a:ea typeface="Libre Franklin Medium"/>
                <a:cs typeface="Libre Franklin Medium"/>
                <a:sym typeface="Libre Franklin Medium"/>
              </a:rPr>
              <a:t>ADVANTAGES OF DIRECT RESTORATIONS </a:t>
            </a:r>
            <a:endParaRPr sz="3200" dirty="0">
              <a:solidFill>
                <a:schemeClr val="bg1"/>
              </a:solidFill>
              <a:latin typeface="Libre Franklin Medium"/>
              <a:ea typeface="Libre Franklin Medium"/>
              <a:cs typeface="Libre Franklin Medium"/>
              <a:sym typeface="Libre Franklin Medium"/>
            </a:endParaRPr>
          </a:p>
        </p:txBody>
      </p:sp>
      <p:pic>
        <p:nvPicPr>
          <p:cNvPr id="13" name="Google Shape;430;g10182d5d6c8_0_9" descr="DTC-logo535-130.png">
            <a:extLst>
              <a:ext uri="{FF2B5EF4-FFF2-40B4-BE49-F238E27FC236}">
                <a16:creationId xmlns:a16="http://schemas.microsoft.com/office/drawing/2014/main" id="{2FDDBD3C-060B-CB44-B736-14F496C7C2CD}"/>
              </a:ext>
            </a:extLst>
          </p:cNvPr>
          <p:cNvPicPr preferRelativeResize="0"/>
          <p:nvPr/>
        </p:nvPicPr>
        <p:blipFill rotWithShape="1">
          <a:blip r:embed="rId3">
            <a:alphaModFix/>
          </a:blip>
          <a:srcRect/>
          <a:stretch/>
        </p:blipFill>
        <p:spPr>
          <a:xfrm>
            <a:off x="10502688" y="200934"/>
            <a:ext cx="1520025" cy="369352"/>
          </a:xfrm>
          <a:prstGeom prst="rect">
            <a:avLst/>
          </a:prstGeom>
          <a:noFill/>
          <a:ln>
            <a:noFill/>
          </a:ln>
        </p:spPr>
      </p:pic>
      <p:sp>
        <p:nvSpPr>
          <p:cNvPr id="14" name="TextBox 13">
            <a:extLst>
              <a:ext uri="{FF2B5EF4-FFF2-40B4-BE49-F238E27FC236}">
                <a16:creationId xmlns:a16="http://schemas.microsoft.com/office/drawing/2014/main" id="{6AEDABE2-8769-754E-8C5C-B9C762679026}"/>
              </a:ext>
            </a:extLst>
          </p:cNvPr>
          <p:cNvSpPr txBox="1"/>
          <p:nvPr/>
        </p:nvSpPr>
        <p:spPr>
          <a:xfrm>
            <a:off x="1478578" y="2547632"/>
            <a:ext cx="9234838" cy="4093428"/>
          </a:xfrm>
          <a:prstGeom prst="rect">
            <a:avLst/>
          </a:prstGeom>
          <a:noFill/>
        </p:spPr>
        <p:txBody>
          <a:bodyPr wrap="square">
            <a:spAutoFit/>
          </a:bodyPr>
          <a:lstStyle/>
          <a:p>
            <a:pPr marL="285750" indent="-285750" fontAlgn="base">
              <a:buFont typeface="Arial" panose="020B0604020202020204" pitchFamily="34" charset="0"/>
              <a:buChar char="•"/>
            </a:pPr>
            <a:r>
              <a:rPr lang="en-GB" sz="2000" b="1" dirty="0">
                <a:solidFill>
                  <a:srgbClr val="7030A0"/>
                </a:solidFill>
                <a:latin typeface="Libre Franklin" pitchFamily="2" charset="77"/>
              </a:rPr>
              <a:t>Usually performed in one visit</a:t>
            </a:r>
          </a:p>
          <a:p>
            <a:pPr marL="285750" indent="-285750" fontAlgn="base">
              <a:buFont typeface="Arial" panose="020B0604020202020204" pitchFamily="34" charset="0"/>
              <a:buChar char="•"/>
            </a:pPr>
            <a:endParaRPr lang="en-GB" sz="2000" b="1" dirty="0">
              <a:solidFill>
                <a:srgbClr val="7030A0"/>
              </a:solidFill>
              <a:latin typeface="Libre Franklin" pitchFamily="2" charset="77"/>
            </a:endParaRPr>
          </a:p>
          <a:p>
            <a:pPr marL="285750" indent="-285750" fontAlgn="base">
              <a:buFont typeface="Arial" panose="020B0604020202020204" pitchFamily="34" charset="0"/>
              <a:buChar char="•"/>
            </a:pPr>
            <a:r>
              <a:rPr lang="en-GB" sz="2000" b="1" dirty="0">
                <a:solidFill>
                  <a:srgbClr val="7030A0"/>
                </a:solidFill>
                <a:latin typeface="Libre Franklin" pitchFamily="2" charset="77"/>
              </a:rPr>
              <a:t>Cheaper than Indirect</a:t>
            </a:r>
          </a:p>
          <a:p>
            <a:pPr marL="285750" indent="-285750" fontAlgn="base">
              <a:buFont typeface="Arial" panose="020B0604020202020204" pitchFamily="34" charset="0"/>
              <a:buChar char="•"/>
            </a:pPr>
            <a:endParaRPr lang="en-GB" sz="2000" b="1" dirty="0">
              <a:solidFill>
                <a:srgbClr val="7030A0"/>
              </a:solidFill>
              <a:latin typeface="Libre Franklin" pitchFamily="2" charset="77"/>
            </a:endParaRPr>
          </a:p>
          <a:p>
            <a:pPr marL="285750" indent="-285750" fontAlgn="base">
              <a:buFont typeface="Arial" panose="020B0604020202020204" pitchFamily="34" charset="0"/>
              <a:buChar char="•"/>
            </a:pPr>
            <a:r>
              <a:rPr lang="en-GB" sz="2000" b="1" dirty="0">
                <a:solidFill>
                  <a:srgbClr val="7030A0"/>
                </a:solidFill>
                <a:latin typeface="Libre Franklin" pitchFamily="2" charset="77"/>
              </a:rPr>
              <a:t>Less chair time</a:t>
            </a:r>
          </a:p>
          <a:p>
            <a:pPr marL="285750" indent="-285750" fontAlgn="base">
              <a:buFont typeface="Arial" panose="020B0604020202020204" pitchFamily="34" charset="0"/>
              <a:buChar char="•"/>
            </a:pPr>
            <a:endParaRPr lang="en-GB" sz="2000" b="1" dirty="0">
              <a:solidFill>
                <a:srgbClr val="7030A0"/>
              </a:solidFill>
              <a:latin typeface="Libre Franklin" pitchFamily="2" charset="77"/>
            </a:endParaRPr>
          </a:p>
          <a:p>
            <a:pPr marL="285750" indent="-285750" fontAlgn="base">
              <a:buFont typeface="Arial" panose="020B0604020202020204" pitchFamily="34" charset="0"/>
              <a:buChar char="•"/>
            </a:pPr>
            <a:r>
              <a:rPr lang="en-GB" sz="2000" b="1" dirty="0">
                <a:solidFill>
                  <a:srgbClr val="7030A0"/>
                </a:solidFill>
                <a:latin typeface="Libre Franklin" pitchFamily="2" charset="77"/>
              </a:rPr>
              <a:t>Induce less wear on opposing teeth</a:t>
            </a:r>
          </a:p>
          <a:p>
            <a:pPr marL="285750" indent="-285750" fontAlgn="base">
              <a:buFont typeface="Arial" panose="020B0604020202020204" pitchFamily="34" charset="0"/>
              <a:buChar char="•"/>
            </a:pPr>
            <a:endParaRPr lang="en-GB" sz="2000" b="1" dirty="0">
              <a:solidFill>
                <a:srgbClr val="7030A0"/>
              </a:solidFill>
              <a:latin typeface="Libre Franklin" pitchFamily="2" charset="77"/>
            </a:endParaRPr>
          </a:p>
          <a:p>
            <a:pPr marL="285750" indent="-285750" fontAlgn="base">
              <a:buFont typeface="Arial" panose="020B0604020202020204" pitchFamily="34" charset="0"/>
              <a:buChar char="•"/>
            </a:pPr>
            <a:r>
              <a:rPr lang="en-GB" sz="2000" b="1" dirty="0">
                <a:solidFill>
                  <a:srgbClr val="7030A0"/>
                </a:solidFill>
                <a:latin typeface="Libre Franklin" pitchFamily="2" charset="77"/>
              </a:rPr>
              <a:t>Minimal invasiveness</a:t>
            </a:r>
          </a:p>
          <a:p>
            <a:pPr marL="285750" indent="-285750" fontAlgn="base">
              <a:buFont typeface="Arial" panose="020B0604020202020204" pitchFamily="34" charset="0"/>
              <a:buChar char="•"/>
            </a:pPr>
            <a:endParaRPr lang="en-GB" sz="2000" b="1" dirty="0">
              <a:solidFill>
                <a:srgbClr val="7030A0"/>
              </a:solidFill>
              <a:latin typeface="Libre Franklin" pitchFamily="2" charset="77"/>
            </a:endParaRPr>
          </a:p>
          <a:p>
            <a:pPr marL="285750" indent="-285750" fontAlgn="base">
              <a:buFont typeface="Arial" panose="020B0604020202020204" pitchFamily="34" charset="0"/>
              <a:buChar char="•"/>
            </a:pPr>
            <a:r>
              <a:rPr lang="en-GB" sz="2000" b="1" dirty="0">
                <a:solidFill>
                  <a:srgbClr val="7030A0"/>
                </a:solidFill>
                <a:latin typeface="Libre Franklin" pitchFamily="2" charset="77"/>
              </a:rPr>
              <a:t>Potential for Repair</a:t>
            </a:r>
          </a:p>
          <a:p>
            <a:pPr marL="285750" indent="-285750" fontAlgn="base">
              <a:buFont typeface="Arial" panose="020B0604020202020204" pitchFamily="34" charset="0"/>
              <a:buChar char="•"/>
            </a:pPr>
            <a:endParaRPr lang="en-GB" sz="2000" b="1" dirty="0">
              <a:solidFill>
                <a:srgbClr val="7030A0"/>
              </a:solidFill>
              <a:latin typeface="Libre Franklin" pitchFamily="2" charset="77"/>
            </a:endParaRPr>
          </a:p>
          <a:p>
            <a:pPr marL="285750" indent="-285750" fontAlgn="base">
              <a:buFont typeface="Arial" panose="020B0604020202020204" pitchFamily="34" charset="0"/>
              <a:buChar char="•"/>
            </a:pPr>
            <a:r>
              <a:rPr lang="en-GB" sz="2000" b="1" dirty="0">
                <a:solidFill>
                  <a:srgbClr val="7030A0"/>
                </a:solidFill>
                <a:latin typeface="Libre Franklin" pitchFamily="2" charset="77"/>
              </a:rPr>
              <a:t>Increased strength of remaining tooth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linds(horizontal)">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blinds(horizontal)">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blinds(horizontal)">
                                      <p:cBhvr>
                                        <p:cTn id="27" dur="500"/>
                                        <p:tgtEl>
                                          <p:spTgt spid="1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8" end="8"/>
                                            </p:txEl>
                                          </p:spTgt>
                                        </p:tgtEl>
                                        <p:attrNameLst>
                                          <p:attrName>style.visibility</p:attrName>
                                        </p:attrNameLst>
                                      </p:cBhvr>
                                      <p:to>
                                        <p:strVal val="visible"/>
                                      </p:to>
                                    </p:set>
                                    <p:animEffect transition="in" filter="blinds(horizontal)">
                                      <p:cBhvr>
                                        <p:cTn id="32" dur="500"/>
                                        <p:tgtEl>
                                          <p:spTgt spid="1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xEl>
                                              <p:pRg st="10" end="10"/>
                                            </p:txEl>
                                          </p:spTgt>
                                        </p:tgtEl>
                                        <p:attrNameLst>
                                          <p:attrName>style.visibility</p:attrName>
                                        </p:attrNameLst>
                                      </p:cBhvr>
                                      <p:to>
                                        <p:strVal val="visible"/>
                                      </p:to>
                                    </p:set>
                                    <p:animEffect transition="in" filter="blinds(horizontal)">
                                      <p:cBhvr>
                                        <p:cTn id="37" dur="500"/>
                                        <p:tgtEl>
                                          <p:spTgt spid="1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xEl>
                                              <p:pRg st="12" end="12"/>
                                            </p:txEl>
                                          </p:spTgt>
                                        </p:tgtEl>
                                        <p:attrNameLst>
                                          <p:attrName>style.visibility</p:attrName>
                                        </p:attrNameLst>
                                      </p:cBhvr>
                                      <p:to>
                                        <p:strVal val="visible"/>
                                      </p:to>
                                    </p:set>
                                    <p:animEffect transition="in" filter="blinds(horizontal)">
                                      <p:cBhvr>
                                        <p:cTn id="42" dur="500"/>
                                        <p:tgtEl>
                                          <p:spTgt spid="1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434"/>
        <p:cNvGrpSpPr/>
        <p:nvPr/>
      </p:nvGrpSpPr>
      <p:grpSpPr>
        <a:xfrm>
          <a:off x="0" y="0"/>
          <a:ext cx="0" cy="0"/>
          <a:chOff x="0" y="0"/>
          <a:chExt cx="0" cy="0"/>
        </a:xfrm>
      </p:grpSpPr>
      <p:sp>
        <p:nvSpPr>
          <p:cNvPr id="11" name="Google Shape;397;p122">
            <a:extLst>
              <a:ext uri="{FF2B5EF4-FFF2-40B4-BE49-F238E27FC236}">
                <a16:creationId xmlns:a16="http://schemas.microsoft.com/office/drawing/2014/main" id="{D3A71598-5847-5B4B-BA69-11A85D9CA497}"/>
              </a:ext>
            </a:extLst>
          </p:cNvPr>
          <p:cNvSpPr/>
          <p:nvPr/>
        </p:nvSpPr>
        <p:spPr>
          <a:xfrm rot="5400000">
            <a:off x="4899888" y="-4899889"/>
            <a:ext cx="2392223" cy="12192001"/>
          </a:xfrm>
          <a:prstGeom prst="rect">
            <a:avLst/>
          </a:prstGeom>
          <a:solidFill>
            <a:srgbClr val="53309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2" name="Google Shape;448;g10182d5d6c8_0_83">
            <a:extLst>
              <a:ext uri="{FF2B5EF4-FFF2-40B4-BE49-F238E27FC236}">
                <a16:creationId xmlns:a16="http://schemas.microsoft.com/office/drawing/2014/main" id="{39A2ED1A-DA4B-754E-A926-F0F3890B3C3A}"/>
              </a:ext>
            </a:extLst>
          </p:cNvPr>
          <p:cNvSpPr txBox="1">
            <a:spLocks noGrp="1"/>
          </p:cNvSpPr>
          <p:nvPr>
            <p:ph type="title"/>
          </p:nvPr>
        </p:nvSpPr>
        <p:spPr>
          <a:xfrm>
            <a:off x="2834253" y="45523"/>
            <a:ext cx="6523489" cy="23011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Libre Franklin Medium"/>
              <a:buNone/>
            </a:pPr>
            <a:r>
              <a:rPr lang="en-US" sz="3200" dirty="0">
                <a:solidFill>
                  <a:schemeClr val="bg1"/>
                </a:solidFill>
                <a:latin typeface="Libre Franklin Medium"/>
                <a:ea typeface="Libre Franklin Medium"/>
                <a:cs typeface="Libre Franklin Medium"/>
                <a:sym typeface="Libre Franklin Medium"/>
              </a:rPr>
              <a:t>DISADVANTAGES OF DIRECT RESTORATIONS </a:t>
            </a:r>
            <a:endParaRPr sz="3200" dirty="0">
              <a:solidFill>
                <a:schemeClr val="bg1"/>
              </a:solidFill>
              <a:latin typeface="Libre Franklin Medium"/>
              <a:ea typeface="Libre Franklin Medium"/>
              <a:cs typeface="Libre Franklin Medium"/>
              <a:sym typeface="Libre Franklin Medium"/>
            </a:endParaRPr>
          </a:p>
        </p:txBody>
      </p:sp>
      <p:pic>
        <p:nvPicPr>
          <p:cNvPr id="13" name="Google Shape;430;g10182d5d6c8_0_9" descr="DTC-logo535-130.png">
            <a:extLst>
              <a:ext uri="{FF2B5EF4-FFF2-40B4-BE49-F238E27FC236}">
                <a16:creationId xmlns:a16="http://schemas.microsoft.com/office/drawing/2014/main" id="{2FDDBD3C-060B-CB44-B736-14F496C7C2CD}"/>
              </a:ext>
            </a:extLst>
          </p:cNvPr>
          <p:cNvPicPr preferRelativeResize="0"/>
          <p:nvPr/>
        </p:nvPicPr>
        <p:blipFill rotWithShape="1">
          <a:blip r:embed="rId3">
            <a:alphaModFix/>
          </a:blip>
          <a:srcRect/>
          <a:stretch/>
        </p:blipFill>
        <p:spPr>
          <a:xfrm>
            <a:off x="10502688" y="200934"/>
            <a:ext cx="1520025" cy="369352"/>
          </a:xfrm>
          <a:prstGeom prst="rect">
            <a:avLst/>
          </a:prstGeom>
          <a:noFill/>
          <a:ln>
            <a:noFill/>
          </a:ln>
        </p:spPr>
      </p:pic>
      <p:sp>
        <p:nvSpPr>
          <p:cNvPr id="14" name="TextBox 13">
            <a:extLst>
              <a:ext uri="{FF2B5EF4-FFF2-40B4-BE49-F238E27FC236}">
                <a16:creationId xmlns:a16="http://schemas.microsoft.com/office/drawing/2014/main" id="{6AEDABE2-8769-754E-8C5C-B9C762679026}"/>
              </a:ext>
            </a:extLst>
          </p:cNvPr>
          <p:cNvSpPr txBox="1"/>
          <p:nvPr/>
        </p:nvSpPr>
        <p:spPr>
          <a:xfrm>
            <a:off x="1478578" y="2788395"/>
            <a:ext cx="9234838" cy="3354765"/>
          </a:xfrm>
          <a:prstGeom prst="rect">
            <a:avLst/>
          </a:prstGeom>
          <a:noFill/>
        </p:spPr>
        <p:txBody>
          <a:bodyPr wrap="square">
            <a:spAutoFit/>
          </a:bodyPr>
          <a:lstStyle/>
          <a:p>
            <a:pPr marL="285750" indent="-285750" fontAlgn="base">
              <a:buClr>
                <a:srgbClr val="7030A0"/>
              </a:buClr>
              <a:buFont typeface="Arial" panose="020B0604020202020204" pitchFamily="34" charset="0"/>
              <a:buChar char="•"/>
            </a:pPr>
            <a:r>
              <a:rPr lang="en-GB" sz="2000" b="1" dirty="0">
                <a:solidFill>
                  <a:srgbClr val="7030A0"/>
                </a:solidFill>
                <a:latin typeface="Libre Franklin" pitchFamily="2" charset="77"/>
              </a:rPr>
              <a:t>Increased stress on tooth</a:t>
            </a:r>
          </a:p>
          <a:p>
            <a:pPr marL="285750" indent="-285750" fontAlgn="base">
              <a:buClr>
                <a:srgbClr val="7030A0"/>
              </a:buClr>
              <a:buFont typeface="Arial" panose="020B0604020202020204" pitchFamily="34" charset="0"/>
              <a:buChar char="•"/>
            </a:pPr>
            <a:endParaRPr lang="en-GB" sz="2000" b="1" dirty="0">
              <a:solidFill>
                <a:srgbClr val="7030A0"/>
              </a:solidFill>
              <a:latin typeface="Libre Franklin" pitchFamily="2" charset="77"/>
            </a:endParaRPr>
          </a:p>
          <a:p>
            <a:pPr marL="285750" indent="-285750" fontAlgn="base">
              <a:buClr>
                <a:srgbClr val="7030A0"/>
              </a:buClr>
              <a:buFont typeface="Arial" panose="020B0604020202020204" pitchFamily="34" charset="0"/>
              <a:buChar char="•"/>
            </a:pPr>
            <a:r>
              <a:rPr lang="en-GB" sz="2000" b="1" dirty="0">
                <a:solidFill>
                  <a:srgbClr val="7030A0"/>
                </a:solidFill>
                <a:latin typeface="Libre Franklin" pitchFamily="2" charset="77"/>
              </a:rPr>
              <a:t>Increased chance of leakage </a:t>
            </a:r>
          </a:p>
          <a:p>
            <a:pPr marL="285750" indent="-285750" fontAlgn="base">
              <a:buClr>
                <a:srgbClr val="7030A0"/>
              </a:buClr>
              <a:buFont typeface="Arial" panose="020B0604020202020204" pitchFamily="34" charset="0"/>
              <a:buChar char="•"/>
            </a:pPr>
            <a:endParaRPr lang="en-GB" sz="2000" b="1" dirty="0">
              <a:solidFill>
                <a:srgbClr val="7030A0"/>
              </a:solidFill>
              <a:latin typeface="Libre Franklin" pitchFamily="2" charset="77"/>
            </a:endParaRPr>
          </a:p>
          <a:p>
            <a:pPr marL="285750" indent="-285750" fontAlgn="base">
              <a:buClr>
                <a:srgbClr val="7030A0"/>
              </a:buClr>
              <a:buFont typeface="Arial" panose="020B0604020202020204" pitchFamily="34" charset="0"/>
              <a:buChar char="•"/>
            </a:pPr>
            <a:r>
              <a:rPr lang="en-GB" sz="2000" b="1" dirty="0">
                <a:solidFill>
                  <a:srgbClr val="7030A0"/>
                </a:solidFill>
                <a:latin typeface="Libre Franklin" pitchFamily="2" charset="77"/>
              </a:rPr>
              <a:t>More susceptible to caries than the other restorations</a:t>
            </a:r>
          </a:p>
          <a:p>
            <a:pPr marL="285750" indent="-285750" fontAlgn="base">
              <a:buClr>
                <a:srgbClr val="7030A0"/>
              </a:buClr>
              <a:buFont typeface="Arial" panose="020B0604020202020204" pitchFamily="34" charset="0"/>
              <a:buChar char="•"/>
            </a:pPr>
            <a:endParaRPr lang="en-GB" sz="2000" b="1" dirty="0">
              <a:solidFill>
                <a:srgbClr val="7030A0"/>
              </a:solidFill>
              <a:latin typeface="Libre Franklin" pitchFamily="2" charset="77"/>
            </a:endParaRPr>
          </a:p>
          <a:p>
            <a:pPr marL="285750" indent="-285750" fontAlgn="base">
              <a:buClr>
                <a:srgbClr val="7030A0"/>
              </a:buClr>
              <a:buFont typeface="Arial" panose="020B0604020202020204" pitchFamily="34" charset="0"/>
              <a:buChar char="•"/>
            </a:pPr>
            <a:r>
              <a:rPr lang="en-GB" sz="2000" b="1" dirty="0">
                <a:solidFill>
                  <a:srgbClr val="7030A0"/>
                </a:solidFill>
                <a:latin typeface="Libre Franklin" pitchFamily="2" charset="77"/>
              </a:rPr>
              <a:t>Less aesthetic than indirect restorations</a:t>
            </a:r>
          </a:p>
          <a:p>
            <a:pPr marL="285750" indent="-285750" fontAlgn="base">
              <a:buClr>
                <a:srgbClr val="7030A0"/>
              </a:buClr>
              <a:buFont typeface="Arial" panose="020B0604020202020204" pitchFamily="34" charset="0"/>
              <a:buChar char="•"/>
            </a:pPr>
            <a:endParaRPr lang="en-GB" sz="2000" b="1" dirty="0">
              <a:solidFill>
                <a:srgbClr val="7030A0"/>
              </a:solidFill>
              <a:latin typeface="Libre Franklin" pitchFamily="2" charset="77"/>
            </a:endParaRPr>
          </a:p>
          <a:p>
            <a:pPr marL="285750" indent="-285750" fontAlgn="base">
              <a:buClr>
                <a:srgbClr val="7030A0"/>
              </a:buClr>
              <a:buFont typeface="Arial" panose="020B0604020202020204" pitchFamily="34" charset="0"/>
              <a:buChar char="•"/>
            </a:pPr>
            <a:r>
              <a:rPr lang="en-GB" sz="2000" b="1" dirty="0">
                <a:solidFill>
                  <a:srgbClr val="7030A0"/>
                </a:solidFill>
                <a:latin typeface="Libre Franklin" pitchFamily="2" charset="77"/>
              </a:rPr>
              <a:t>Technique sensitive</a:t>
            </a:r>
          </a:p>
          <a:p>
            <a:pPr fontAlgn="base"/>
            <a:endParaRPr lang="en-GB" sz="3200" b="1" dirty="0">
              <a:solidFill>
                <a:srgbClr val="7030A0"/>
              </a:solidFill>
              <a:latin typeface="Libre Franklin" pitchFamily="2" charset="77"/>
            </a:endParaRPr>
          </a:p>
        </p:txBody>
      </p:sp>
    </p:spTree>
    <p:extLst>
      <p:ext uri="{BB962C8B-B14F-4D97-AF65-F5344CB8AC3E}">
        <p14:creationId xmlns:p14="http://schemas.microsoft.com/office/powerpoint/2010/main" val="17912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linds(horizontal)">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blinds(horizontal)">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blinds(horizontal)">
                                      <p:cBhvr>
                                        <p:cTn id="27" dur="500"/>
                                        <p:tgtEl>
                                          <p:spTgt spid="1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8" end="8"/>
                                            </p:txEl>
                                          </p:spTgt>
                                        </p:tgtEl>
                                        <p:attrNameLst>
                                          <p:attrName>style.visibility</p:attrName>
                                        </p:attrNameLst>
                                      </p:cBhvr>
                                      <p:to>
                                        <p:strVal val="visible"/>
                                      </p:to>
                                    </p:set>
                                    <p:animEffect transition="in" filter="blinds(horizontal)">
                                      <p:cBhvr>
                                        <p:cTn id="32"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11" name="Google Shape;397;p122">
            <a:extLst>
              <a:ext uri="{FF2B5EF4-FFF2-40B4-BE49-F238E27FC236}">
                <a16:creationId xmlns:a16="http://schemas.microsoft.com/office/drawing/2014/main" id="{D3A71598-5847-5B4B-BA69-11A85D9CA497}"/>
              </a:ext>
            </a:extLst>
          </p:cNvPr>
          <p:cNvSpPr/>
          <p:nvPr/>
        </p:nvSpPr>
        <p:spPr>
          <a:xfrm rot="5400000">
            <a:off x="5413365" y="-5413367"/>
            <a:ext cx="1365266" cy="12192001"/>
          </a:xfrm>
          <a:prstGeom prst="rect">
            <a:avLst/>
          </a:prstGeom>
          <a:solidFill>
            <a:srgbClr val="53309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2" name="Google Shape;448;g10182d5d6c8_0_83">
            <a:extLst>
              <a:ext uri="{FF2B5EF4-FFF2-40B4-BE49-F238E27FC236}">
                <a16:creationId xmlns:a16="http://schemas.microsoft.com/office/drawing/2014/main" id="{39A2ED1A-DA4B-754E-A926-F0F3890B3C3A}"/>
              </a:ext>
            </a:extLst>
          </p:cNvPr>
          <p:cNvSpPr txBox="1">
            <a:spLocks noGrp="1"/>
          </p:cNvSpPr>
          <p:nvPr>
            <p:ph type="title"/>
          </p:nvPr>
        </p:nvSpPr>
        <p:spPr>
          <a:xfrm>
            <a:off x="2834253" y="45524"/>
            <a:ext cx="6523489" cy="136526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Libre Franklin Medium"/>
              <a:buNone/>
            </a:pPr>
            <a:r>
              <a:rPr lang="en-US" sz="3200" dirty="0">
                <a:solidFill>
                  <a:schemeClr val="bg1"/>
                </a:solidFill>
                <a:latin typeface="Libre Franklin Medium"/>
                <a:ea typeface="Libre Franklin Medium"/>
                <a:cs typeface="Libre Franklin Medium"/>
                <a:sym typeface="Libre Franklin Medium"/>
              </a:rPr>
              <a:t>ADVANTAGES OF INDIRECT RESTORATIONS </a:t>
            </a:r>
            <a:endParaRPr sz="3200" dirty="0">
              <a:solidFill>
                <a:schemeClr val="bg1"/>
              </a:solidFill>
              <a:latin typeface="Libre Franklin Medium"/>
              <a:ea typeface="Libre Franklin Medium"/>
              <a:cs typeface="Libre Franklin Medium"/>
              <a:sym typeface="Libre Franklin Medium"/>
            </a:endParaRPr>
          </a:p>
        </p:txBody>
      </p:sp>
      <p:pic>
        <p:nvPicPr>
          <p:cNvPr id="13" name="Google Shape;430;g10182d5d6c8_0_9" descr="DTC-logo535-130.png">
            <a:extLst>
              <a:ext uri="{FF2B5EF4-FFF2-40B4-BE49-F238E27FC236}">
                <a16:creationId xmlns:a16="http://schemas.microsoft.com/office/drawing/2014/main" id="{2FDDBD3C-060B-CB44-B736-14F496C7C2CD}"/>
              </a:ext>
            </a:extLst>
          </p:cNvPr>
          <p:cNvPicPr preferRelativeResize="0"/>
          <p:nvPr/>
        </p:nvPicPr>
        <p:blipFill rotWithShape="1">
          <a:blip r:embed="rId3">
            <a:alphaModFix/>
          </a:blip>
          <a:srcRect/>
          <a:stretch/>
        </p:blipFill>
        <p:spPr>
          <a:xfrm>
            <a:off x="10502688" y="200934"/>
            <a:ext cx="1520025" cy="369352"/>
          </a:xfrm>
          <a:prstGeom prst="rect">
            <a:avLst/>
          </a:prstGeom>
          <a:noFill/>
          <a:ln>
            <a:noFill/>
          </a:ln>
        </p:spPr>
      </p:pic>
      <p:sp>
        <p:nvSpPr>
          <p:cNvPr id="14" name="TextBox 13">
            <a:extLst>
              <a:ext uri="{FF2B5EF4-FFF2-40B4-BE49-F238E27FC236}">
                <a16:creationId xmlns:a16="http://schemas.microsoft.com/office/drawing/2014/main" id="{6AEDABE2-8769-754E-8C5C-B9C762679026}"/>
              </a:ext>
            </a:extLst>
          </p:cNvPr>
          <p:cNvSpPr txBox="1"/>
          <p:nvPr/>
        </p:nvSpPr>
        <p:spPr>
          <a:xfrm>
            <a:off x="248195" y="1410790"/>
            <a:ext cx="10491347" cy="5355312"/>
          </a:xfrm>
          <a:prstGeom prst="rect">
            <a:avLst/>
          </a:prstGeom>
          <a:noFill/>
        </p:spPr>
        <p:txBody>
          <a:bodyPr wrap="square">
            <a:spAutoFit/>
          </a:bodyPr>
          <a:lstStyle/>
          <a:p>
            <a:pPr marL="285750" indent="-285750" fontAlgn="base">
              <a:buFont typeface="Arial" panose="020B0604020202020204" pitchFamily="34" charset="0"/>
              <a:buChar char="•"/>
            </a:pPr>
            <a:r>
              <a:rPr lang="en-GB" sz="1800" b="1" dirty="0">
                <a:solidFill>
                  <a:srgbClr val="7030A0"/>
                </a:solidFill>
                <a:latin typeface="Libre Franklin" pitchFamily="2" charset="77"/>
              </a:rPr>
              <a:t>High Mechanical Strength</a:t>
            </a:r>
          </a:p>
          <a:p>
            <a:pPr marL="285750" indent="-285750" fontAlgn="base">
              <a:buFont typeface="Arial" panose="020B0604020202020204" pitchFamily="34" charset="0"/>
              <a:buChar char="•"/>
            </a:pPr>
            <a:endParaRPr lang="en-GB" sz="1800" b="1" dirty="0">
              <a:solidFill>
                <a:srgbClr val="7030A0"/>
              </a:solidFill>
              <a:latin typeface="Libre Franklin" pitchFamily="2" charset="77"/>
            </a:endParaRPr>
          </a:p>
          <a:p>
            <a:pPr marL="285750" indent="-285750" fontAlgn="base">
              <a:buFont typeface="Arial" panose="020B0604020202020204" pitchFamily="34" charset="0"/>
              <a:buChar char="•"/>
            </a:pPr>
            <a:r>
              <a:rPr lang="en-GB" sz="1800" b="1" dirty="0">
                <a:solidFill>
                  <a:srgbClr val="7030A0"/>
                </a:solidFill>
                <a:latin typeface="Libre Franklin" pitchFamily="2" charset="77"/>
              </a:rPr>
              <a:t>Better Aesthetics</a:t>
            </a:r>
          </a:p>
          <a:p>
            <a:pPr marL="285750" indent="-285750" fontAlgn="base">
              <a:buFont typeface="Arial" panose="020B0604020202020204" pitchFamily="34" charset="0"/>
              <a:buChar char="•"/>
            </a:pPr>
            <a:endParaRPr lang="en-GB" sz="1800" b="1" dirty="0">
              <a:solidFill>
                <a:srgbClr val="7030A0"/>
              </a:solidFill>
              <a:latin typeface="Libre Franklin" pitchFamily="2" charset="77"/>
            </a:endParaRPr>
          </a:p>
          <a:p>
            <a:pPr marL="285750" indent="-285750" fontAlgn="base">
              <a:buFont typeface="Arial" panose="020B0604020202020204" pitchFamily="34" charset="0"/>
              <a:buChar char="•"/>
            </a:pPr>
            <a:r>
              <a:rPr lang="en-GB" sz="1800" b="1" dirty="0">
                <a:solidFill>
                  <a:srgbClr val="7030A0"/>
                </a:solidFill>
                <a:latin typeface="Libre Franklin" pitchFamily="2" charset="77"/>
              </a:rPr>
              <a:t>Improved contact to adjacent teeth</a:t>
            </a:r>
          </a:p>
          <a:p>
            <a:pPr marL="285750" indent="-285750" fontAlgn="base">
              <a:buFont typeface="Arial" panose="020B0604020202020204" pitchFamily="34" charset="0"/>
              <a:buChar char="•"/>
            </a:pPr>
            <a:endParaRPr lang="en-GB" sz="1800" b="1" dirty="0">
              <a:solidFill>
                <a:srgbClr val="7030A0"/>
              </a:solidFill>
              <a:latin typeface="Libre Franklin" pitchFamily="2" charset="77"/>
            </a:endParaRPr>
          </a:p>
          <a:p>
            <a:pPr marL="285750" indent="-285750" fontAlgn="base">
              <a:buFont typeface="Arial" panose="020B0604020202020204" pitchFamily="34" charset="0"/>
              <a:buChar char="•"/>
            </a:pPr>
            <a:r>
              <a:rPr lang="en-GB" sz="1800" b="1" dirty="0">
                <a:solidFill>
                  <a:srgbClr val="7030A0"/>
                </a:solidFill>
                <a:latin typeface="Libre Franklin" pitchFamily="2" charset="77"/>
              </a:rPr>
              <a:t>Less Polymerization stress on tooth</a:t>
            </a:r>
          </a:p>
          <a:p>
            <a:pPr marL="285750" indent="-285750" fontAlgn="base">
              <a:buFont typeface="Arial" panose="020B0604020202020204" pitchFamily="34" charset="0"/>
              <a:buChar char="•"/>
            </a:pPr>
            <a:endParaRPr lang="en-GB" sz="1800" b="1" dirty="0">
              <a:solidFill>
                <a:srgbClr val="7030A0"/>
              </a:solidFill>
              <a:latin typeface="Libre Franklin" pitchFamily="2" charset="77"/>
            </a:endParaRPr>
          </a:p>
          <a:p>
            <a:pPr marL="285750" indent="-285750" fontAlgn="base">
              <a:buFont typeface="Arial" panose="020B0604020202020204" pitchFamily="34" charset="0"/>
              <a:buChar char="•"/>
            </a:pPr>
            <a:r>
              <a:rPr lang="en-GB" sz="1800" b="1" dirty="0">
                <a:solidFill>
                  <a:srgbClr val="7030A0"/>
                </a:solidFill>
                <a:latin typeface="Libre Franklin" pitchFamily="2" charset="77"/>
              </a:rPr>
              <a:t>Less chance of sensitivity</a:t>
            </a:r>
          </a:p>
          <a:p>
            <a:pPr marL="285750" indent="-285750" fontAlgn="base">
              <a:buFont typeface="Arial" panose="020B0604020202020204" pitchFamily="34" charset="0"/>
              <a:buChar char="•"/>
            </a:pPr>
            <a:endParaRPr lang="en-GB" sz="1800" b="1" dirty="0">
              <a:solidFill>
                <a:srgbClr val="7030A0"/>
              </a:solidFill>
              <a:latin typeface="Libre Franklin" pitchFamily="2" charset="77"/>
            </a:endParaRPr>
          </a:p>
          <a:p>
            <a:pPr marL="285750" indent="-285750" fontAlgn="base">
              <a:buFont typeface="Arial" panose="020B0604020202020204" pitchFamily="34" charset="0"/>
              <a:buChar char="•"/>
            </a:pPr>
            <a:r>
              <a:rPr lang="en-GB" sz="1800" b="1" dirty="0">
                <a:solidFill>
                  <a:srgbClr val="7030A0"/>
                </a:solidFill>
                <a:latin typeface="Libre Franklin" pitchFamily="2" charset="77"/>
              </a:rPr>
              <a:t>Less chance of cusp fracture</a:t>
            </a:r>
          </a:p>
          <a:p>
            <a:pPr marL="285750" indent="-285750" fontAlgn="base">
              <a:buFont typeface="Arial" panose="020B0604020202020204" pitchFamily="34" charset="0"/>
              <a:buChar char="•"/>
            </a:pPr>
            <a:endParaRPr lang="en-GB" sz="1800" b="1" dirty="0">
              <a:solidFill>
                <a:srgbClr val="7030A0"/>
              </a:solidFill>
              <a:latin typeface="Libre Franklin" pitchFamily="2" charset="77"/>
            </a:endParaRPr>
          </a:p>
          <a:p>
            <a:pPr marL="285750" indent="-285750" fontAlgn="base">
              <a:buFont typeface="Arial" panose="020B0604020202020204" pitchFamily="34" charset="0"/>
              <a:buChar char="•"/>
            </a:pPr>
            <a:r>
              <a:rPr lang="en-GB" sz="1800" b="1" dirty="0">
                <a:solidFill>
                  <a:srgbClr val="7030A0"/>
                </a:solidFill>
                <a:latin typeface="Libre Franklin" pitchFamily="2" charset="77"/>
              </a:rPr>
              <a:t>High fracture toughness</a:t>
            </a:r>
          </a:p>
          <a:p>
            <a:pPr marL="285750" indent="-285750" fontAlgn="base">
              <a:buFont typeface="Arial" panose="020B0604020202020204" pitchFamily="34" charset="0"/>
              <a:buChar char="•"/>
            </a:pPr>
            <a:endParaRPr lang="en-GB" sz="1800" b="1" dirty="0">
              <a:solidFill>
                <a:srgbClr val="7030A0"/>
              </a:solidFill>
              <a:latin typeface="Libre Franklin" pitchFamily="2" charset="77"/>
            </a:endParaRPr>
          </a:p>
          <a:p>
            <a:pPr marL="285750" indent="-285750" fontAlgn="base">
              <a:buFont typeface="Arial" panose="020B0604020202020204" pitchFamily="34" charset="0"/>
              <a:buChar char="•"/>
            </a:pPr>
            <a:r>
              <a:rPr lang="en-GB" sz="1800" b="1" dirty="0">
                <a:solidFill>
                  <a:srgbClr val="7030A0"/>
                </a:solidFill>
                <a:latin typeface="Libre Franklin" pitchFamily="2" charset="77"/>
              </a:rPr>
              <a:t>Less chance of leakage</a:t>
            </a:r>
          </a:p>
          <a:p>
            <a:pPr marL="285750" indent="-285750" fontAlgn="base">
              <a:buFont typeface="Arial" panose="020B0604020202020204" pitchFamily="34" charset="0"/>
              <a:buChar char="•"/>
            </a:pPr>
            <a:endParaRPr lang="en-GB" sz="1800" b="1" dirty="0">
              <a:solidFill>
                <a:srgbClr val="7030A0"/>
              </a:solidFill>
              <a:latin typeface="Libre Franklin" pitchFamily="2" charset="77"/>
            </a:endParaRPr>
          </a:p>
          <a:p>
            <a:pPr marL="285750" indent="-285750" fontAlgn="base">
              <a:buFont typeface="Arial" panose="020B0604020202020204" pitchFamily="34" charset="0"/>
              <a:buChar char="•"/>
            </a:pPr>
            <a:r>
              <a:rPr lang="en-GB" sz="1800" b="1" dirty="0">
                <a:solidFill>
                  <a:srgbClr val="7030A0"/>
                </a:solidFill>
                <a:latin typeface="Libre Franklin" pitchFamily="2" charset="77"/>
              </a:rPr>
              <a:t>Increased wear resistance</a:t>
            </a:r>
          </a:p>
          <a:p>
            <a:pPr marL="285750" indent="-285750" fontAlgn="base">
              <a:buFont typeface="Arial" panose="020B0604020202020204" pitchFamily="34" charset="0"/>
              <a:buChar char="•"/>
            </a:pPr>
            <a:endParaRPr lang="en-GB" sz="1800" b="1" dirty="0">
              <a:solidFill>
                <a:srgbClr val="7030A0"/>
              </a:solidFill>
              <a:latin typeface="Libre Franklin" pitchFamily="2" charset="77"/>
            </a:endParaRPr>
          </a:p>
          <a:p>
            <a:pPr marL="285750" indent="-285750" fontAlgn="base">
              <a:buFont typeface="Arial" panose="020B0604020202020204" pitchFamily="34" charset="0"/>
              <a:buChar char="•"/>
            </a:pPr>
            <a:r>
              <a:rPr lang="en-GB" sz="1800" b="1" dirty="0">
                <a:solidFill>
                  <a:srgbClr val="7030A0"/>
                </a:solidFill>
                <a:latin typeface="Libre Franklin" pitchFamily="2" charset="77"/>
              </a:rPr>
              <a:t>Good biocompatibility</a:t>
            </a:r>
          </a:p>
        </p:txBody>
      </p:sp>
    </p:spTree>
    <p:extLst>
      <p:ext uri="{BB962C8B-B14F-4D97-AF65-F5344CB8AC3E}">
        <p14:creationId xmlns:p14="http://schemas.microsoft.com/office/powerpoint/2010/main" val="122086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linds(horizontal)">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blinds(horizontal)">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blinds(horizontal)">
                                      <p:cBhvr>
                                        <p:cTn id="27" dur="500"/>
                                        <p:tgtEl>
                                          <p:spTgt spid="1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8" end="8"/>
                                            </p:txEl>
                                          </p:spTgt>
                                        </p:tgtEl>
                                        <p:attrNameLst>
                                          <p:attrName>style.visibility</p:attrName>
                                        </p:attrNameLst>
                                      </p:cBhvr>
                                      <p:to>
                                        <p:strVal val="visible"/>
                                      </p:to>
                                    </p:set>
                                    <p:animEffect transition="in" filter="blinds(horizontal)">
                                      <p:cBhvr>
                                        <p:cTn id="32" dur="500"/>
                                        <p:tgtEl>
                                          <p:spTgt spid="1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xEl>
                                              <p:pRg st="10" end="10"/>
                                            </p:txEl>
                                          </p:spTgt>
                                        </p:tgtEl>
                                        <p:attrNameLst>
                                          <p:attrName>style.visibility</p:attrName>
                                        </p:attrNameLst>
                                      </p:cBhvr>
                                      <p:to>
                                        <p:strVal val="visible"/>
                                      </p:to>
                                    </p:set>
                                    <p:animEffect transition="in" filter="blinds(horizontal)">
                                      <p:cBhvr>
                                        <p:cTn id="37" dur="500"/>
                                        <p:tgtEl>
                                          <p:spTgt spid="1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xEl>
                                              <p:pRg st="12" end="12"/>
                                            </p:txEl>
                                          </p:spTgt>
                                        </p:tgtEl>
                                        <p:attrNameLst>
                                          <p:attrName>style.visibility</p:attrName>
                                        </p:attrNameLst>
                                      </p:cBhvr>
                                      <p:to>
                                        <p:strVal val="visible"/>
                                      </p:to>
                                    </p:set>
                                    <p:animEffect transition="in" filter="blinds(horizontal)">
                                      <p:cBhvr>
                                        <p:cTn id="42" dur="500"/>
                                        <p:tgtEl>
                                          <p:spTgt spid="14">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xEl>
                                              <p:pRg st="14" end="14"/>
                                            </p:txEl>
                                          </p:spTgt>
                                        </p:tgtEl>
                                        <p:attrNameLst>
                                          <p:attrName>style.visibility</p:attrName>
                                        </p:attrNameLst>
                                      </p:cBhvr>
                                      <p:to>
                                        <p:strVal val="visible"/>
                                      </p:to>
                                    </p:set>
                                    <p:animEffect transition="in" filter="blinds(horizontal)">
                                      <p:cBhvr>
                                        <p:cTn id="47" dur="500"/>
                                        <p:tgtEl>
                                          <p:spTgt spid="14">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4">
                                            <p:txEl>
                                              <p:pRg st="16" end="16"/>
                                            </p:txEl>
                                          </p:spTgt>
                                        </p:tgtEl>
                                        <p:attrNameLst>
                                          <p:attrName>style.visibility</p:attrName>
                                        </p:attrNameLst>
                                      </p:cBhvr>
                                      <p:to>
                                        <p:strVal val="visible"/>
                                      </p:to>
                                    </p:set>
                                    <p:animEffect transition="in" filter="blinds(horizontal)">
                                      <p:cBhvr>
                                        <p:cTn id="52" dur="500"/>
                                        <p:tgtEl>
                                          <p:spTgt spid="14">
                                            <p:txEl>
                                              <p:pRg st="16" end="1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4">
                                            <p:txEl>
                                              <p:pRg st="18" end="18"/>
                                            </p:txEl>
                                          </p:spTgt>
                                        </p:tgtEl>
                                        <p:attrNameLst>
                                          <p:attrName>style.visibility</p:attrName>
                                        </p:attrNameLst>
                                      </p:cBhvr>
                                      <p:to>
                                        <p:strVal val="visible"/>
                                      </p:to>
                                    </p:set>
                                    <p:animEffect transition="in" filter="blinds(horizontal)">
                                      <p:cBhvr>
                                        <p:cTn id="57" dur="500"/>
                                        <p:tgtEl>
                                          <p:spTgt spid="14">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11" name="Google Shape;397;p122">
            <a:extLst>
              <a:ext uri="{FF2B5EF4-FFF2-40B4-BE49-F238E27FC236}">
                <a16:creationId xmlns:a16="http://schemas.microsoft.com/office/drawing/2014/main" id="{D3A71598-5847-5B4B-BA69-11A85D9CA497}"/>
              </a:ext>
            </a:extLst>
          </p:cNvPr>
          <p:cNvSpPr/>
          <p:nvPr/>
        </p:nvSpPr>
        <p:spPr>
          <a:xfrm rot="5400000">
            <a:off x="4899888" y="-4899889"/>
            <a:ext cx="2392223" cy="12192001"/>
          </a:xfrm>
          <a:prstGeom prst="rect">
            <a:avLst/>
          </a:prstGeom>
          <a:solidFill>
            <a:srgbClr val="53309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2" name="Google Shape;448;g10182d5d6c8_0_83">
            <a:extLst>
              <a:ext uri="{FF2B5EF4-FFF2-40B4-BE49-F238E27FC236}">
                <a16:creationId xmlns:a16="http://schemas.microsoft.com/office/drawing/2014/main" id="{39A2ED1A-DA4B-754E-A926-F0F3890B3C3A}"/>
              </a:ext>
            </a:extLst>
          </p:cNvPr>
          <p:cNvSpPr txBox="1">
            <a:spLocks noGrp="1"/>
          </p:cNvSpPr>
          <p:nvPr>
            <p:ph type="title"/>
          </p:nvPr>
        </p:nvSpPr>
        <p:spPr>
          <a:xfrm>
            <a:off x="2834253" y="45523"/>
            <a:ext cx="6523489" cy="23011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Libre Franklin Medium"/>
              <a:buNone/>
            </a:pPr>
            <a:r>
              <a:rPr lang="en-US" sz="3200" dirty="0">
                <a:solidFill>
                  <a:schemeClr val="bg1"/>
                </a:solidFill>
                <a:latin typeface="Libre Franklin Medium"/>
                <a:ea typeface="Libre Franklin Medium"/>
                <a:cs typeface="Libre Franklin Medium"/>
                <a:sym typeface="Libre Franklin Medium"/>
              </a:rPr>
              <a:t>DISADVANTAGES OF INDIRECT RESTORATIONS </a:t>
            </a:r>
            <a:endParaRPr sz="3200" dirty="0">
              <a:solidFill>
                <a:schemeClr val="bg1"/>
              </a:solidFill>
              <a:latin typeface="Libre Franklin Medium"/>
              <a:ea typeface="Libre Franklin Medium"/>
              <a:cs typeface="Libre Franklin Medium"/>
              <a:sym typeface="Libre Franklin Medium"/>
            </a:endParaRPr>
          </a:p>
        </p:txBody>
      </p:sp>
      <p:pic>
        <p:nvPicPr>
          <p:cNvPr id="13" name="Google Shape;430;g10182d5d6c8_0_9" descr="DTC-logo535-130.png">
            <a:extLst>
              <a:ext uri="{FF2B5EF4-FFF2-40B4-BE49-F238E27FC236}">
                <a16:creationId xmlns:a16="http://schemas.microsoft.com/office/drawing/2014/main" id="{2FDDBD3C-060B-CB44-B736-14F496C7C2CD}"/>
              </a:ext>
            </a:extLst>
          </p:cNvPr>
          <p:cNvPicPr preferRelativeResize="0"/>
          <p:nvPr/>
        </p:nvPicPr>
        <p:blipFill rotWithShape="1">
          <a:blip r:embed="rId3">
            <a:alphaModFix/>
          </a:blip>
          <a:srcRect/>
          <a:stretch/>
        </p:blipFill>
        <p:spPr>
          <a:xfrm>
            <a:off x="10502688" y="200934"/>
            <a:ext cx="1520025" cy="369352"/>
          </a:xfrm>
          <a:prstGeom prst="rect">
            <a:avLst/>
          </a:prstGeom>
          <a:noFill/>
          <a:ln>
            <a:noFill/>
          </a:ln>
        </p:spPr>
      </p:pic>
      <p:sp>
        <p:nvSpPr>
          <p:cNvPr id="7" name="TextBox 6">
            <a:extLst>
              <a:ext uri="{FF2B5EF4-FFF2-40B4-BE49-F238E27FC236}">
                <a16:creationId xmlns:a16="http://schemas.microsoft.com/office/drawing/2014/main" id="{DA5248F5-6A82-5647-B5E1-1CC2B1A45FF9}"/>
              </a:ext>
            </a:extLst>
          </p:cNvPr>
          <p:cNvSpPr txBox="1"/>
          <p:nvPr/>
        </p:nvSpPr>
        <p:spPr>
          <a:xfrm>
            <a:off x="496390" y="2726840"/>
            <a:ext cx="6965769" cy="3477875"/>
          </a:xfrm>
          <a:prstGeom prst="rect">
            <a:avLst/>
          </a:prstGeom>
          <a:noFill/>
        </p:spPr>
        <p:txBody>
          <a:bodyPr wrap="square">
            <a:spAutoFit/>
          </a:bodyPr>
          <a:lstStyle/>
          <a:p>
            <a:pPr marL="285750" indent="-285750" rtl="0" fontAlgn="base">
              <a:spcBef>
                <a:spcPts val="0"/>
              </a:spcBef>
              <a:spcAft>
                <a:spcPts val="0"/>
              </a:spcAft>
              <a:buClr>
                <a:srgbClr val="7030A0"/>
              </a:buClr>
              <a:buFont typeface="Arial" panose="020B0604020202020204" pitchFamily="34" charset="0"/>
              <a:buChar char="•"/>
            </a:pPr>
            <a:r>
              <a:rPr lang="en-GB" sz="2000" b="1" dirty="0">
                <a:solidFill>
                  <a:srgbClr val="7030A0"/>
                </a:solidFill>
                <a:latin typeface="Libre Franklin" pitchFamily="2" charset="77"/>
              </a:rPr>
              <a:t>I</a:t>
            </a:r>
            <a:r>
              <a:rPr lang="en-GB" sz="2000" b="1" i="0" u="none" strike="noStrike" dirty="0">
                <a:solidFill>
                  <a:srgbClr val="7030A0"/>
                </a:solidFill>
                <a:effectLst/>
                <a:latin typeface="Libre Franklin" pitchFamily="2" charset="77"/>
              </a:rPr>
              <a:t>ncrease cost</a:t>
            </a:r>
          </a:p>
          <a:p>
            <a:pPr marL="285750" indent="-285750" rtl="0" fontAlgn="base">
              <a:spcBef>
                <a:spcPts val="0"/>
              </a:spcBef>
              <a:spcAft>
                <a:spcPts val="0"/>
              </a:spcAft>
              <a:buClr>
                <a:srgbClr val="7030A0"/>
              </a:buClr>
              <a:buFont typeface="Arial" panose="020B0604020202020204" pitchFamily="34" charset="0"/>
              <a:buChar char="•"/>
            </a:pPr>
            <a:endParaRPr lang="en-GB" sz="2000" b="1" i="0" u="none" strike="noStrike" dirty="0">
              <a:solidFill>
                <a:srgbClr val="7030A0"/>
              </a:solidFill>
              <a:effectLst/>
              <a:latin typeface="Libre Franklin" pitchFamily="2" charset="77"/>
            </a:endParaRPr>
          </a:p>
          <a:p>
            <a:pPr marL="285750" indent="-285750" rtl="0" fontAlgn="base">
              <a:spcBef>
                <a:spcPts val="0"/>
              </a:spcBef>
              <a:spcAft>
                <a:spcPts val="0"/>
              </a:spcAft>
              <a:buClr>
                <a:srgbClr val="7030A0"/>
              </a:buClr>
              <a:buFont typeface="Arial" panose="020B0604020202020204" pitchFamily="34" charset="0"/>
              <a:buChar char="•"/>
            </a:pPr>
            <a:r>
              <a:rPr lang="en-GB" sz="2000" b="1" i="0" u="none" strike="noStrike" dirty="0">
                <a:solidFill>
                  <a:srgbClr val="7030A0"/>
                </a:solidFill>
                <a:effectLst/>
                <a:latin typeface="Libre Franklin" pitchFamily="2" charset="77"/>
              </a:rPr>
              <a:t>Increased time</a:t>
            </a:r>
          </a:p>
          <a:p>
            <a:pPr marL="285750" indent="-285750" rtl="0" fontAlgn="base">
              <a:spcBef>
                <a:spcPts val="0"/>
              </a:spcBef>
              <a:spcAft>
                <a:spcPts val="0"/>
              </a:spcAft>
              <a:buClr>
                <a:srgbClr val="7030A0"/>
              </a:buClr>
              <a:buFont typeface="Arial" panose="020B0604020202020204" pitchFamily="34" charset="0"/>
              <a:buChar char="•"/>
            </a:pPr>
            <a:endParaRPr lang="en-GB" sz="2000" b="1" i="0" u="none" strike="noStrike" dirty="0">
              <a:solidFill>
                <a:srgbClr val="7030A0"/>
              </a:solidFill>
              <a:effectLst/>
              <a:latin typeface="Libre Franklin" pitchFamily="2" charset="77"/>
            </a:endParaRPr>
          </a:p>
          <a:p>
            <a:pPr marL="285750" indent="-285750" rtl="0" fontAlgn="base">
              <a:spcBef>
                <a:spcPts val="0"/>
              </a:spcBef>
              <a:spcAft>
                <a:spcPts val="0"/>
              </a:spcAft>
              <a:buClr>
                <a:srgbClr val="7030A0"/>
              </a:buClr>
              <a:buFont typeface="Arial" panose="020B0604020202020204" pitchFamily="34" charset="0"/>
              <a:buChar char="•"/>
            </a:pPr>
            <a:r>
              <a:rPr lang="en-GB" sz="2000" b="1" i="0" u="none" strike="noStrike" dirty="0">
                <a:solidFill>
                  <a:srgbClr val="7030A0"/>
                </a:solidFill>
                <a:effectLst/>
                <a:latin typeface="Libre Franklin" pitchFamily="2" charset="77"/>
              </a:rPr>
              <a:t>Technique sensitive</a:t>
            </a:r>
          </a:p>
          <a:p>
            <a:pPr marL="285750" indent="-285750" rtl="0" fontAlgn="base">
              <a:spcBef>
                <a:spcPts val="0"/>
              </a:spcBef>
              <a:spcAft>
                <a:spcPts val="0"/>
              </a:spcAft>
              <a:buClr>
                <a:srgbClr val="7030A0"/>
              </a:buClr>
              <a:buFont typeface="Arial" panose="020B0604020202020204" pitchFamily="34" charset="0"/>
              <a:buChar char="•"/>
            </a:pPr>
            <a:endParaRPr lang="en-GB" sz="2000" b="1" i="0" u="none" strike="noStrike" dirty="0">
              <a:solidFill>
                <a:srgbClr val="7030A0"/>
              </a:solidFill>
              <a:effectLst/>
              <a:latin typeface="Libre Franklin" pitchFamily="2" charset="77"/>
            </a:endParaRPr>
          </a:p>
          <a:p>
            <a:pPr marL="285750" indent="-285750" rtl="0" fontAlgn="base">
              <a:spcBef>
                <a:spcPts val="0"/>
              </a:spcBef>
              <a:spcAft>
                <a:spcPts val="0"/>
              </a:spcAft>
              <a:buClr>
                <a:srgbClr val="7030A0"/>
              </a:buClr>
              <a:buFont typeface="Arial" panose="020B0604020202020204" pitchFamily="34" charset="0"/>
              <a:buChar char="•"/>
            </a:pPr>
            <a:r>
              <a:rPr lang="en-GB" sz="2000" b="1" i="0" u="none" strike="noStrike" dirty="0">
                <a:solidFill>
                  <a:srgbClr val="7030A0"/>
                </a:solidFill>
                <a:effectLst/>
                <a:latin typeface="Libre Franklin" pitchFamily="2" charset="77"/>
              </a:rPr>
              <a:t>Difficult to polish</a:t>
            </a:r>
          </a:p>
          <a:p>
            <a:pPr marL="285750" indent="-285750" rtl="0" fontAlgn="base">
              <a:spcBef>
                <a:spcPts val="0"/>
              </a:spcBef>
              <a:spcAft>
                <a:spcPts val="0"/>
              </a:spcAft>
              <a:buClr>
                <a:srgbClr val="7030A0"/>
              </a:buClr>
              <a:buFont typeface="Arial" panose="020B0604020202020204" pitchFamily="34" charset="0"/>
              <a:buChar char="•"/>
            </a:pPr>
            <a:endParaRPr lang="en-GB" sz="2000" b="1" i="0" u="none" strike="noStrike" dirty="0">
              <a:solidFill>
                <a:srgbClr val="7030A0"/>
              </a:solidFill>
              <a:effectLst/>
              <a:latin typeface="Libre Franklin" pitchFamily="2" charset="77"/>
            </a:endParaRPr>
          </a:p>
          <a:p>
            <a:pPr marL="285750" indent="-285750" rtl="0" fontAlgn="base">
              <a:spcBef>
                <a:spcPts val="0"/>
              </a:spcBef>
              <a:spcAft>
                <a:spcPts val="0"/>
              </a:spcAft>
              <a:buClr>
                <a:srgbClr val="7030A0"/>
              </a:buClr>
              <a:buFont typeface="Arial" panose="020B0604020202020204" pitchFamily="34" charset="0"/>
              <a:buChar char="•"/>
            </a:pPr>
            <a:r>
              <a:rPr lang="en-GB" sz="2000" b="1" i="0" u="none" strike="noStrike" dirty="0">
                <a:solidFill>
                  <a:srgbClr val="7030A0"/>
                </a:solidFill>
                <a:effectLst/>
                <a:latin typeface="Libre Franklin" pitchFamily="2" charset="77"/>
              </a:rPr>
              <a:t>Low potential for repair</a:t>
            </a:r>
          </a:p>
          <a:p>
            <a:pPr marL="285750" indent="-285750" rtl="0" fontAlgn="base">
              <a:spcBef>
                <a:spcPts val="0"/>
              </a:spcBef>
              <a:spcAft>
                <a:spcPts val="0"/>
              </a:spcAft>
              <a:buClr>
                <a:srgbClr val="7030A0"/>
              </a:buClr>
              <a:buFont typeface="Arial" panose="020B0604020202020204" pitchFamily="34" charset="0"/>
              <a:buChar char="•"/>
            </a:pPr>
            <a:endParaRPr lang="en-GB" sz="2000" b="1" i="0" u="none" strike="noStrike" dirty="0">
              <a:solidFill>
                <a:srgbClr val="7030A0"/>
              </a:solidFill>
              <a:effectLst/>
              <a:latin typeface="Libre Franklin" pitchFamily="2" charset="77"/>
            </a:endParaRPr>
          </a:p>
          <a:p>
            <a:pPr marL="285750" indent="-285750" rtl="0" fontAlgn="base">
              <a:spcBef>
                <a:spcPts val="0"/>
              </a:spcBef>
              <a:spcAft>
                <a:spcPts val="0"/>
              </a:spcAft>
              <a:buClr>
                <a:srgbClr val="7030A0"/>
              </a:buClr>
              <a:buFont typeface="Arial" panose="020B0604020202020204" pitchFamily="34" charset="0"/>
              <a:buChar char="•"/>
            </a:pPr>
            <a:r>
              <a:rPr lang="en-GB" sz="2000" b="1" i="0" u="none" strike="noStrike" dirty="0">
                <a:solidFill>
                  <a:srgbClr val="7030A0"/>
                </a:solidFill>
                <a:effectLst/>
                <a:latin typeface="Libre Franklin" pitchFamily="2" charset="77"/>
              </a:rPr>
              <a:t>Ceramics brittle</a:t>
            </a:r>
          </a:p>
        </p:txBody>
      </p:sp>
    </p:spTree>
    <p:extLst>
      <p:ext uri="{BB962C8B-B14F-4D97-AF65-F5344CB8AC3E}">
        <p14:creationId xmlns:p14="http://schemas.microsoft.com/office/powerpoint/2010/main" val="283213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linds(horizontal)">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blinds(horizontal)">
                                      <p:cBhvr>
                                        <p:cTn id="32" dur="500"/>
                                        <p:tgtEl>
                                          <p:spTgt spid="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Effect transition="in" filter="blinds(horizontal)">
                                      <p:cBhvr>
                                        <p:cTn id="3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C2CFF"/>
        </a:solidFill>
        <a:effectLst/>
      </p:bgPr>
    </p:bg>
    <p:spTree>
      <p:nvGrpSpPr>
        <p:cNvPr id="1" name="Shape 647"/>
        <p:cNvGrpSpPr/>
        <p:nvPr/>
      </p:nvGrpSpPr>
      <p:grpSpPr>
        <a:xfrm>
          <a:off x="0" y="0"/>
          <a:ext cx="0" cy="0"/>
          <a:chOff x="0" y="0"/>
          <a:chExt cx="0" cy="0"/>
        </a:xfrm>
      </p:grpSpPr>
      <p:pic>
        <p:nvPicPr>
          <p:cNvPr id="650" name="Google Shape;650;p17" descr="DTC-logo535-130.png"/>
          <p:cNvPicPr preferRelativeResize="0"/>
          <p:nvPr/>
        </p:nvPicPr>
        <p:blipFill rotWithShape="1">
          <a:blip r:embed="rId3">
            <a:alphaModFix/>
          </a:blip>
          <a:srcRect/>
          <a:stretch/>
        </p:blipFill>
        <p:spPr>
          <a:xfrm>
            <a:off x="10502688" y="200934"/>
            <a:ext cx="1520025" cy="369352"/>
          </a:xfrm>
          <a:prstGeom prst="rect">
            <a:avLst/>
          </a:prstGeom>
          <a:noFill/>
          <a:ln>
            <a:noFill/>
          </a:ln>
        </p:spPr>
      </p:pic>
      <p:sp>
        <p:nvSpPr>
          <p:cNvPr id="651" name="Google Shape;651;p17"/>
          <p:cNvSpPr/>
          <p:nvPr/>
        </p:nvSpPr>
        <p:spPr>
          <a:xfrm>
            <a:off x="2391440" y="348392"/>
            <a:ext cx="7409100" cy="1120500"/>
          </a:xfrm>
          <a:prstGeom prst="roundRect">
            <a:avLst>
              <a:gd name="adj" fmla="val 16667"/>
            </a:avLst>
          </a:prstGeom>
          <a:solidFill>
            <a:srgbClr val="9CC2E5">
              <a:alpha val="4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600" b="1" dirty="0">
                <a:solidFill>
                  <a:schemeClr val="lt1"/>
                </a:solidFill>
                <a:latin typeface="Libre Franklin"/>
                <a:ea typeface="Libre Franklin"/>
                <a:cs typeface="Libre Franklin"/>
                <a:sym typeface="Libre Franklin"/>
              </a:rPr>
              <a:t>RERFERNCES AND FURTHER READING </a:t>
            </a:r>
            <a:endParaRPr sz="2600" b="1" dirty="0">
              <a:solidFill>
                <a:srgbClr val="FFFFFF"/>
              </a:solidFill>
              <a:latin typeface="Libre Franklin"/>
              <a:ea typeface="Libre Franklin"/>
              <a:cs typeface="Libre Franklin"/>
              <a:sym typeface="Libre Franklin"/>
            </a:endParaRPr>
          </a:p>
        </p:txBody>
      </p:sp>
      <p:sp>
        <p:nvSpPr>
          <p:cNvPr id="6" name="TextBox 5">
            <a:extLst>
              <a:ext uri="{FF2B5EF4-FFF2-40B4-BE49-F238E27FC236}">
                <a16:creationId xmlns:a16="http://schemas.microsoft.com/office/drawing/2014/main" id="{A5E42CCD-1F33-AE4C-BC1E-537A878A1013}"/>
              </a:ext>
            </a:extLst>
          </p:cNvPr>
          <p:cNvSpPr txBox="1"/>
          <p:nvPr/>
        </p:nvSpPr>
        <p:spPr>
          <a:xfrm>
            <a:off x="1920240" y="2403587"/>
            <a:ext cx="8954589" cy="2862322"/>
          </a:xfrm>
          <a:prstGeom prst="rect">
            <a:avLst/>
          </a:prstGeom>
          <a:noFill/>
        </p:spPr>
        <p:txBody>
          <a:bodyPr wrap="square">
            <a:spAutoFit/>
          </a:bodyPr>
          <a:lstStyle/>
          <a:p>
            <a:pPr rtl="0">
              <a:spcBef>
                <a:spcPts val="0"/>
              </a:spcBef>
              <a:spcAft>
                <a:spcPts val="0"/>
              </a:spcAft>
            </a:pPr>
            <a:r>
              <a:rPr lang="en-GB" sz="1800" b="1" i="1" u="none" strike="noStrike" dirty="0">
                <a:solidFill>
                  <a:schemeClr val="bg1"/>
                </a:solidFill>
                <a:effectLst/>
                <a:latin typeface="Libre Franklin" pitchFamily="2" charset="77"/>
              </a:rPr>
              <a:t>Clinical performance of direct versus indirect composite restorations in posterior teeth: A systematic review</a:t>
            </a:r>
            <a:endParaRPr lang="en-GB" sz="1800" b="0" dirty="0">
              <a:solidFill>
                <a:schemeClr val="bg1"/>
              </a:solidFill>
              <a:effectLst/>
              <a:latin typeface="Libre Franklin" pitchFamily="2" charset="77"/>
            </a:endParaRPr>
          </a:p>
          <a:p>
            <a:pPr rtl="0">
              <a:spcBef>
                <a:spcPts val="0"/>
              </a:spcBef>
              <a:spcAft>
                <a:spcPts val="0"/>
              </a:spcAft>
            </a:pPr>
            <a:r>
              <a:rPr lang="en-GB" sz="1800" b="0" i="0" u="none" strike="noStrike" dirty="0">
                <a:solidFill>
                  <a:schemeClr val="bg1"/>
                </a:solidFill>
                <a:effectLst/>
                <a:latin typeface="Libre Franklin" pitchFamily="2" charset="77"/>
              </a:rPr>
              <a:t>J </a:t>
            </a:r>
            <a:r>
              <a:rPr lang="en-GB" sz="1800" b="0" i="0" u="none" strike="noStrike" dirty="0" err="1">
                <a:solidFill>
                  <a:schemeClr val="bg1"/>
                </a:solidFill>
                <a:effectLst/>
                <a:latin typeface="Libre Franklin" pitchFamily="2" charset="77"/>
              </a:rPr>
              <a:t>Conserv</a:t>
            </a:r>
            <a:r>
              <a:rPr lang="en-GB" sz="1800" b="0" i="0" u="none" strike="noStrike" dirty="0">
                <a:solidFill>
                  <a:schemeClr val="bg1"/>
                </a:solidFill>
                <a:effectLst/>
                <a:latin typeface="Libre Franklin" pitchFamily="2" charset="77"/>
              </a:rPr>
              <a:t> Dent. 2018 Jan-Feb; 21(1): 2–9.</a:t>
            </a:r>
            <a:endParaRPr lang="en-GB" sz="1800" b="0" dirty="0">
              <a:solidFill>
                <a:schemeClr val="bg1"/>
              </a:solidFill>
              <a:effectLst/>
              <a:latin typeface="Libre Franklin" pitchFamily="2" charset="77"/>
            </a:endParaRPr>
          </a:p>
          <a:p>
            <a:pPr rtl="0">
              <a:spcBef>
                <a:spcPts val="0"/>
              </a:spcBef>
              <a:spcAft>
                <a:spcPts val="0"/>
              </a:spcAft>
            </a:pPr>
            <a:r>
              <a:rPr lang="en-GB" sz="1800" b="0" i="0" u="none" strike="noStrike" dirty="0" err="1">
                <a:solidFill>
                  <a:schemeClr val="bg1"/>
                </a:solidFill>
                <a:effectLst/>
                <a:latin typeface="Libre Franklin" pitchFamily="2" charset="77"/>
              </a:rPr>
              <a:t>Rubeena</a:t>
            </a:r>
            <a:r>
              <a:rPr lang="en-GB" sz="1800" b="0" i="0" u="none" strike="noStrike" dirty="0">
                <a:solidFill>
                  <a:schemeClr val="bg1"/>
                </a:solidFill>
                <a:effectLst/>
                <a:latin typeface="Libre Franklin" pitchFamily="2" charset="77"/>
              </a:rPr>
              <a:t> Abdul Azeem </a:t>
            </a:r>
            <a:endParaRPr lang="en-GB" sz="1800" b="0" dirty="0">
              <a:solidFill>
                <a:schemeClr val="bg1"/>
              </a:solidFill>
              <a:effectLst/>
              <a:latin typeface="Libre Franklin" pitchFamily="2" charset="77"/>
            </a:endParaRPr>
          </a:p>
          <a:p>
            <a:pPr rtl="0">
              <a:spcBef>
                <a:spcPts val="0"/>
              </a:spcBef>
              <a:spcAft>
                <a:spcPts val="0"/>
              </a:spcAft>
            </a:pPr>
            <a:br>
              <a:rPr lang="en-GB" sz="1800" b="0" dirty="0">
                <a:solidFill>
                  <a:schemeClr val="bg1"/>
                </a:solidFill>
                <a:effectLst/>
                <a:latin typeface="Libre Franklin" pitchFamily="2" charset="77"/>
              </a:rPr>
            </a:br>
            <a:r>
              <a:rPr lang="en-GB" sz="1800" b="1" i="1" u="none" strike="noStrike" dirty="0">
                <a:solidFill>
                  <a:schemeClr val="bg1"/>
                </a:solidFill>
                <a:effectLst/>
                <a:latin typeface="Libre Franklin" pitchFamily="2" charset="77"/>
              </a:rPr>
              <a:t>Assessment of Mechanical Properties of Dental Restorative Materials</a:t>
            </a:r>
            <a:endParaRPr lang="en-GB" sz="1800" b="0" dirty="0">
              <a:solidFill>
                <a:schemeClr val="bg1"/>
              </a:solidFill>
              <a:effectLst/>
              <a:latin typeface="Libre Franklin" pitchFamily="2" charset="77"/>
            </a:endParaRPr>
          </a:p>
          <a:p>
            <a:pPr rtl="0">
              <a:spcBef>
                <a:spcPts val="0"/>
              </a:spcBef>
              <a:spcAft>
                <a:spcPts val="0"/>
              </a:spcAft>
            </a:pPr>
            <a:r>
              <a:rPr lang="en-GB" sz="1800" b="0" i="0" u="none" strike="noStrike" dirty="0">
                <a:solidFill>
                  <a:schemeClr val="bg1"/>
                </a:solidFill>
                <a:effectLst/>
                <a:latin typeface="Libre Franklin" pitchFamily="2" charset="77"/>
              </a:rPr>
              <a:t>August 2021</a:t>
            </a:r>
            <a:endParaRPr lang="en-GB" sz="1800" b="0" dirty="0">
              <a:solidFill>
                <a:schemeClr val="bg1"/>
              </a:solidFill>
              <a:effectLst/>
              <a:latin typeface="Libre Franklin" pitchFamily="2" charset="77"/>
            </a:endParaRPr>
          </a:p>
          <a:p>
            <a:pPr rtl="0">
              <a:spcBef>
                <a:spcPts val="0"/>
              </a:spcBef>
              <a:spcAft>
                <a:spcPts val="0"/>
              </a:spcAft>
            </a:pPr>
            <a:r>
              <a:rPr lang="en-GB" sz="1800" b="0" i="0" u="none" strike="noStrike" dirty="0">
                <a:solidFill>
                  <a:schemeClr val="bg1"/>
                </a:solidFill>
                <a:effectLst/>
                <a:latin typeface="Libre Franklin" pitchFamily="2" charset="77"/>
              </a:rPr>
              <a:t>Manual of Laboratory Testing Methods for Dental Restorative Materials</a:t>
            </a:r>
            <a:endParaRPr lang="en-GB" sz="1800" b="0" dirty="0">
              <a:solidFill>
                <a:schemeClr val="bg1"/>
              </a:solidFill>
              <a:effectLst/>
              <a:latin typeface="Libre Franklin" pitchFamily="2" charset="77"/>
            </a:endParaRPr>
          </a:p>
          <a:p>
            <a:br>
              <a:rPr lang="en-GB" sz="1800" dirty="0">
                <a:solidFill>
                  <a:schemeClr val="bg1"/>
                </a:solidFill>
                <a:latin typeface="Libre Franklin" pitchFamily="2" charset="77"/>
              </a:rPr>
            </a:br>
            <a:endParaRPr lang="en-US" sz="1800" dirty="0">
              <a:solidFill>
                <a:schemeClr val="bg1"/>
              </a:solidFill>
              <a:latin typeface="Libre Franklin" pitchFamily="2" charset="77"/>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2333</TotalTime>
  <Words>512</Words>
  <Application>Microsoft Macintosh PowerPoint</Application>
  <PresentationFormat>Widescreen</PresentationFormat>
  <Paragraphs>107</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Libre Franklin</vt:lpstr>
      <vt:lpstr>Libre Franklin Medium</vt:lpstr>
      <vt:lpstr>Libre Franklin Black</vt:lpstr>
      <vt:lpstr>Calibri</vt:lpstr>
      <vt:lpstr>Office Theme</vt:lpstr>
      <vt:lpstr>1_Office Theme</vt:lpstr>
      <vt:lpstr>DIRECT VS INDIRECT RESTORATIONS  BUPA/DTC LEARNING TOOL</vt:lpstr>
      <vt:lpstr>DIRECT RESTORATIONS </vt:lpstr>
      <vt:lpstr>INDIRECT RESTORATIONS </vt:lpstr>
      <vt:lpstr>PROTOCOL </vt:lpstr>
      <vt:lpstr>ADVANTAGES OF DIRECT RESTORATIONS </vt:lpstr>
      <vt:lpstr>DISADVANTAGES OF DIRECT RESTORATIONS </vt:lpstr>
      <vt:lpstr>ADVANTAGES OF INDIRECT RESTORATIONS </vt:lpstr>
      <vt:lpstr>DISADVANTAGES OF INDIRECT RESTORATIONS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Amalgam BUPA/DTC LEARNING TOOL</dc:title>
  <dc:creator>Aisha akhtar</dc:creator>
  <cp:lastModifiedBy>Azeem, Humaira A.</cp:lastModifiedBy>
  <cp:revision>26</cp:revision>
  <dcterms:created xsi:type="dcterms:W3CDTF">2021-08-08T16:48:57Z</dcterms:created>
  <dcterms:modified xsi:type="dcterms:W3CDTF">2021-11-22T21:48:46Z</dcterms:modified>
</cp:coreProperties>
</file>