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14"/>
  </p:notesMasterIdLst>
  <p:sldIdLst>
    <p:sldId id="256" r:id="rId3"/>
    <p:sldId id="305" r:id="rId4"/>
    <p:sldId id="257" r:id="rId5"/>
    <p:sldId id="259" r:id="rId6"/>
    <p:sldId id="263" r:id="rId7"/>
    <p:sldId id="299" r:id="rId8"/>
    <p:sldId id="261" r:id="rId9"/>
    <p:sldId id="306" r:id="rId10"/>
    <p:sldId id="296" r:id="rId11"/>
    <p:sldId id="307" r:id="rId12"/>
    <p:sldId id="276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ibre Franklin" pitchFamily="2" charset="77"/>
      <p:regular r:id="rId19"/>
      <p:bold r:id="rId20"/>
      <p:italic r:id="rId21"/>
      <p:boldItalic r:id="rId22"/>
    </p:embeddedFont>
    <p:embeddedFont>
      <p:font typeface="Libre Franklin Black" panose="020F0502020204030204" pitchFamily="34" charset="0"/>
      <p:bold r:id="rId23"/>
      <p:italic r:id="rId24"/>
      <p:boldItalic r:id="rId25"/>
    </p:embeddedFont>
    <p:embeddedFont>
      <p:font typeface="Libre Franklin Medium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jggpmp1quEdJIt/bSHbL5jMSag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3FDB"/>
    <a:srgbClr val="441D63"/>
    <a:srgbClr val="FF8AD8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E58463-BE19-D941-AEF0-AECD20009517}" v="402" dt="2021-11-19T20:26:08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981"/>
    <p:restoredTop sz="95865"/>
  </p:normalViewPr>
  <p:slideViewPr>
    <p:cSldViewPr snapToGrid="0">
      <p:cViewPr>
        <p:scale>
          <a:sx n="34" d="100"/>
          <a:sy n="34" d="100"/>
        </p:scale>
        <p:origin x="1208" y="1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3" Type="http://customschemas.google.com/relationships/presentationmetadata" Target="metadata"/><Relationship Id="rId58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56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182d5d6c8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79" name="Google Shape;479;g10182d5d6c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4562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7" name="Google Shape;3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1" name="Google Shape;4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0182d5d6c8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6" name="Google Shape;456;g10182d5d6c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3" name="Google Shape;433;p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182d5d6c8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79" name="Google Shape;479;g10182d5d6c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9153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3" name="Google Shape;433;p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34745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6" name="Google Shape;6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rket Research">
  <p:cSld name="3 Market Research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2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Libre Franklin Medium"/>
              <a:buNone/>
              <a:defRPr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42"/>
          <p:cNvSpPr/>
          <p:nvPr/>
        </p:nvSpPr>
        <p:spPr>
          <a:xfrm>
            <a:off x="0" y="6131632"/>
            <a:ext cx="12192000" cy="726368"/>
          </a:xfrm>
          <a:prstGeom prst="rect">
            <a:avLst/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" name="Google Shape;21;p142"/>
          <p:cNvSpPr txBox="1">
            <a:spLocks noGrp="1"/>
          </p:cNvSpPr>
          <p:nvPr>
            <p:ph type="body" idx="1"/>
          </p:nvPr>
        </p:nvSpPr>
        <p:spPr>
          <a:xfrm>
            <a:off x="568799" y="1235552"/>
            <a:ext cx="8462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8" name="Google Shape;78;p10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10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0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0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0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0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Market Research">
  <p:cSld name="1_3 Market Research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93" descr="dental-courses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37000"/>
            <a:ext cx="12192000" cy="58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93"/>
          <p:cNvSpPr/>
          <p:nvPr/>
        </p:nvSpPr>
        <p:spPr>
          <a:xfrm>
            <a:off x="0" y="995524"/>
            <a:ext cx="12192000" cy="5136108"/>
          </a:xfrm>
          <a:prstGeom prst="rect">
            <a:avLst/>
          </a:prstGeom>
          <a:solidFill>
            <a:srgbClr val="FFFFFF">
              <a:alpha val="90980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0" name="Google Shape;110;p93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93"/>
          <p:cNvSpPr/>
          <p:nvPr/>
        </p:nvSpPr>
        <p:spPr>
          <a:xfrm>
            <a:off x="0" y="6131632"/>
            <a:ext cx="12192000" cy="726368"/>
          </a:xfrm>
          <a:prstGeom prst="rect">
            <a:avLst/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5" name="Google Shape;115;p93"/>
          <p:cNvSpPr txBox="1">
            <a:spLocks noGrp="1"/>
          </p:cNvSpPr>
          <p:nvPr>
            <p:ph type="body" idx="1"/>
          </p:nvPr>
        </p:nvSpPr>
        <p:spPr>
          <a:xfrm>
            <a:off x="568799" y="1235552"/>
            <a:ext cx="8462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1pPr>
            <a:lvl2pPr marL="914400" lvl="1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2pPr>
            <a:lvl3pPr marL="1371600" lvl="2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3pPr>
            <a:lvl4pPr marL="1828800" lvl="3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4pPr>
            <a:lvl5pPr marL="2286000" lvl="4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rket Research">
  <p:cSld name="3 Market Research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5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Libre Franklin Medium"/>
              <a:buNone/>
              <a:defRPr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85"/>
          <p:cNvSpPr/>
          <p:nvPr/>
        </p:nvSpPr>
        <p:spPr>
          <a:xfrm>
            <a:off x="0" y="6131632"/>
            <a:ext cx="12192000" cy="726368"/>
          </a:xfrm>
          <a:prstGeom prst="rect">
            <a:avLst/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2" name="Google Shape;122;p85"/>
          <p:cNvSpPr txBox="1">
            <a:spLocks noGrp="1"/>
          </p:cNvSpPr>
          <p:nvPr>
            <p:ph type="body" idx="1"/>
          </p:nvPr>
        </p:nvSpPr>
        <p:spPr>
          <a:xfrm>
            <a:off x="568799" y="1235552"/>
            <a:ext cx="8462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2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92"/>
          <p:cNvSpPr txBox="1">
            <a:spLocks noGrp="1"/>
          </p:cNvSpPr>
          <p:nvPr>
            <p:ph type="body" idx="1"/>
          </p:nvPr>
        </p:nvSpPr>
        <p:spPr>
          <a:xfrm>
            <a:off x="533400" y="1222375"/>
            <a:ext cx="8470900" cy="447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Who we are">
  <p:cSld name="1 Who we are">
    <p:bg>
      <p:bgPr>
        <a:solidFill>
          <a:srgbClr val="3F9FE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8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4" name="Google Shape;134;p88"/>
          <p:cNvGrpSpPr/>
          <p:nvPr/>
        </p:nvGrpSpPr>
        <p:grpSpPr>
          <a:xfrm>
            <a:off x="4919484" y="-625861"/>
            <a:ext cx="8055931" cy="9651316"/>
            <a:chOff x="3822699" y="704849"/>
            <a:chExt cx="4547361" cy="5447916"/>
          </a:xfrm>
        </p:grpSpPr>
        <p:sp>
          <p:nvSpPr>
            <p:cNvPr id="135" name="Google Shape;135;p88"/>
            <p:cNvSpPr/>
            <p:nvPr/>
          </p:nvSpPr>
          <p:spPr>
            <a:xfrm>
              <a:off x="3859425" y="2201747"/>
              <a:ext cx="2752204" cy="3951018"/>
            </a:xfrm>
            <a:custGeom>
              <a:avLst/>
              <a:gdLst/>
              <a:ahLst/>
              <a:cxnLst/>
              <a:rect l="l" t="t" r="r" b="b"/>
              <a:pathLst>
                <a:path w="2752204" h="3951018" extrusionOk="0">
                  <a:moveTo>
                    <a:pt x="1174856" y="2310279"/>
                  </a:moveTo>
                  <a:cubicBezTo>
                    <a:pt x="1257323" y="2539621"/>
                    <a:pt x="1321146" y="2835522"/>
                    <a:pt x="1345496" y="3261878"/>
                  </a:cubicBezTo>
                  <a:cubicBezTo>
                    <a:pt x="1367944" y="3658472"/>
                    <a:pt x="1491311" y="3507954"/>
                    <a:pt x="1556276" y="3296488"/>
                  </a:cubicBezTo>
                  <a:cubicBezTo>
                    <a:pt x="1645020" y="3010001"/>
                    <a:pt x="1637791" y="2686716"/>
                    <a:pt x="1838394" y="2429990"/>
                  </a:cubicBezTo>
                  <a:cubicBezTo>
                    <a:pt x="2046510" y="2163755"/>
                    <a:pt x="2413852" y="2143502"/>
                    <a:pt x="2537694" y="2605705"/>
                  </a:cubicBezTo>
                  <a:cubicBezTo>
                    <a:pt x="2361062" y="2421908"/>
                    <a:pt x="2157226" y="2434554"/>
                    <a:pt x="2083891" y="2798725"/>
                  </a:cubicBezTo>
                  <a:cubicBezTo>
                    <a:pt x="2011697" y="3156335"/>
                    <a:pt x="2009414" y="3717139"/>
                    <a:pt x="1630372" y="3905405"/>
                  </a:cubicBezTo>
                  <a:cubicBezTo>
                    <a:pt x="1395242" y="4022168"/>
                    <a:pt x="1117500" y="3911680"/>
                    <a:pt x="984336" y="3605320"/>
                  </a:cubicBezTo>
                  <a:cubicBezTo>
                    <a:pt x="881420" y="3368942"/>
                    <a:pt x="904248" y="3030254"/>
                    <a:pt x="848509" y="2759645"/>
                  </a:cubicBezTo>
                  <a:cubicBezTo>
                    <a:pt x="747780" y="2269013"/>
                    <a:pt x="547558" y="2075042"/>
                    <a:pt x="264965" y="1559593"/>
                  </a:cubicBezTo>
                  <a:cubicBezTo>
                    <a:pt x="180026" y="1403941"/>
                    <a:pt x="104788" y="1244200"/>
                    <a:pt x="59702" y="1093682"/>
                  </a:cubicBezTo>
                  <a:cubicBezTo>
                    <a:pt x="-6880" y="870141"/>
                    <a:pt x="-15535" y="669609"/>
                    <a:pt x="20895" y="504924"/>
                  </a:cubicBezTo>
                  <a:cubicBezTo>
                    <a:pt x="61415" y="321412"/>
                    <a:pt x="157673" y="181639"/>
                    <a:pt x="294071" y="102054"/>
                  </a:cubicBezTo>
                  <a:cubicBezTo>
                    <a:pt x="779169" y="-181486"/>
                    <a:pt x="1143848" y="181734"/>
                    <a:pt x="1468673" y="505399"/>
                  </a:cubicBezTo>
                  <a:cubicBezTo>
                    <a:pt x="1944259" y="979487"/>
                    <a:pt x="2284588" y="923768"/>
                    <a:pt x="2751803" y="755565"/>
                  </a:cubicBezTo>
                  <a:cubicBezTo>
                    <a:pt x="2421081" y="1138182"/>
                    <a:pt x="1736332" y="1391485"/>
                    <a:pt x="1134241" y="846560"/>
                  </a:cubicBezTo>
                  <a:cubicBezTo>
                    <a:pt x="961984" y="690432"/>
                    <a:pt x="749873" y="498648"/>
                    <a:pt x="644863" y="560738"/>
                  </a:cubicBezTo>
                  <a:lnTo>
                    <a:pt x="644863" y="560738"/>
                  </a:lnTo>
                  <a:lnTo>
                    <a:pt x="640393" y="563495"/>
                  </a:lnTo>
                  <a:lnTo>
                    <a:pt x="640393" y="563495"/>
                  </a:lnTo>
                  <a:cubicBezTo>
                    <a:pt x="514648" y="642415"/>
                    <a:pt x="523494" y="847130"/>
                    <a:pt x="582847" y="1067439"/>
                  </a:cubicBezTo>
                  <a:cubicBezTo>
                    <a:pt x="722384" y="1582223"/>
                    <a:pt x="1009067" y="1849979"/>
                    <a:pt x="1174856" y="2310279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6" name="Google Shape;136;p88"/>
            <p:cNvSpPr/>
            <p:nvPr/>
          </p:nvSpPr>
          <p:spPr>
            <a:xfrm>
              <a:off x="5423617" y="1890556"/>
              <a:ext cx="2946443" cy="4138629"/>
            </a:xfrm>
            <a:custGeom>
              <a:avLst/>
              <a:gdLst/>
              <a:ahLst/>
              <a:cxnLst/>
              <a:rect l="l" t="t" r="r" b="b"/>
              <a:pathLst>
                <a:path w="2946443" h="4138629" extrusionOk="0">
                  <a:moveTo>
                    <a:pt x="-307" y="753930"/>
                  </a:moveTo>
                  <a:cubicBezTo>
                    <a:pt x="718018" y="1378155"/>
                    <a:pt x="1134346" y="915002"/>
                    <a:pt x="1733299" y="620813"/>
                  </a:cubicBezTo>
                  <a:cubicBezTo>
                    <a:pt x="2248359" y="368175"/>
                    <a:pt x="2541795" y="577455"/>
                    <a:pt x="2331491" y="1161935"/>
                  </a:cubicBezTo>
                  <a:cubicBezTo>
                    <a:pt x="2320077" y="1193598"/>
                    <a:pt x="2309043" y="1216988"/>
                    <a:pt x="2296393" y="1249887"/>
                  </a:cubicBezTo>
                  <a:cubicBezTo>
                    <a:pt x="2053939" y="1882860"/>
                    <a:pt x="1926863" y="2548447"/>
                    <a:pt x="1840496" y="3228295"/>
                  </a:cubicBezTo>
                  <a:cubicBezTo>
                    <a:pt x="1813293" y="3441283"/>
                    <a:pt x="1753749" y="3979457"/>
                    <a:pt x="1649691" y="3398305"/>
                  </a:cubicBezTo>
                  <a:cubicBezTo>
                    <a:pt x="1594142" y="3087571"/>
                    <a:pt x="1556096" y="2636874"/>
                    <a:pt x="1281588" y="2330229"/>
                  </a:cubicBezTo>
                  <a:cubicBezTo>
                    <a:pt x="1001848" y="2017784"/>
                    <a:pt x="385774" y="2123137"/>
                    <a:pt x="258412" y="2580490"/>
                  </a:cubicBezTo>
                  <a:cubicBezTo>
                    <a:pt x="572299" y="2265667"/>
                    <a:pt x="948487" y="2421510"/>
                    <a:pt x="1091639" y="2826471"/>
                  </a:cubicBezTo>
                  <a:cubicBezTo>
                    <a:pt x="1193414" y="3114290"/>
                    <a:pt x="1171727" y="3525622"/>
                    <a:pt x="1338944" y="3838067"/>
                  </a:cubicBezTo>
                  <a:cubicBezTo>
                    <a:pt x="1636374" y="4394878"/>
                    <a:pt x="2187769" y="4116948"/>
                    <a:pt x="2256539" y="3501756"/>
                  </a:cubicBezTo>
                  <a:cubicBezTo>
                    <a:pt x="2307616" y="3045354"/>
                    <a:pt x="2360216" y="2482934"/>
                    <a:pt x="2518681" y="2059240"/>
                  </a:cubicBezTo>
                  <a:cubicBezTo>
                    <a:pt x="2545029" y="1988783"/>
                    <a:pt x="2567001" y="1918326"/>
                    <a:pt x="2596012" y="1852338"/>
                  </a:cubicBezTo>
                  <a:cubicBezTo>
                    <a:pt x="2625022" y="1786350"/>
                    <a:pt x="2653843" y="1716749"/>
                    <a:pt x="2679715" y="1651901"/>
                  </a:cubicBezTo>
                  <a:cubicBezTo>
                    <a:pt x="2786626" y="1383956"/>
                    <a:pt x="2921788" y="1127895"/>
                    <a:pt x="2946043" y="845496"/>
                  </a:cubicBezTo>
                  <a:lnTo>
                    <a:pt x="2946043" y="668830"/>
                  </a:lnTo>
                  <a:cubicBezTo>
                    <a:pt x="2940943" y="611668"/>
                    <a:pt x="2930821" y="555065"/>
                    <a:pt x="2915795" y="499676"/>
                  </a:cubicBezTo>
                  <a:cubicBezTo>
                    <a:pt x="2755142" y="-97545"/>
                    <a:pt x="1979748" y="-134342"/>
                    <a:pt x="1443572" y="255691"/>
                  </a:cubicBezTo>
                  <a:cubicBezTo>
                    <a:pt x="938881" y="622905"/>
                    <a:pt x="671696" y="995538"/>
                    <a:pt x="-401" y="753645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7" name="Google Shape;137;p88"/>
            <p:cNvSpPr/>
            <p:nvPr/>
          </p:nvSpPr>
          <p:spPr>
            <a:xfrm>
              <a:off x="3822699" y="1142235"/>
              <a:ext cx="963346" cy="963008"/>
            </a:xfrm>
            <a:custGeom>
              <a:avLst/>
              <a:gdLst/>
              <a:ahLst/>
              <a:cxnLst/>
              <a:rect l="l" t="t" r="r" b="b"/>
              <a:pathLst>
                <a:path w="963346" h="963008" extrusionOk="0">
                  <a:moveTo>
                    <a:pt x="481177" y="-72"/>
                  </a:moveTo>
                  <a:cubicBezTo>
                    <a:pt x="747198" y="-124"/>
                    <a:pt x="962893" y="215410"/>
                    <a:pt x="962945" y="481337"/>
                  </a:cubicBezTo>
                  <a:cubicBezTo>
                    <a:pt x="962998" y="747265"/>
                    <a:pt x="747388" y="962884"/>
                    <a:pt x="481367" y="962937"/>
                  </a:cubicBezTo>
                  <a:cubicBezTo>
                    <a:pt x="215346" y="962989"/>
                    <a:pt x="-349" y="747455"/>
                    <a:pt x="-401" y="481527"/>
                  </a:cubicBezTo>
                  <a:cubicBezTo>
                    <a:pt x="-401" y="481464"/>
                    <a:pt x="-401" y="481401"/>
                    <a:pt x="-401" y="481337"/>
                  </a:cubicBezTo>
                  <a:cubicBezTo>
                    <a:pt x="-401" y="215462"/>
                    <a:pt x="215209" y="-72"/>
                    <a:pt x="481177" y="-72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8" name="Google Shape;138;p88"/>
            <p:cNvSpPr/>
            <p:nvPr/>
          </p:nvSpPr>
          <p:spPr>
            <a:xfrm>
              <a:off x="6854844" y="704849"/>
              <a:ext cx="1094608" cy="1094224"/>
            </a:xfrm>
            <a:custGeom>
              <a:avLst/>
              <a:gdLst/>
              <a:ahLst/>
              <a:cxnLst/>
              <a:rect l="l" t="t" r="r" b="b"/>
              <a:pathLst>
                <a:path w="1094608" h="1094224" extrusionOk="0">
                  <a:moveTo>
                    <a:pt x="546808" y="-72"/>
                  </a:moveTo>
                  <a:cubicBezTo>
                    <a:pt x="849076" y="-125"/>
                    <a:pt x="1094155" y="244783"/>
                    <a:pt x="1094207" y="546945"/>
                  </a:cubicBezTo>
                  <a:cubicBezTo>
                    <a:pt x="1094260" y="849107"/>
                    <a:pt x="849266" y="1094100"/>
                    <a:pt x="546998" y="1094152"/>
                  </a:cubicBezTo>
                  <a:cubicBezTo>
                    <a:pt x="244730" y="1094205"/>
                    <a:pt x="-349" y="849297"/>
                    <a:pt x="-401" y="547135"/>
                  </a:cubicBezTo>
                  <a:cubicBezTo>
                    <a:pt x="-401" y="547104"/>
                    <a:pt x="-401" y="547072"/>
                    <a:pt x="-401" y="547040"/>
                  </a:cubicBezTo>
                  <a:cubicBezTo>
                    <a:pt x="-401" y="244916"/>
                    <a:pt x="244577" y="-19"/>
                    <a:pt x="546808" y="-72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0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5" name="Google Shape;145;p10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0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Approach">
  <p:cSld name="4 Approach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07" descr="c988227264035c149eac2c4b6065113c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95147"/>
            <a:ext cx="12191999" cy="586285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7"/>
          <p:cNvSpPr/>
          <p:nvPr/>
        </p:nvSpPr>
        <p:spPr>
          <a:xfrm>
            <a:off x="0" y="976850"/>
            <a:ext cx="12192000" cy="5166872"/>
          </a:xfrm>
          <a:prstGeom prst="rect">
            <a:avLst/>
          </a:prstGeom>
          <a:solidFill>
            <a:srgbClr val="FFFFFF">
              <a:alpha val="90980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7" name="Google Shape;157;p107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0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107"/>
          <p:cNvSpPr/>
          <p:nvPr/>
        </p:nvSpPr>
        <p:spPr>
          <a:xfrm>
            <a:off x="0" y="6131632"/>
            <a:ext cx="12192000" cy="726368"/>
          </a:xfrm>
          <a:prstGeom prst="rect">
            <a:avLst/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2" name="Google Shape;162;p107"/>
          <p:cNvSpPr txBox="1">
            <a:spLocks noGrp="1"/>
          </p:cNvSpPr>
          <p:nvPr>
            <p:ph type="body" idx="1"/>
          </p:nvPr>
        </p:nvSpPr>
        <p:spPr>
          <a:xfrm>
            <a:off x="568799" y="1235552"/>
            <a:ext cx="8462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1pPr>
            <a:lvl2pPr marL="914400" lvl="1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2pPr>
            <a:lvl3pPr marL="1371600" lvl="2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3pPr>
            <a:lvl4pPr marL="1828800" lvl="3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4pPr>
            <a:lvl5pPr marL="2286000" lvl="4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roposal">
  <p:cSld name="5 Proposal">
    <p:bg>
      <p:bgPr>
        <a:solidFill>
          <a:srgbClr val="F2F2F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08"/>
          <p:cNvGrpSpPr/>
          <p:nvPr/>
        </p:nvGrpSpPr>
        <p:grpSpPr>
          <a:xfrm>
            <a:off x="4919484" y="-635005"/>
            <a:ext cx="8055931" cy="9651316"/>
            <a:chOff x="3822699" y="704849"/>
            <a:chExt cx="4547361" cy="5447916"/>
          </a:xfrm>
        </p:grpSpPr>
        <p:sp>
          <p:nvSpPr>
            <p:cNvPr id="165" name="Google Shape;165;p108"/>
            <p:cNvSpPr/>
            <p:nvPr/>
          </p:nvSpPr>
          <p:spPr>
            <a:xfrm>
              <a:off x="3859425" y="2201747"/>
              <a:ext cx="2752204" cy="3951018"/>
            </a:xfrm>
            <a:custGeom>
              <a:avLst/>
              <a:gdLst/>
              <a:ahLst/>
              <a:cxnLst/>
              <a:rect l="l" t="t" r="r" b="b"/>
              <a:pathLst>
                <a:path w="2752204" h="3951018" extrusionOk="0">
                  <a:moveTo>
                    <a:pt x="1174856" y="2310279"/>
                  </a:moveTo>
                  <a:cubicBezTo>
                    <a:pt x="1257323" y="2539621"/>
                    <a:pt x="1321146" y="2835522"/>
                    <a:pt x="1345496" y="3261878"/>
                  </a:cubicBezTo>
                  <a:cubicBezTo>
                    <a:pt x="1367944" y="3658472"/>
                    <a:pt x="1491311" y="3507954"/>
                    <a:pt x="1556276" y="3296488"/>
                  </a:cubicBezTo>
                  <a:cubicBezTo>
                    <a:pt x="1645020" y="3010001"/>
                    <a:pt x="1637791" y="2686716"/>
                    <a:pt x="1838394" y="2429990"/>
                  </a:cubicBezTo>
                  <a:cubicBezTo>
                    <a:pt x="2046510" y="2163755"/>
                    <a:pt x="2413852" y="2143502"/>
                    <a:pt x="2537694" y="2605705"/>
                  </a:cubicBezTo>
                  <a:cubicBezTo>
                    <a:pt x="2361062" y="2421908"/>
                    <a:pt x="2157226" y="2434554"/>
                    <a:pt x="2083891" y="2798725"/>
                  </a:cubicBezTo>
                  <a:cubicBezTo>
                    <a:pt x="2011697" y="3156335"/>
                    <a:pt x="2009414" y="3717139"/>
                    <a:pt x="1630372" y="3905405"/>
                  </a:cubicBezTo>
                  <a:cubicBezTo>
                    <a:pt x="1395242" y="4022168"/>
                    <a:pt x="1117500" y="3911680"/>
                    <a:pt x="984336" y="3605320"/>
                  </a:cubicBezTo>
                  <a:cubicBezTo>
                    <a:pt x="881420" y="3368942"/>
                    <a:pt x="904248" y="3030254"/>
                    <a:pt x="848509" y="2759645"/>
                  </a:cubicBezTo>
                  <a:cubicBezTo>
                    <a:pt x="747780" y="2269013"/>
                    <a:pt x="547558" y="2075042"/>
                    <a:pt x="264965" y="1559593"/>
                  </a:cubicBezTo>
                  <a:cubicBezTo>
                    <a:pt x="180026" y="1403941"/>
                    <a:pt x="104788" y="1244200"/>
                    <a:pt x="59702" y="1093682"/>
                  </a:cubicBezTo>
                  <a:cubicBezTo>
                    <a:pt x="-6880" y="870141"/>
                    <a:pt x="-15535" y="669609"/>
                    <a:pt x="20895" y="504924"/>
                  </a:cubicBezTo>
                  <a:cubicBezTo>
                    <a:pt x="61415" y="321412"/>
                    <a:pt x="157673" y="181639"/>
                    <a:pt x="294071" y="102054"/>
                  </a:cubicBezTo>
                  <a:cubicBezTo>
                    <a:pt x="779169" y="-181486"/>
                    <a:pt x="1143848" y="181734"/>
                    <a:pt x="1468673" y="505399"/>
                  </a:cubicBezTo>
                  <a:cubicBezTo>
                    <a:pt x="1944259" y="979487"/>
                    <a:pt x="2284588" y="923768"/>
                    <a:pt x="2751803" y="755565"/>
                  </a:cubicBezTo>
                  <a:cubicBezTo>
                    <a:pt x="2421081" y="1138182"/>
                    <a:pt x="1736332" y="1391485"/>
                    <a:pt x="1134241" y="846560"/>
                  </a:cubicBezTo>
                  <a:cubicBezTo>
                    <a:pt x="961984" y="690432"/>
                    <a:pt x="749873" y="498648"/>
                    <a:pt x="644863" y="560738"/>
                  </a:cubicBezTo>
                  <a:lnTo>
                    <a:pt x="644863" y="560738"/>
                  </a:lnTo>
                  <a:lnTo>
                    <a:pt x="640393" y="563495"/>
                  </a:lnTo>
                  <a:lnTo>
                    <a:pt x="640393" y="563495"/>
                  </a:lnTo>
                  <a:cubicBezTo>
                    <a:pt x="514648" y="642415"/>
                    <a:pt x="523494" y="847130"/>
                    <a:pt x="582847" y="1067439"/>
                  </a:cubicBezTo>
                  <a:cubicBezTo>
                    <a:pt x="722384" y="1582223"/>
                    <a:pt x="1009067" y="1849979"/>
                    <a:pt x="1174856" y="2310279"/>
                  </a:cubicBezTo>
                </a:path>
              </a:pathLst>
            </a:custGeom>
            <a:solidFill>
              <a:schemeClr val="lt1">
                <a:alpha val="5411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6" name="Google Shape;166;p108"/>
            <p:cNvSpPr/>
            <p:nvPr/>
          </p:nvSpPr>
          <p:spPr>
            <a:xfrm>
              <a:off x="5423617" y="1890556"/>
              <a:ext cx="2946443" cy="4138629"/>
            </a:xfrm>
            <a:custGeom>
              <a:avLst/>
              <a:gdLst/>
              <a:ahLst/>
              <a:cxnLst/>
              <a:rect l="l" t="t" r="r" b="b"/>
              <a:pathLst>
                <a:path w="2946443" h="4138629" extrusionOk="0">
                  <a:moveTo>
                    <a:pt x="-307" y="753930"/>
                  </a:moveTo>
                  <a:cubicBezTo>
                    <a:pt x="718018" y="1378155"/>
                    <a:pt x="1134346" y="915002"/>
                    <a:pt x="1733299" y="620813"/>
                  </a:cubicBezTo>
                  <a:cubicBezTo>
                    <a:pt x="2248359" y="368175"/>
                    <a:pt x="2541795" y="577455"/>
                    <a:pt x="2331491" y="1161935"/>
                  </a:cubicBezTo>
                  <a:cubicBezTo>
                    <a:pt x="2320077" y="1193598"/>
                    <a:pt x="2309043" y="1216988"/>
                    <a:pt x="2296393" y="1249887"/>
                  </a:cubicBezTo>
                  <a:cubicBezTo>
                    <a:pt x="2053939" y="1882860"/>
                    <a:pt x="1926863" y="2548447"/>
                    <a:pt x="1840496" y="3228295"/>
                  </a:cubicBezTo>
                  <a:cubicBezTo>
                    <a:pt x="1813293" y="3441283"/>
                    <a:pt x="1753749" y="3979457"/>
                    <a:pt x="1649691" y="3398305"/>
                  </a:cubicBezTo>
                  <a:cubicBezTo>
                    <a:pt x="1594142" y="3087571"/>
                    <a:pt x="1556096" y="2636874"/>
                    <a:pt x="1281588" y="2330229"/>
                  </a:cubicBezTo>
                  <a:cubicBezTo>
                    <a:pt x="1001848" y="2017784"/>
                    <a:pt x="385774" y="2123137"/>
                    <a:pt x="258412" y="2580490"/>
                  </a:cubicBezTo>
                  <a:cubicBezTo>
                    <a:pt x="572299" y="2265667"/>
                    <a:pt x="948487" y="2421510"/>
                    <a:pt x="1091639" y="2826471"/>
                  </a:cubicBezTo>
                  <a:cubicBezTo>
                    <a:pt x="1193414" y="3114290"/>
                    <a:pt x="1171727" y="3525622"/>
                    <a:pt x="1338944" y="3838067"/>
                  </a:cubicBezTo>
                  <a:cubicBezTo>
                    <a:pt x="1636374" y="4394878"/>
                    <a:pt x="2187769" y="4116948"/>
                    <a:pt x="2256539" y="3501756"/>
                  </a:cubicBezTo>
                  <a:cubicBezTo>
                    <a:pt x="2307616" y="3045354"/>
                    <a:pt x="2360216" y="2482934"/>
                    <a:pt x="2518681" y="2059240"/>
                  </a:cubicBezTo>
                  <a:cubicBezTo>
                    <a:pt x="2545029" y="1988783"/>
                    <a:pt x="2567001" y="1918326"/>
                    <a:pt x="2596012" y="1852338"/>
                  </a:cubicBezTo>
                  <a:cubicBezTo>
                    <a:pt x="2625022" y="1786350"/>
                    <a:pt x="2653843" y="1716749"/>
                    <a:pt x="2679715" y="1651901"/>
                  </a:cubicBezTo>
                  <a:cubicBezTo>
                    <a:pt x="2786626" y="1383956"/>
                    <a:pt x="2921788" y="1127895"/>
                    <a:pt x="2946043" y="845496"/>
                  </a:cubicBezTo>
                  <a:lnTo>
                    <a:pt x="2946043" y="668830"/>
                  </a:lnTo>
                  <a:cubicBezTo>
                    <a:pt x="2940943" y="611668"/>
                    <a:pt x="2930821" y="555065"/>
                    <a:pt x="2915795" y="499676"/>
                  </a:cubicBezTo>
                  <a:cubicBezTo>
                    <a:pt x="2755142" y="-97545"/>
                    <a:pt x="1979748" y="-134342"/>
                    <a:pt x="1443572" y="255691"/>
                  </a:cubicBezTo>
                  <a:cubicBezTo>
                    <a:pt x="938881" y="622905"/>
                    <a:pt x="671696" y="995538"/>
                    <a:pt x="-401" y="753645"/>
                  </a:cubicBezTo>
                </a:path>
              </a:pathLst>
            </a:custGeom>
            <a:solidFill>
              <a:schemeClr val="lt1">
                <a:alpha val="5411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7" name="Google Shape;167;p108"/>
            <p:cNvSpPr/>
            <p:nvPr/>
          </p:nvSpPr>
          <p:spPr>
            <a:xfrm>
              <a:off x="3822699" y="1142235"/>
              <a:ext cx="963346" cy="963008"/>
            </a:xfrm>
            <a:custGeom>
              <a:avLst/>
              <a:gdLst/>
              <a:ahLst/>
              <a:cxnLst/>
              <a:rect l="l" t="t" r="r" b="b"/>
              <a:pathLst>
                <a:path w="963346" h="963008" extrusionOk="0">
                  <a:moveTo>
                    <a:pt x="481177" y="-72"/>
                  </a:moveTo>
                  <a:cubicBezTo>
                    <a:pt x="747198" y="-124"/>
                    <a:pt x="962893" y="215410"/>
                    <a:pt x="962945" y="481337"/>
                  </a:cubicBezTo>
                  <a:cubicBezTo>
                    <a:pt x="962998" y="747265"/>
                    <a:pt x="747388" y="962884"/>
                    <a:pt x="481367" y="962937"/>
                  </a:cubicBezTo>
                  <a:cubicBezTo>
                    <a:pt x="215346" y="962989"/>
                    <a:pt x="-349" y="747455"/>
                    <a:pt x="-401" y="481527"/>
                  </a:cubicBezTo>
                  <a:cubicBezTo>
                    <a:pt x="-401" y="481464"/>
                    <a:pt x="-401" y="481401"/>
                    <a:pt x="-401" y="481337"/>
                  </a:cubicBezTo>
                  <a:cubicBezTo>
                    <a:pt x="-401" y="215462"/>
                    <a:pt x="215209" y="-72"/>
                    <a:pt x="481177" y="-72"/>
                  </a:cubicBezTo>
                </a:path>
              </a:pathLst>
            </a:custGeom>
            <a:solidFill>
              <a:schemeClr val="lt1">
                <a:alpha val="5411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8" name="Google Shape;168;p108"/>
            <p:cNvSpPr/>
            <p:nvPr/>
          </p:nvSpPr>
          <p:spPr>
            <a:xfrm>
              <a:off x="6854844" y="704849"/>
              <a:ext cx="1094608" cy="1094224"/>
            </a:xfrm>
            <a:custGeom>
              <a:avLst/>
              <a:gdLst/>
              <a:ahLst/>
              <a:cxnLst/>
              <a:rect l="l" t="t" r="r" b="b"/>
              <a:pathLst>
                <a:path w="1094608" h="1094224" extrusionOk="0">
                  <a:moveTo>
                    <a:pt x="546808" y="-72"/>
                  </a:moveTo>
                  <a:cubicBezTo>
                    <a:pt x="849076" y="-125"/>
                    <a:pt x="1094155" y="244783"/>
                    <a:pt x="1094207" y="546945"/>
                  </a:cubicBezTo>
                  <a:cubicBezTo>
                    <a:pt x="1094260" y="849107"/>
                    <a:pt x="849266" y="1094100"/>
                    <a:pt x="546998" y="1094152"/>
                  </a:cubicBezTo>
                  <a:cubicBezTo>
                    <a:pt x="244730" y="1094205"/>
                    <a:pt x="-349" y="849297"/>
                    <a:pt x="-401" y="547135"/>
                  </a:cubicBezTo>
                  <a:cubicBezTo>
                    <a:pt x="-401" y="547104"/>
                    <a:pt x="-401" y="547072"/>
                    <a:pt x="-401" y="547040"/>
                  </a:cubicBezTo>
                  <a:cubicBezTo>
                    <a:pt x="-401" y="244916"/>
                    <a:pt x="244577" y="-19"/>
                    <a:pt x="546808" y="-72"/>
                  </a:cubicBezTo>
                </a:path>
              </a:pathLst>
            </a:custGeom>
            <a:solidFill>
              <a:schemeClr val="lt1">
                <a:alpha val="5411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69" name="Google Shape;169;p108"/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gradFill>
            <a:gsLst>
              <a:gs pos="0">
                <a:srgbClr val="4E3E9B"/>
              </a:gs>
              <a:gs pos="1000">
                <a:srgbClr val="4E3E9B"/>
              </a:gs>
              <a:gs pos="99000">
                <a:srgbClr val="3A6ABE"/>
              </a:gs>
              <a:gs pos="100000">
                <a:srgbClr val="3A6ABE"/>
              </a:gs>
            </a:gsLst>
            <a:lin ang="0" scaled="0"/>
          </a:gradFill>
          <a:ln>
            <a:noFill/>
          </a:ln>
        </p:spPr>
        <p:txBody>
          <a:bodyPr spcFirstLastPara="1" wrap="square" lIns="18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0" name="Google Shape;170;p108"/>
          <p:cNvSpPr txBox="1">
            <a:spLocks noGrp="1"/>
          </p:cNvSpPr>
          <p:nvPr>
            <p:ph type="title"/>
          </p:nvPr>
        </p:nvSpPr>
        <p:spPr>
          <a:xfrm>
            <a:off x="558800" y="166758"/>
            <a:ext cx="8470900" cy="73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Arial"/>
              <a:buNone/>
              <a:defRPr>
                <a:solidFill>
                  <a:srgbClr val="7030A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0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108"/>
          <p:cNvSpPr txBox="1">
            <a:spLocks noGrp="1"/>
          </p:cNvSpPr>
          <p:nvPr>
            <p:ph type="body" idx="1"/>
          </p:nvPr>
        </p:nvSpPr>
        <p:spPr>
          <a:xfrm>
            <a:off x="568799" y="1235552"/>
            <a:ext cx="8462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1pPr>
            <a:lvl2pPr marL="914400" lvl="1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2pPr>
            <a:lvl3pPr marL="1371600" lvl="2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3pPr>
            <a:lvl4pPr marL="1828800" lvl="3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4pPr>
            <a:lvl5pPr marL="2286000" lvl="4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5" name="Google Shape;175;p108" descr="DTC-logo535-13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Scope">
  <p:cSld name="6 Scope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10" descr="calculator-calculation-insurance-finance-5362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96168"/>
            <a:ext cx="12207602" cy="586183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10"/>
          <p:cNvSpPr/>
          <p:nvPr/>
        </p:nvSpPr>
        <p:spPr>
          <a:xfrm>
            <a:off x="0" y="995524"/>
            <a:ext cx="12192000" cy="5136108"/>
          </a:xfrm>
          <a:prstGeom prst="rect">
            <a:avLst/>
          </a:prstGeom>
          <a:solidFill>
            <a:srgbClr val="FFFFFF">
              <a:alpha val="90980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0" name="Google Shape;190;p110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110"/>
          <p:cNvSpPr/>
          <p:nvPr/>
        </p:nvSpPr>
        <p:spPr>
          <a:xfrm>
            <a:off x="0" y="6131632"/>
            <a:ext cx="12192000" cy="726368"/>
          </a:xfrm>
          <a:prstGeom prst="rect">
            <a:avLst/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5" name="Google Shape;195;p110"/>
          <p:cNvSpPr txBox="1">
            <a:spLocks noGrp="1"/>
          </p:cNvSpPr>
          <p:nvPr>
            <p:ph type="body" idx="1"/>
          </p:nvPr>
        </p:nvSpPr>
        <p:spPr>
          <a:xfrm>
            <a:off x="568799" y="1235552"/>
            <a:ext cx="8462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1pPr>
            <a:lvl2pPr marL="914400" lvl="1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2pPr>
            <a:lvl3pPr marL="1371600" lvl="2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3pPr>
            <a:lvl4pPr marL="1828800" lvl="3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4pPr>
            <a:lvl5pPr marL="2286000" lvl="4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9" name="Google Shape;199;p1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1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1" name="Google Shape;201;p1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1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2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7" name="Google Shape;217;p1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8" name="Google Shape;218;p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1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5" name="Google Shape;225;p1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6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16"/>
          <p:cNvSpPr txBox="1">
            <a:spLocks noGrp="1"/>
          </p:cNvSpPr>
          <p:nvPr>
            <p:ph type="body" idx="1"/>
          </p:nvPr>
        </p:nvSpPr>
        <p:spPr>
          <a:xfrm rot="5400000">
            <a:off x="2531268" y="-775494"/>
            <a:ext cx="4475163" cy="84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1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1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SINGLE">
  <p:cSld name="CONTENT_SINGLE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8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18"/>
          <p:cNvSpPr txBox="1">
            <a:spLocks noGrp="1"/>
          </p:cNvSpPr>
          <p:nvPr>
            <p:ph type="body" idx="1"/>
          </p:nvPr>
        </p:nvSpPr>
        <p:spPr>
          <a:xfrm>
            <a:off x="682626" y="2057401"/>
            <a:ext cx="10823574" cy="411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43" name="Google Shape;243;p118"/>
          <p:cNvCxnSpPr/>
          <p:nvPr/>
        </p:nvCxnSpPr>
        <p:spPr>
          <a:xfrm>
            <a:off x="4497388" y="1873568"/>
            <a:ext cx="3197225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4" name="Google Shape;244;p118"/>
          <p:cNvSpPr txBox="1">
            <a:spLocks noGrp="1"/>
          </p:cNvSpPr>
          <p:nvPr>
            <p:ph type="body" idx="2"/>
          </p:nvPr>
        </p:nvSpPr>
        <p:spPr>
          <a:xfrm>
            <a:off x="6193766" y="6356352"/>
            <a:ext cx="5312434" cy="26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921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000"/>
              <a:buChar char="•"/>
              <a:defRPr sz="1000">
                <a:solidFill>
                  <a:srgbClr val="88888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1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Who we are">
  <p:cSld name="1 Who we are">
    <p:bg>
      <p:bgPr>
        <a:solidFill>
          <a:srgbClr val="3F9FEF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Black"/>
              <a:buNone/>
              <a:defRPr b="1" i="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3" name="Google Shape;33;p86"/>
          <p:cNvGrpSpPr/>
          <p:nvPr/>
        </p:nvGrpSpPr>
        <p:grpSpPr>
          <a:xfrm>
            <a:off x="4919484" y="-625861"/>
            <a:ext cx="8055931" cy="9651316"/>
            <a:chOff x="3822699" y="704849"/>
            <a:chExt cx="4547361" cy="5447916"/>
          </a:xfrm>
        </p:grpSpPr>
        <p:sp>
          <p:nvSpPr>
            <p:cNvPr id="34" name="Google Shape;34;p86"/>
            <p:cNvSpPr/>
            <p:nvPr/>
          </p:nvSpPr>
          <p:spPr>
            <a:xfrm>
              <a:off x="3859425" y="2201747"/>
              <a:ext cx="2752204" cy="3951018"/>
            </a:xfrm>
            <a:custGeom>
              <a:avLst/>
              <a:gdLst/>
              <a:ahLst/>
              <a:cxnLst/>
              <a:rect l="l" t="t" r="r" b="b"/>
              <a:pathLst>
                <a:path w="2752204" h="3951018" extrusionOk="0">
                  <a:moveTo>
                    <a:pt x="1174856" y="2310279"/>
                  </a:moveTo>
                  <a:cubicBezTo>
                    <a:pt x="1257323" y="2539621"/>
                    <a:pt x="1321146" y="2835522"/>
                    <a:pt x="1345496" y="3261878"/>
                  </a:cubicBezTo>
                  <a:cubicBezTo>
                    <a:pt x="1367944" y="3658472"/>
                    <a:pt x="1491311" y="3507954"/>
                    <a:pt x="1556276" y="3296488"/>
                  </a:cubicBezTo>
                  <a:cubicBezTo>
                    <a:pt x="1645020" y="3010001"/>
                    <a:pt x="1637791" y="2686716"/>
                    <a:pt x="1838394" y="2429990"/>
                  </a:cubicBezTo>
                  <a:cubicBezTo>
                    <a:pt x="2046510" y="2163755"/>
                    <a:pt x="2413852" y="2143502"/>
                    <a:pt x="2537694" y="2605705"/>
                  </a:cubicBezTo>
                  <a:cubicBezTo>
                    <a:pt x="2361062" y="2421908"/>
                    <a:pt x="2157226" y="2434554"/>
                    <a:pt x="2083891" y="2798725"/>
                  </a:cubicBezTo>
                  <a:cubicBezTo>
                    <a:pt x="2011697" y="3156335"/>
                    <a:pt x="2009414" y="3717139"/>
                    <a:pt x="1630372" y="3905405"/>
                  </a:cubicBezTo>
                  <a:cubicBezTo>
                    <a:pt x="1395242" y="4022168"/>
                    <a:pt x="1117500" y="3911680"/>
                    <a:pt x="984336" y="3605320"/>
                  </a:cubicBezTo>
                  <a:cubicBezTo>
                    <a:pt x="881420" y="3368942"/>
                    <a:pt x="904248" y="3030254"/>
                    <a:pt x="848509" y="2759645"/>
                  </a:cubicBezTo>
                  <a:cubicBezTo>
                    <a:pt x="747780" y="2269013"/>
                    <a:pt x="547558" y="2075042"/>
                    <a:pt x="264965" y="1559593"/>
                  </a:cubicBezTo>
                  <a:cubicBezTo>
                    <a:pt x="180026" y="1403941"/>
                    <a:pt x="104788" y="1244200"/>
                    <a:pt x="59702" y="1093682"/>
                  </a:cubicBezTo>
                  <a:cubicBezTo>
                    <a:pt x="-6880" y="870141"/>
                    <a:pt x="-15535" y="669609"/>
                    <a:pt x="20895" y="504924"/>
                  </a:cubicBezTo>
                  <a:cubicBezTo>
                    <a:pt x="61415" y="321412"/>
                    <a:pt x="157673" y="181639"/>
                    <a:pt x="294071" y="102054"/>
                  </a:cubicBezTo>
                  <a:cubicBezTo>
                    <a:pt x="779169" y="-181486"/>
                    <a:pt x="1143848" y="181734"/>
                    <a:pt x="1468673" y="505399"/>
                  </a:cubicBezTo>
                  <a:cubicBezTo>
                    <a:pt x="1944259" y="979487"/>
                    <a:pt x="2284588" y="923768"/>
                    <a:pt x="2751803" y="755565"/>
                  </a:cubicBezTo>
                  <a:cubicBezTo>
                    <a:pt x="2421081" y="1138182"/>
                    <a:pt x="1736332" y="1391485"/>
                    <a:pt x="1134241" y="846560"/>
                  </a:cubicBezTo>
                  <a:cubicBezTo>
                    <a:pt x="961984" y="690432"/>
                    <a:pt x="749873" y="498648"/>
                    <a:pt x="644863" y="560738"/>
                  </a:cubicBezTo>
                  <a:lnTo>
                    <a:pt x="644863" y="560738"/>
                  </a:lnTo>
                  <a:lnTo>
                    <a:pt x="640393" y="563495"/>
                  </a:lnTo>
                  <a:lnTo>
                    <a:pt x="640393" y="563495"/>
                  </a:lnTo>
                  <a:cubicBezTo>
                    <a:pt x="514648" y="642415"/>
                    <a:pt x="523494" y="847130"/>
                    <a:pt x="582847" y="1067439"/>
                  </a:cubicBezTo>
                  <a:cubicBezTo>
                    <a:pt x="722384" y="1582223"/>
                    <a:pt x="1009067" y="1849979"/>
                    <a:pt x="1174856" y="2310279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5" name="Google Shape;35;p86"/>
            <p:cNvSpPr/>
            <p:nvPr/>
          </p:nvSpPr>
          <p:spPr>
            <a:xfrm>
              <a:off x="5423617" y="1890556"/>
              <a:ext cx="2946443" cy="4138629"/>
            </a:xfrm>
            <a:custGeom>
              <a:avLst/>
              <a:gdLst/>
              <a:ahLst/>
              <a:cxnLst/>
              <a:rect l="l" t="t" r="r" b="b"/>
              <a:pathLst>
                <a:path w="2946443" h="4138629" extrusionOk="0">
                  <a:moveTo>
                    <a:pt x="-307" y="753930"/>
                  </a:moveTo>
                  <a:cubicBezTo>
                    <a:pt x="718018" y="1378155"/>
                    <a:pt x="1134346" y="915002"/>
                    <a:pt x="1733299" y="620813"/>
                  </a:cubicBezTo>
                  <a:cubicBezTo>
                    <a:pt x="2248359" y="368175"/>
                    <a:pt x="2541795" y="577455"/>
                    <a:pt x="2331491" y="1161935"/>
                  </a:cubicBezTo>
                  <a:cubicBezTo>
                    <a:pt x="2320077" y="1193598"/>
                    <a:pt x="2309043" y="1216988"/>
                    <a:pt x="2296393" y="1249887"/>
                  </a:cubicBezTo>
                  <a:cubicBezTo>
                    <a:pt x="2053939" y="1882860"/>
                    <a:pt x="1926863" y="2548447"/>
                    <a:pt x="1840496" y="3228295"/>
                  </a:cubicBezTo>
                  <a:cubicBezTo>
                    <a:pt x="1813293" y="3441283"/>
                    <a:pt x="1753749" y="3979457"/>
                    <a:pt x="1649691" y="3398305"/>
                  </a:cubicBezTo>
                  <a:cubicBezTo>
                    <a:pt x="1594142" y="3087571"/>
                    <a:pt x="1556096" y="2636874"/>
                    <a:pt x="1281588" y="2330229"/>
                  </a:cubicBezTo>
                  <a:cubicBezTo>
                    <a:pt x="1001848" y="2017784"/>
                    <a:pt x="385774" y="2123137"/>
                    <a:pt x="258412" y="2580490"/>
                  </a:cubicBezTo>
                  <a:cubicBezTo>
                    <a:pt x="572299" y="2265667"/>
                    <a:pt x="948487" y="2421510"/>
                    <a:pt x="1091639" y="2826471"/>
                  </a:cubicBezTo>
                  <a:cubicBezTo>
                    <a:pt x="1193414" y="3114290"/>
                    <a:pt x="1171727" y="3525622"/>
                    <a:pt x="1338944" y="3838067"/>
                  </a:cubicBezTo>
                  <a:cubicBezTo>
                    <a:pt x="1636374" y="4394878"/>
                    <a:pt x="2187769" y="4116948"/>
                    <a:pt x="2256539" y="3501756"/>
                  </a:cubicBezTo>
                  <a:cubicBezTo>
                    <a:pt x="2307616" y="3045354"/>
                    <a:pt x="2360216" y="2482934"/>
                    <a:pt x="2518681" y="2059240"/>
                  </a:cubicBezTo>
                  <a:cubicBezTo>
                    <a:pt x="2545029" y="1988783"/>
                    <a:pt x="2567001" y="1918326"/>
                    <a:pt x="2596012" y="1852338"/>
                  </a:cubicBezTo>
                  <a:cubicBezTo>
                    <a:pt x="2625022" y="1786350"/>
                    <a:pt x="2653843" y="1716749"/>
                    <a:pt x="2679715" y="1651901"/>
                  </a:cubicBezTo>
                  <a:cubicBezTo>
                    <a:pt x="2786626" y="1383956"/>
                    <a:pt x="2921788" y="1127895"/>
                    <a:pt x="2946043" y="845496"/>
                  </a:cubicBezTo>
                  <a:lnTo>
                    <a:pt x="2946043" y="668830"/>
                  </a:lnTo>
                  <a:cubicBezTo>
                    <a:pt x="2940943" y="611668"/>
                    <a:pt x="2930821" y="555065"/>
                    <a:pt x="2915795" y="499676"/>
                  </a:cubicBezTo>
                  <a:cubicBezTo>
                    <a:pt x="2755142" y="-97545"/>
                    <a:pt x="1979748" y="-134342"/>
                    <a:pt x="1443572" y="255691"/>
                  </a:cubicBezTo>
                  <a:cubicBezTo>
                    <a:pt x="938881" y="622905"/>
                    <a:pt x="671696" y="995538"/>
                    <a:pt x="-401" y="753645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6" name="Google Shape;36;p86"/>
            <p:cNvSpPr/>
            <p:nvPr/>
          </p:nvSpPr>
          <p:spPr>
            <a:xfrm>
              <a:off x="3822699" y="1142235"/>
              <a:ext cx="963346" cy="963008"/>
            </a:xfrm>
            <a:custGeom>
              <a:avLst/>
              <a:gdLst/>
              <a:ahLst/>
              <a:cxnLst/>
              <a:rect l="l" t="t" r="r" b="b"/>
              <a:pathLst>
                <a:path w="963346" h="963008" extrusionOk="0">
                  <a:moveTo>
                    <a:pt x="481177" y="-72"/>
                  </a:moveTo>
                  <a:cubicBezTo>
                    <a:pt x="747198" y="-124"/>
                    <a:pt x="962893" y="215410"/>
                    <a:pt x="962945" y="481337"/>
                  </a:cubicBezTo>
                  <a:cubicBezTo>
                    <a:pt x="962998" y="747265"/>
                    <a:pt x="747388" y="962884"/>
                    <a:pt x="481367" y="962937"/>
                  </a:cubicBezTo>
                  <a:cubicBezTo>
                    <a:pt x="215346" y="962989"/>
                    <a:pt x="-349" y="747455"/>
                    <a:pt x="-401" y="481527"/>
                  </a:cubicBezTo>
                  <a:cubicBezTo>
                    <a:pt x="-401" y="481464"/>
                    <a:pt x="-401" y="481401"/>
                    <a:pt x="-401" y="481337"/>
                  </a:cubicBezTo>
                  <a:cubicBezTo>
                    <a:pt x="-401" y="215462"/>
                    <a:pt x="215209" y="-72"/>
                    <a:pt x="481177" y="-72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" name="Google Shape;37;p86"/>
            <p:cNvSpPr/>
            <p:nvPr/>
          </p:nvSpPr>
          <p:spPr>
            <a:xfrm>
              <a:off x="6854844" y="704849"/>
              <a:ext cx="1094608" cy="1094224"/>
            </a:xfrm>
            <a:custGeom>
              <a:avLst/>
              <a:gdLst/>
              <a:ahLst/>
              <a:cxnLst/>
              <a:rect l="l" t="t" r="r" b="b"/>
              <a:pathLst>
                <a:path w="1094608" h="1094224" extrusionOk="0">
                  <a:moveTo>
                    <a:pt x="546808" y="-72"/>
                  </a:moveTo>
                  <a:cubicBezTo>
                    <a:pt x="849076" y="-125"/>
                    <a:pt x="1094155" y="244783"/>
                    <a:pt x="1094207" y="546945"/>
                  </a:cubicBezTo>
                  <a:cubicBezTo>
                    <a:pt x="1094260" y="849107"/>
                    <a:pt x="849266" y="1094100"/>
                    <a:pt x="546998" y="1094152"/>
                  </a:cubicBezTo>
                  <a:cubicBezTo>
                    <a:pt x="244730" y="1094205"/>
                    <a:pt x="-349" y="849297"/>
                    <a:pt x="-401" y="547135"/>
                  </a:cubicBezTo>
                  <a:cubicBezTo>
                    <a:pt x="-401" y="547104"/>
                    <a:pt x="-401" y="547072"/>
                    <a:pt x="-401" y="547040"/>
                  </a:cubicBezTo>
                  <a:cubicBezTo>
                    <a:pt x="-401" y="244916"/>
                    <a:pt x="244577" y="-19"/>
                    <a:pt x="546808" y="-72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 Medium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" name="Google Shape;41;p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 Medium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9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9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9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4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84"/>
          <p:cNvSpPr txBox="1">
            <a:spLocks noGrp="1"/>
          </p:cNvSpPr>
          <p:nvPr>
            <p:ph type="body" idx="1"/>
          </p:nvPr>
        </p:nvSpPr>
        <p:spPr>
          <a:xfrm>
            <a:off x="533400" y="1222375"/>
            <a:ext cx="8470900" cy="447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4" name="Google Shape;104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5" name="Google Shape;105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6" name="Google Shape;106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8" r:id="rId5"/>
    <p:sldLayoutId id="2147483670" r:id="rId6"/>
    <p:sldLayoutId id="2147483671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j.bdj.480058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hyperlink" Target="https://doi.org/10.12968/denu.2016.43.6.52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29" descr="dental-cours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9"/>
          <p:cNvSpPr/>
          <p:nvPr/>
        </p:nvSpPr>
        <p:spPr>
          <a:xfrm>
            <a:off x="682719" y="549002"/>
            <a:ext cx="11160000" cy="5760000"/>
          </a:xfrm>
          <a:prstGeom prst="rect">
            <a:avLst/>
          </a:prstGeom>
          <a:solidFill>
            <a:srgbClr val="7030A0">
              <a:alpha val="75690"/>
            </a:srgbClr>
          </a:solidFill>
          <a:ln>
            <a:noFill/>
          </a:ln>
        </p:spPr>
        <p:txBody>
          <a:bodyPr spcFirstLastPara="1" wrap="square" lIns="1007975" tIns="251975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9"/>
          <p:cNvSpPr txBox="1">
            <a:spLocks noGrp="1"/>
          </p:cNvSpPr>
          <p:nvPr>
            <p:ph type="title"/>
          </p:nvPr>
        </p:nvSpPr>
        <p:spPr>
          <a:xfrm>
            <a:off x="694721" y="4180267"/>
            <a:ext cx="8985992" cy="84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4000" b="0" dirty="0">
                <a:solidFill>
                  <a:schemeClr val="bg1"/>
                </a:solidFill>
              </a:rPr>
              <a:t>Final Fit of Removable Dentures</a:t>
            </a:r>
            <a:br>
              <a:rPr lang="en-US" b="0" dirty="0">
                <a:solidFill>
                  <a:schemeClr val="bg1"/>
                </a:solidFill>
              </a:rPr>
            </a:br>
            <a:r>
              <a:rPr lang="en-US" sz="2000" b="0" dirty="0">
                <a:solidFill>
                  <a:schemeClr val="bg1"/>
                </a:solidFill>
              </a:rPr>
              <a:t>BUPA/DTC LEARNING TOOL</a:t>
            </a:r>
            <a:br>
              <a:rPr lang="en-US" b="0" dirty="0">
                <a:solidFill>
                  <a:schemeClr val="bg1"/>
                </a:solidFill>
              </a:rPr>
            </a:br>
            <a:br>
              <a:rPr lang="en-GB" sz="3200" b="0" dirty="0">
                <a:solidFill>
                  <a:schemeClr val="bg1"/>
                </a:solidFill>
              </a:rPr>
            </a:br>
            <a:br>
              <a:rPr lang="en-GB" sz="3200" dirty="0">
                <a:solidFill>
                  <a:schemeClr val="bg1"/>
                </a:solidFill>
              </a:rPr>
            </a:br>
            <a:endParaRPr sz="2900" dirty="0">
              <a:solidFill>
                <a:schemeClr val="bg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83" name="Google Shape;38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521" y="549002"/>
            <a:ext cx="2346386" cy="2346386"/>
          </a:xfrm>
          <a:prstGeom prst="rect">
            <a:avLst/>
          </a:prstGeom>
          <a:noFill/>
          <a:ln>
            <a:noFill/>
          </a:ln>
          <a:effectLst>
            <a:outerShdw blurRad="508000" sx="102000" sy="102000" algn="ctr" rotWithShape="0">
              <a:srgbClr val="FFFFFF">
                <a:alpha val="4588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p124"/>
          <p:cNvGrpSpPr/>
          <p:nvPr/>
        </p:nvGrpSpPr>
        <p:grpSpPr>
          <a:xfrm>
            <a:off x="594094" y="1410788"/>
            <a:ext cx="10629900" cy="8339125"/>
            <a:chOff x="-2244464" y="-3582022"/>
            <a:chExt cx="9274846" cy="7448973"/>
          </a:xfrm>
        </p:grpSpPr>
        <p:sp>
          <p:nvSpPr>
            <p:cNvPr id="440" name="Google Shape;440;p124"/>
            <p:cNvSpPr txBox="1"/>
            <p:nvPr/>
          </p:nvSpPr>
          <p:spPr>
            <a:xfrm>
              <a:off x="2827007" y="1776991"/>
              <a:ext cx="157200" cy="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Libre Franklin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41" name="Google Shape;441;p124"/>
            <p:cNvSpPr txBox="1"/>
            <p:nvPr/>
          </p:nvSpPr>
          <p:spPr>
            <a:xfrm>
              <a:off x="-2244463" y="-1244795"/>
              <a:ext cx="9274845" cy="2271002"/>
            </a:xfrm>
            <a:prstGeom prst="rect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123025" tIns="129150" rIns="123025" bIns="129150" anchor="ctr" anchorCtr="0">
              <a:noAutofit/>
            </a:bodyPr>
            <a:lstStyle/>
            <a:p>
              <a:pPr marL="342900" indent="-342900" fontAlgn="base">
                <a:buFont typeface="Arial" panose="020B0604020202020204" pitchFamily="34" charset="0"/>
                <a:buChar char="•"/>
              </a:pPr>
              <a:endParaRPr lang="en-GB" sz="2000" b="1" dirty="0">
                <a:solidFill>
                  <a:schemeClr val="bg1"/>
                </a:solidFill>
                <a:latin typeface="Libre Franklin" pitchFamily="2" charset="77"/>
              </a:endParaRPr>
            </a:p>
            <a:p>
              <a:pPr marL="285750" marR="0" lvl="0" indent="-285750" algn="just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bre Franklin" pitchFamily="2" charset="0"/>
                  <a:ea typeface="Arial Unicode MS"/>
                  <a:cs typeface="Arial" panose="020B0604020202020204" pitchFamily="34" charset="0"/>
                </a:rPr>
                <a:t>Miconazole 24 mg/ml gel –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bre Franklin" pitchFamily="2" charset="0"/>
                  <a:ea typeface="Arial Unicode MS"/>
                  <a:cs typeface="Arial" panose="020B0604020202020204" pitchFamily="34" charset="0"/>
                </a:rPr>
                <a:t>applied to fit surface of the denture QDS; use for 2 days after lesions have healed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" pitchFamily="2" charset="0"/>
                <a:ea typeface="Arial Unicode MS"/>
                <a:cs typeface="Arial" panose="020B0604020202020204" pitchFamily="34" charset="0"/>
              </a:endParaRPr>
            </a:p>
            <a:p>
              <a:pPr marL="285750" marR="0" lvl="0" indent="-285750" algn="just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bre Franklin" pitchFamily="2" charset="0"/>
                  <a:ea typeface="Arial Unicode MS"/>
                  <a:cs typeface="Arial" panose="020B0604020202020204" pitchFamily="34" charset="0"/>
                </a:rPr>
                <a:t>Fluconazole 50 mg capsules </a:t>
              </a: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bre Franklin" pitchFamily="2" charset="0"/>
                  <a:ea typeface="Arial Unicode MS"/>
                  <a:cs typeface="Arial" panose="020B0604020202020204" pitchFamily="34" charset="0"/>
                </a:rPr>
                <a:t>–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bre Franklin" pitchFamily="2" charset="0"/>
                  <a:ea typeface="Arial Unicode MS"/>
                  <a:cs typeface="Arial" panose="020B0604020202020204" pitchFamily="34" charset="0"/>
                </a:rPr>
                <a:t>OD, 7-14 days 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" pitchFamily="2" charset="0"/>
                <a:ea typeface="Arial Unicode MS"/>
                <a:cs typeface="Arial" panose="020B0604020202020204" pitchFamily="34" charset="0"/>
              </a:endParaRPr>
            </a:p>
            <a:p>
              <a:pPr marL="285750" marR="0" lvl="0" indent="-285750" algn="just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bre Franklin" pitchFamily="2" charset="0"/>
                  <a:ea typeface="Arial Unicode MS"/>
                  <a:cs typeface="Arial" panose="020B0604020202020204" pitchFamily="34" charset="0"/>
                </a:rPr>
                <a:t>Nystatin 100,000 units/ml oral suspension </a:t>
              </a: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bre Franklin" pitchFamily="2" charset="0"/>
                  <a:ea typeface="Arial Unicode MS"/>
                  <a:cs typeface="Arial" panose="020B0604020202020204" pitchFamily="34" charset="0"/>
                </a:rPr>
                <a:t>–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bre Franklin" pitchFamily="2" charset="0"/>
                  <a:ea typeface="Arial Unicode MS"/>
                  <a:cs typeface="Arial" panose="020B0604020202020204" pitchFamily="34" charset="0"/>
                </a:rPr>
                <a:t>oral rinse QDS after food for five minutes, and then swallowed. 7 days +/- 2 days after lesions have healed. Avoid rinsing/ eating/ drinking immediately after use</a:t>
              </a:r>
            </a:p>
            <a:p>
              <a:pPr marL="285750" marR="0" lvl="0" indent="-28575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ibre Franklin" pitchFamily="2" charset="0"/>
                  <a:ea typeface="Arial Unicode MS"/>
                  <a:cs typeface="Arial" panose="020B0604020202020204" pitchFamily="34" charset="0"/>
                </a:rPr>
                <a:t>Miconazole and Fluconazole: interact with warfarin 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bre Franklin" pitchFamily="2" charset="0"/>
                <a:ea typeface="Arial Unicode MS"/>
                <a:cs typeface="Arial" panose="020B0604020202020204" pitchFamily="34" charset="0"/>
              </a:endParaRPr>
            </a:p>
          </p:txBody>
        </p:sp>
        <p:sp>
          <p:nvSpPr>
            <p:cNvPr id="442" name="Google Shape;442;p124"/>
            <p:cNvSpPr txBox="1"/>
            <p:nvPr/>
          </p:nvSpPr>
          <p:spPr>
            <a:xfrm>
              <a:off x="2827007" y="3861251"/>
              <a:ext cx="157200" cy="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Libre Franklin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43" name="Google Shape;443;p124"/>
            <p:cNvSpPr txBox="1"/>
            <p:nvPr/>
          </p:nvSpPr>
          <p:spPr>
            <a:xfrm>
              <a:off x="-2244464" y="-3582022"/>
              <a:ext cx="9274845" cy="2192587"/>
            </a:xfrm>
            <a:prstGeom prst="rect">
              <a:avLst/>
            </a:prstGeom>
            <a:solidFill>
              <a:srgbClr val="D3B6EA"/>
            </a:solidFill>
            <a:ln>
              <a:noFill/>
            </a:ln>
          </p:spPr>
          <p:txBody>
            <a:bodyPr spcFirstLastPara="1" wrap="square" lIns="123025" tIns="129150" rIns="123025" bIns="129150" anchor="ctr" anchorCtr="0">
              <a:no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bre Franklin" pitchFamily="2" charset="0"/>
                  <a:ea typeface="Arial Unicode MS"/>
                  <a:cs typeface="Arial Unicode MS"/>
                </a:rPr>
                <a:t>Denture hygiene advice - leaving denture out at night to dry, improved brushing, soaking in hypochlorite solutions 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" pitchFamily="2" charset="0"/>
                <a:ea typeface="Arial Unicode MS"/>
                <a:cs typeface="Arial Unicode M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bre Franklin" pitchFamily="2" charset="0"/>
                  <a:ea typeface="Arial Unicode MS"/>
                  <a:cs typeface="Arial Unicode MS"/>
                </a:rPr>
                <a:t>Smoothing rough surfaces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" pitchFamily="2" charset="0"/>
                <a:ea typeface="Arial Unicode MS"/>
                <a:cs typeface="Arial Unicode M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bre Franklin" pitchFamily="2" charset="0"/>
                  <a:ea typeface="Arial Unicode MS"/>
                  <a:cs typeface="Arial Unicode MS"/>
                </a:rPr>
                <a:t>Remaking unsuitable dentures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" pitchFamily="2" charset="0"/>
                <a:ea typeface="Arial Unicode MS"/>
                <a:cs typeface="Arial Unicode M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bre Franklin" pitchFamily="2" charset="0"/>
                  <a:ea typeface="Arial Unicode MS"/>
                  <a:cs typeface="Arial Unicode MS"/>
                </a:rPr>
                <a:t>Modifying lifestyle factors, and systemic actors in liaison with GP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" pitchFamily="2" charset="0"/>
                <a:ea typeface="Arial Unicode MS"/>
                <a:cs typeface="Arial Unicode M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bre Franklin" pitchFamily="2" charset="0"/>
                  <a:ea typeface="Arial Unicode MS"/>
                  <a:cs typeface="Arial Unicode MS"/>
                </a:rPr>
                <a:t>Dietary advice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bre Franklin" pitchFamily="2" charset="0"/>
                  <a:ea typeface="Arial Unicode MS"/>
                  <a:cs typeface="Arial Unicode MS"/>
                </a:rPr>
                <a:t>Antifungals, in conjunction with other options</a:t>
              </a:r>
            </a:p>
          </p:txBody>
        </p:sp>
      </p:grpSp>
      <p:sp>
        <p:nvSpPr>
          <p:cNvPr id="11" name="Google Shape;397;p122">
            <a:extLst>
              <a:ext uri="{FF2B5EF4-FFF2-40B4-BE49-F238E27FC236}">
                <a16:creationId xmlns:a16="http://schemas.microsoft.com/office/drawing/2014/main" id="{D3A71598-5847-5B4B-BA69-11A85D9CA497}"/>
              </a:ext>
            </a:extLst>
          </p:cNvPr>
          <p:cNvSpPr/>
          <p:nvPr/>
        </p:nvSpPr>
        <p:spPr>
          <a:xfrm rot="5400000">
            <a:off x="5457822" y="-5457825"/>
            <a:ext cx="1276350" cy="12192001"/>
          </a:xfrm>
          <a:prstGeom prst="rect">
            <a:avLst/>
          </a:prstGeom>
          <a:solidFill>
            <a:srgbClr val="53309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" name="Google Shape;448;g10182d5d6c8_0_83">
            <a:extLst>
              <a:ext uri="{FF2B5EF4-FFF2-40B4-BE49-F238E27FC236}">
                <a16:creationId xmlns:a16="http://schemas.microsoft.com/office/drawing/2014/main" id="{39A2ED1A-DA4B-754E-A926-F0F3890B3C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38374" y="0"/>
            <a:ext cx="7096125" cy="1438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bre Franklin Medium"/>
              <a:buNone/>
            </a:pPr>
            <a:r>
              <a:rPr lang="en-US" sz="3200" dirty="0">
                <a:solidFill>
                  <a:schemeClr val="bg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Denture Related Stomatitis: Treatment</a:t>
            </a:r>
          </a:p>
        </p:txBody>
      </p:sp>
      <p:pic>
        <p:nvPicPr>
          <p:cNvPr id="13" name="Google Shape;430;g10182d5d6c8_0_9" descr="DTC-logo535-130.png">
            <a:extLst>
              <a:ext uri="{FF2B5EF4-FFF2-40B4-BE49-F238E27FC236}">
                <a16:creationId xmlns:a16="http://schemas.microsoft.com/office/drawing/2014/main" id="{2FDDBD3C-060B-CB44-B736-14F496C7C2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5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2CFF"/>
        </a:solidFill>
        <a:effectLst/>
      </p:bgPr>
    </p:bg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7"/>
          <p:cNvSpPr txBox="1"/>
          <p:nvPr/>
        </p:nvSpPr>
        <p:spPr>
          <a:xfrm>
            <a:off x="733279" y="1646769"/>
            <a:ext cx="11289433" cy="407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ClrTx/>
            </a:pP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Davenport, J. C., </a:t>
            </a:r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Basker</a:t>
            </a: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R.M.,  Heath, J.R., </a:t>
            </a:r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Ralph,J.P</a:t>
            </a: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., &amp; Glantz, P., (2007). A clinical guide to removable partial dentures. British Dental Association.</a:t>
            </a:r>
            <a:endParaRPr lang="en-GB" sz="1600" kern="1200" dirty="0">
              <a:solidFill>
                <a:prstClr val="white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lvl="0">
              <a:buClrTx/>
            </a:pP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 </a:t>
            </a:r>
            <a:endParaRPr lang="en-GB" sz="1600" kern="1200" dirty="0">
              <a:solidFill>
                <a:prstClr val="white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800"/>
              </a:spcBef>
              <a:buClrTx/>
            </a:pP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McCord, J. F., &amp; Grant, A. A. (2000). Trial dentures, insertion of processed dentures and review of complete dentures. British Dental Journal</a:t>
            </a:r>
            <a:r>
              <a:rPr lang="nl-NL" sz="1600" kern="1200" dirty="0">
                <a:solidFill>
                  <a:prstClr val="white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189(1), 4–8. </a:t>
            </a:r>
            <a:r>
              <a:rPr lang="nl-NL" sz="1600" kern="1200" dirty="0">
                <a:solidFill>
                  <a:prstClr val="white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https://doi.org/10.1038/sj.bdj.4800585</a:t>
            </a:r>
            <a:endParaRPr lang="en-GB" sz="1600" kern="1200" dirty="0">
              <a:solidFill>
                <a:prstClr val="white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800"/>
              </a:spcBef>
              <a:buClrTx/>
            </a:pPr>
            <a:r>
              <a:rPr lang="nl-NL" sz="1600" kern="12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600" kern="1200" dirty="0">
              <a:solidFill>
                <a:prstClr val="white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800"/>
              </a:spcBef>
              <a:buClrTx/>
            </a:pPr>
            <a:r>
              <a:rPr lang="it-IT" sz="1600" kern="1200" dirty="0">
                <a:solidFill>
                  <a:prstClr val="white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Puryer, J. (2016). Denture stomatitis </a:t>
            </a:r>
            <a:r>
              <a:rPr lang="nl-NL" sz="1600" kern="1200" dirty="0">
                <a:solidFill>
                  <a:prstClr val="white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– </a:t>
            </a: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a clinical update. </a:t>
            </a:r>
            <a:r>
              <a:rPr lang="nl-NL" sz="1600" kern="1200" dirty="0">
                <a:solidFill>
                  <a:prstClr val="white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Dental Update, 43(6), 529–535. </a:t>
            </a:r>
            <a:r>
              <a:rPr lang="nl-NL" sz="1600" kern="1200" dirty="0">
                <a:solidFill>
                  <a:prstClr val="white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https://doi.org/10.12968/denu.2016.43.6.529</a:t>
            </a:r>
            <a:endParaRPr lang="nl-NL" sz="1600" kern="1200" dirty="0">
              <a:solidFill>
                <a:prstClr val="white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800"/>
              </a:spcBef>
              <a:buClrTx/>
            </a:pPr>
            <a:endParaRPr lang="nl-NL" sz="1600" kern="1200" dirty="0">
              <a:solidFill>
                <a:prstClr val="white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800"/>
              </a:spcBef>
              <a:buClrTx/>
            </a:pP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The Faculty of General Dental Practitioners UK, (2020). Antimicrobial prescribing for general Dental practitioners, 3rd</a:t>
            </a:r>
            <a:r>
              <a:rPr lang="it-IT" sz="1600" kern="1200" dirty="0">
                <a:solidFill>
                  <a:prstClr val="white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edition.</a:t>
            </a:r>
            <a:endParaRPr lang="en-GB" sz="1600" kern="1200" dirty="0">
              <a:solidFill>
                <a:prstClr val="white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</a:pPr>
            <a:endParaRPr sz="1800" b="1" dirty="0">
              <a:solidFill>
                <a:schemeClr val="bg1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650" name="Google Shape;650;p17" descr="DTC-logo535-13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17"/>
          <p:cNvSpPr/>
          <p:nvPr/>
        </p:nvSpPr>
        <p:spPr>
          <a:xfrm>
            <a:off x="2391440" y="348392"/>
            <a:ext cx="7409100" cy="1120500"/>
          </a:xfrm>
          <a:prstGeom prst="roundRect">
            <a:avLst>
              <a:gd name="adj" fmla="val 16667"/>
            </a:avLst>
          </a:prstGeom>
          <a:solidFill>
            <a:srgbClr val="9CC2E5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RERFERNCES AND FURTHER READING </a:t>
            </a:r>
            <a:endParaRPr sz="2600" b="1" dirty="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21;g10182d5d6c8_0_419">
            <a:extLst>
              <a:ext uri="{FF2B5EF4-FFF2-40B4-BE49-F238E27FC236}">
                <a16:creationId xmlns:a16="http://schemas.microsoft.com/office/drawing/2014/main" id="{7593D5EE-4FE8-C94E-9B56-70CCEC10312C}"/>
              </a:ext>
            </a:extLst>
          </p:cNvPr>
          <p:cNvSpPr/>
          <p:nvPr/>
        </p:nvSpPr>
        <p:spPr>
          <a:xfrm>
            <a:off x="0" y="0"/>
            <a:ext cx="12191999" cy="1171575"/>
          </a:xfrm>
          <a:prstGeom prst="roundRect">
            <a:avLst>
              <a:gd name="adj" fmla="val 10000"/>
            </a:avLst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GDC OUTCOMES</a:t>
            </a:r>
          </a:p>
          <a:p>
            <a:pPr algn="ctr"/>
            <a:r>
              <a:rPr lang="en-US" sz="1800" dirty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</p:txBody>
      </p:sp>
      <p:sp>
        <p:nvSpPr>
          <p:cNvPr id="7" name="Google Shape;686;g10182d5d6c8_0_478">
            <a:extLst>
              <a:ext uri="{FF2B5EF4-FFF2-40B4-BE49-F238E27FC236}">
                <a16:creationId xmlns:a16="http://schemas.microsoft.com/office/drawing/2014/main" id="{015F73B6-2283-1845-9166-68194A0D1CBE}"/>
              </a:ext>
            </a:extLst>
          </p:cNvPr>
          <p:cNvSpPr txBox="1"/>
          <p:nvPr/>
        </p:nvSpPr>
        <p:spPr>
          <a:xfrm>
            <a:off x="822519" y="1180150"/>
            <a:ext cx="10440181" cy="578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Libre Franklin" pitchFamily="2" charset="77"/>
              </a:rPr>
              <a:t>A. Communication with the patient on denture wearing and hygiene instructions</a:t>
            </a:r>
          </a:p>
          <a:p>
            <a:endParaRPr lang="en-US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Libre Franklin" pitchFamily="2" charset="77"/>
              </a:rPr>
              <a:t>C. Knowledge of fitting removable partial and complete denture</a:t>
            </a:r>
          </a:p>
          <a:p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  <a:latin typeface="Libre Franklin" pitchFamily="2" charset="77"/>
              </a:rPr>
              <a:t>To ensure confidence in fitting a removable prosthesis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  <a:latin typeface="Libre Franklin" pitchFamily="2" charset="77"/>
              </a:rPr>
              <a:t>To ensure adequate instruction is given to the denture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  <a:latin typeface="Libre Franklin" pitchFamily="2" charset="77"/>
              </a:rPr>
              <a:t>How to identify and adjust completed dentures for comfortable and satisfactory 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  <a:latin typeface="Libre Franklin" pitchFamily="2" charset="77"/>
              </a:rPr>
              <a:t>To understand how to adjust occlusion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  <a:latin typeface="Libre Franklin" pitchFamily="2" charset="77"/>
              </a:rPr>
              <a:t>To give comprehensive care instructions to a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  <a:latin typeface="Libre Franklin" pitchFamily="2" charset="77"/>
              </a:rPr>
              <a:t>To review a denture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  <a:latin typeface="Libre Franklin" pitchFamily="2" charset="77"/>
              </a:rPr>
              <a:t>To diagnose and treat Denture Related Stomatitis </a:t>
            </a: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8" name="Google Shape;430;g10182d5d6c8_0_9" descr="DTC-logo535-130.png">
            <a:extLst>
              <a:ext uri="{FF2B5EF4-FFF2-40B4-BE49-F238E27FC236}">
                <a16:creationId xmlns:a16="http://schemas.microsoft.com/office/drawing/2014/main" id="{BE93D378-759D-7B4A-BCCA-8E1C9BAE5F7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9AE718-2EAC-4E09-B6CD-A2524C6F7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343150"/>
            <a:ext cx="121920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9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Fitting Partial Dentures</a:t>
            </a:r>
          </a:p>
        </p:txBody>
      </p:sp>
      <p:sp>
        <p:nvSpPr>
          <p:cNvPr id="390" name="Google Shape;390;p2"/>
          <p:cNvSpPr txBox="1"/>
          <p:nvPr/>
        </p:nvSpPr>
        <p:spPr>
          <a:xfrm>
            <a:off x="703125" y="898524"/>
            <a:ext cx="10195200" cy="4626867"/>
          </a:xfrm>
          <a:prstGeom prst="rect">
            <a:avLst/>
          </a:prstGeom>
          <a:solidFill>
            <a:srgbClr val="7030A0">
              <a:alpha val="4902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lt1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SzPts val="23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Libre Franklin" pitchFamily="2" charset="77"/>
              </a:rPr>
              <a:t>The denture is examined for quality of finish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SzPts val="23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Libre Franklin" pitchFamily="2" charset="77"/>
              </a:rPr>
              <a:t>There should be no enamel pearls/ sharp edges 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SzPts val="23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Libre Franklin" pitchFamily="2" charset="77"/>
              </a:rPr>
              <a:t>Denture is inserted along the path of insertion 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SzPts val="23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Libre Franklin" pitchFamily="2" charset="77"/>
              </a:rPr>
              <a:t>If it does not seat - undercuts may not have been blocked out - and can be adjusted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SzPts val="23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Libre Franklin" pitchFamily="2" charset="77"/>
              </a:rPr>
              <a:t>If the mucosa around the flange is blanched, this needs to be adjusted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SzPts val="23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Libre Franklin" pitchFamily="2" charset="77"/>
              </a:rPr>
              <a:t>Once seated and comfortable, the denture is checked for stability and retention 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SzPts val="23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Libre Franklin" pitchFamily="2" charset="77"/>
              </a:rPr>
              <a:t>Occlusion is checked with paper, visually, and by asking the patient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SzPts val="23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Libre Franklin" pitchFamily="2" charset="77"/>
              </a:rPr>
              <a:t>This should be in both ICP/RCP and protrusive &amp; lateral excursions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</a:pPr>
            <a:endParaRPr sz="1900" i="0" u="none" strike="noStrike" cap="none" dirty="0">
              <a:solidFill>
                <a:srgbClr val="7030A0"/>
              </a:solidFill>
              <a:latin typeface="Libre Franklin" pitchFamily="2" charset="77"/>
              <a:ea typeface="Libre Franklin Medium"/>
              <a:cs typeface="Libre Franklin Medium"/>
              <a:sym typeface="Libre Franklin Medium"/>
            </a:endParaRPr>
          </a:p>
          <a:p>
            <a:pPr marL="28575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1900"/>
              <a:buFont typeface="Libre Franklin"/>
              <a:buChar char="•"/>
            </a:pPr>
            <a:endParaRPr sz="1900" i="0" u="none" strike="noStrike" cap="none" dirty="0">
              <a:solidFill>
                <a:srgbClr val="3F3F3F"/>
              </a:solidFill>
              <a:latin typeface="Libre Franklin" pitchFamily="2" charset="77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F99F0A-5F11-4948-8189-BE09FC6C2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407" y="1033256"/>
            <a:ext cx="1518036" cy="371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"/>
          <p:cNvSpPr/>
          <p:nvPr/>
        </p:nvSpPr>
        <p:spPr>
          <a:xfrm>
            <a:off x="1222875" y="933450"/>
            <a:ext cx="10029300" cy="4978252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300"/>
            </a:pPr>
            <a:endParaRPr lang="en-GB" sz="1600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300"/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  <a:buSzPts val="23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Libre Franklin" pitchFamily="2" charset="77"/>
              </a:rPr>
              <a:t>Heavy contacts are shown by target markings - light </a:t>
            </a:r>
            <a:r>
              <a:rPr lang="en-US" sz="1800" dirty="0" err="1">
                <a:solidFill>
                  <a:schemeClr val="bg1"/>
                </a:solidFill>
                <a:latin typeface="Libre Franklin" pitchFamily="2" charset="77"/>
              </a:rPr>
              <a:t>centre</a:t>
            </a:r>
            <a:r>
              <a:rPr lang="en-US" sz="1800" dirty="0">
                <a:solidFill>
                  <a:schemeClr val="bg1"/>
                </a:solidFill>
                <a:latin typeface="Libre Franklin" pitchFamily="2" charset="77"/>
              </a:rPr>
              <a:t> with a ring of dark ink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  <a:buSzPts val="23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Libre Franklin" pitchFamily="2" charset="77"/>
              </a:rPr>
              <a:t> BULL Rule -&gt; Buccal Upper, Lingual Lower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  <a:buSzPts val="23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Libre Franklin" pitchFamily="2" charset="77"/>
              </a:rPr>
              <a:t>If a premature contact occurs between buccal cusps on the working side during a lateral excursion, the buccal maxillary cusp is adjusted 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  <a:buSzPts val="23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Libre Franklin" pitchFamily="2" charset="77"/>
              </a:rPr>
              <a:t>Mic versa if the lingual cusps contact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  <a:buSzPts val="23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Libre Franklin" pitchFamily="2" charset="77"/>
              </a:rPr>
              <a:t> Show the patient the denture in the mirror 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  <a:buSzPts val="23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Libre Franklin" pitchFamily="2" charset="77"/>
              </a:rPr>
              <a:t>The patient should be able to insert and remove the denture independently, without deforming any clasps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  <a:buSzPts val="23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Libre Franklin" pitchFamily="2" charset="77"/>
              </a:rPr>
              <a:t>Review appointment booked in one week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3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Libre Franklin" pitchFamily="2" charset="77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300"/>
            </a:pPr>
            <a:br>
              <a:rPr lang="en-GB" sz="2400" dirty="0"/>
            </a:br>
            <a:endParaRPr lang="en-GB" sz="24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AF3EED-42BF-4675-A63B-F71A5150C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35907"/>
            <a:ext cx="8470900" cy="746125"/>
          </a:xfrm>
        </p:spPr>
        <p:txBody>
          <a:bodyPr>
            <a:normAutofit fontScale="90000"/>
          </a:bodyPr>
          <a:lstStyle/>
          <a:p>
            <a:r>
              <a:rPr lang="en-US" dirty="0"/>
              <a:t>Fitting Partial Dentures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9E521-435F-4918-8733-866C211E9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657" y="335907"/>
            <a:ext cx="1518036" cy="377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0182d5d6c8_0_78"/>
          <p:cNvSpPr/>
          <p:nvPr/>
        </p:nvSpPr>
        <p:spPr>
          <a:xfrm>
            <a:off x="226400" y="213360"/>
            <a:ext cx="4635160" cy="5730239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</a:pPr>
            <a:r>
              <a:rPr lang="en-GB" sz="3600" b="1" dirty="0">
                <a:solidFill>
                  <a:schemeClr val="bg1"/>
                </a:solidFill>
                <a:latin typeface="Libre Franklin" pitchFamily="2" charset="77"/>
              </a:rPr>
              <a:t>Fitting Complete Dentures</a:t>
            </a:r>
          </a:p>
        </p:txBody>
      </p:sp>
      <p:sp>
        <p:nvSpPr>
          <p:cNvPr id="7" name="Google Shape;511;g10182d5d6c8_0_170">
            <a:extLst>
              <a:ext uri="{FF2B5EF4-FFF2-40B4-BE49-F238E27FC236}">
                <a16:creationId xmlns:a16="http://schemas.microsoft.com/office/drawing/2014/main" id="{BD482BD3-A219-2E4D-83D0-0E33278741AA}"/>
              </a:ext>
            </a:extLst>
          </p:cNvPr>
          <p:cNvSpPr/>
          <p:nvPr/>
        </p:nvSpPr>
        <p:spPr>
          <a:xfrm>
            <a:off x="5163563" y="213360"/>
            <a:ext cx="6159755" cy="57302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latin typeface="Libre Franklin" pitchFamily="2" charset="77"/>
              </a:rPr>
              <a:t>Inspect quality of finish, sharp edges </a:t>
            </a:r>
            <a:r>
              <a:rPr lang="en-US" sz="1800" dirty="0" err="1">
                <a:solidFill>
                  <a:srgbClr val="7030A0"/>
                </a:solidFill>
                <a:latin typeface="Libre Franklin" pitchFamily="2" charset="77"/>
              </a:rPr>
              <a:t>etc</a:t>
            </a:r>
            <a:endParaRPr lang="en-US" sz="1800" dirty="0">
              <a:solidFill>
                <a:srgbClr val="7030A0"/>
              </a:solidFill>
              <a:latin typeface="Libre Franklin" pitchFamily="2" charset="77"/>
            </a:endParaRP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7030A0"/>
              </a:solidFill>
              <a:latin typeface="Libre Franklin" pitchFamily="2" charset="77"/>
            </a:endParaRP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latin typeface="Libre Franklin" pitchFamily="2" charset="77"/>
              </a:rPr>
              <a:t>Test retention of upper denture by applying pressure to the incisal area to break border seal</a:t>
            </a: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7030A0"/>
              </a:solidFill>
              <a:latin typeface="Libre Franklin" pitchFamily="2" charset="77"/>
            </a:endParaRP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latin typeface="Libre Franklin" pitchFamily="2" charset="77"/>
              </a:rPr>
              <a:t>Test stability by applying pressure to posterior occlusal surfaces on one side on upper and lower denture</a:t>
            </a: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7030A0"/>
              </a:solidFill>
              <a:latin typeface="Libre Franklin" pitchFamily="2" charset="77"/>
            </a:endParaRP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latin typeface="Libre Franklin" pitchFamily="2" charset="77"/>
              </a:rPr>
              <a:t>Check </a:t>
            </a:r>
            <a:r>
              <a:rPr lang="en-US" sz="1800" dirty="0" err="1">
                <a:solidFill>
                  <a:srgbClr val="7030A0"/>
                </a:solidFill>
                <a:latin typeface="Libre Franklin" pitchFamily="2" charset="77"/>
              </a:rPr>
              <a:t>fraenal</a:t>
            </a:r>
            <a:r>
              <a:rPr lang="en-US" sz="1800" dirty="0">
                <a:solidFill>
                  <a:srgbClr val="7030A0"/>
                </a:solidFill>
                <a:latin typeface="Libre Franklin" pitchFamily="2" charset="77"/>
              </a:rPr>
              <a:t> tissues are unrestricted and deepen notch if required</a:t>
            </a: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7030A0"/>
              </a:solidFill>
              <a:latin typeface="Libre Franklin" pitchFamily="2" charset="77"/>
            </a:endParaRP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latin typeface="Libre Franklin" pitchFamily="2" charset="77"/>
              </a:rPr>
              <a:t>Pressure indicating paste can be used on fit surface - a thin layer is applied and then the denture is placed in the mouth, force is applied to occlusal surfaces </a:t>
            </a: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7030A0"/>
              </a:solidFill>
              <a:latin typeface="Libre Franklin" pitchFamily="2" charset="77"/>
            </a:endParaRP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latin typeface="Libre Franklin" pitchFamily="2" charset="77"/>
              </a:rPr>
              <a:t>Any areas where acrylic shows through are carefully adjusted</a:t>
            </a: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7030A0"/>
              </a:solidFill>
              <a:latin typeface="Libre Franklin" pitchFamily="2" charset="77"/>
            </a:endParaRP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latin typeface="Libre Franklin" pitchFamily="2" charset="77"/>
              </a:rPr>
              <a:t>The process is repeated until a uniform layer of paste is seen all over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E74E57-4F55-4058-804D-604EA7331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564" y="213360"/>
            <a:ext cx="1518036" cy="377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21;g10182d5d6c8_0_419">
            <a:extLst>
              <a:ext uri="{FF2B5EF4-FFF2-40B4-BE49-F238E27FC236}">
                <a16:creationId xmlns:a16="http://schemas.microsoft.com/office/drawing/2014/main" id="{10364291-C1D4-3C4D-9D32-1674E4E5AB56}"/>
              </a:ext>
            </a:extLst>
          </p:cNvPr>
          <p:cNvSpPr/>
          <p:nvPr/>
        </p:nvSpPr>
        <p:spPr>
          <a:xfrm>
            <a:off x="460745" y="868680"/>
            <a:ext cx="11270510" cy="5120640"/>
          </a:xfrm>
          <a:prstGeom prst="roundRect">
            <a:avLst>
              <a:gd name="adj" fmla="val 10000"/>
            </a:avLst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F795E2-58DB-BE43-8B26-2E57CCBBA9C0}"/>
              </a:ext>
            </a:extLst>
          </p:cNvPr>
          <p:cNvSpPr txBox="1"/>
          <p:nvPr/>
        </p:nvSpPr>
        <p:spPr>
          <a:xfrm>
            <a:off x="516842" y="1202737"/>
            <a:ext cx="1036441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Libre Franklin" pitchFamily="2" charset="77"/>
              </a:rPr>
              <a:t>Vertical dimension is maintained by palatal cusps of maxillary teeth and buccal cusps of lower teeth</a:t>
            </a: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30A0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Libre Franklin" pitchFamily="2" charset="77"/>
              </a:rPr>
              <a:t>If an interference occurs during ICP and lateral excursion, the cusp is adjusted (Buccal upper/ Lingual lower rule) </a:t>
            </a: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030A0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Libre Franklin" pitchFamily="2" charset="77"/>
              </a:rPr>
              <a:t>If interference occurs during ICP only,  central fossa of opposing tooth is adjusted </a:t>
            </a: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030A0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Libre Franklin" pitchFamily="2" charset="77"/>
              </a:rPr>
              <a:t>Encourage patient to look at the denture, and practice speaking </a:t>
            </a: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030A0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Libre Franklin" pitchFamily="2" charset="77"/>
              </a:rPr>
              <a:t>Instruct patient in how to place their tongue so it can weigh down lower denture</a:t>
            </a: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030A0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Libre Franklin" pitchFamily="2" charset="77"/>
              </a:rPr>
              <a:t>The patient should be able to insert and remove the denture independently</a:t>
            </a: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030A0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Libre Franklin" pitchFamily="2" charset="77"/>
              </a:rPr>
              <a:t>Review appointment booked in one week </a:t>
            </a:r>
          </a:p>
          <a:p>
            <a:pPr fontAlgn="base"/>
            <a:endParaRPr lang="en-US" sz="2000" dirty="0">
              <a:solidFill>
                <a:srgbClr val="7030A0"/>
              </a:solidFill>
              <a:latin typeface="Libre Franklin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BED777-F3D6-48E8-BD7B-7181F9B46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007" y="197662"/>
            <a:ext cx="1518036" cy="377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C2D15D-A6E7-9F44-80B6-1E7285156028}"/>
              </a:ext>
            </a:extLst>
          </p:cNvPr>
          <p:cNvSpPr txBox="1"/>
          <p:nvPr/>
        </p:nvSpPr>
        <p:spPr>
          <a:xfrm>
            <a:off x="2647506" y="198944"/>
            <a:ext cx="68367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7030A0"/>
                </a:solidFill>
                <a:latin typeface="Libre Franklin" pitchFamily="2" charset="77"/>
              </a:rPr>
              <a:t>FITTING COMPLETE DENTURES</a:t>
            </a:r>
          </a:p>
        </p:txBody>
      </p:sp>
    </p:spTree>
    <p:extLst>
      <p:ext uri="{BB962C8B-B14F-4D97-AF65-F5344CB8AC3E}">
        <p14:creationId xmlns:p14="http://schemas.microsoft.com/office/powerpoint/2010/main" val="336537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p124"/>
          <p:cNvGrpSpPr/>
          <p:nvPr/>
        </p:nvGrpSpPr>
        <p:grpSpPr>
          <a:xfrm>
            <a:off x="161923" y="857250"/>
            <a:ext cx="11868152" cy="8892663"/>
            <a:chOff x="-2621543" y="-4076474"/>
            <a:chExt cx="10355250" cy="7943425"/>
          </a:xfrm>
        </p:grpSpPr>
        <p:sp>
          <p:nvSpPr>
            <p:cNvPr id="440" name="Google Shape;440;p124"/>
            <p:cNvSpPr txBox="1"/>
            <p:nvPr/>
          </p:nvSpPr>
          <p:spPr>
            <a:xfrm>
              <a:off x="2827007" y="1776991"/>
              <a:ext cx="157200" cy="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Libre Franklin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41" name="Google Shape;441;p124"/>
            <p:cNvSpPr txBox="1"/>
            <p:nvPr/>
          </p:nvSpPr>
          <p:spPr>
            <a:xfrm>
              <a:off x="2722807" y="-4076474"/>
              <a:ext cx="5010900" cy="5179479"/>
            </a:xfrm>
            <a:prstGeom prst="rect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123025" tIns="129150" rIns="123025" bIns="129150" anchor="ctr" anchorCtr="0">
              <a:noAutofit/>
            </a:bodyPr>
            <a:lstStyle/>
            <a:p>
              <a:pPr fontAlgn="base"/>
              <a:endParaRPr lang="en-GB" sz="2000" b="1" dirty="0">
                <a:solidFill>
                  <a:schemeClr val="bg1"/>
                </a:solidFill>
                <a:latin typeface="Libre Franklin" pitchFamily="2" charset="77"/>
              </a:endParaRPr>
            </a:p>
            <a:p>
              <a:pPr marL="342900" lvl="1" indent="-342900" fontAlgn="base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bg1"/>
                  </a:solidFill>
                  <a:latin typeface="Libre Franklin" pitchFamily="2" charset="77"/>
                </a:rPr>
                <a:t>Denture should be rinsed and cleaned after every meal </a:t>
              </a:r>
            </a:p>
            <a:p>
              <a:pPr marL="342900" lvl="1" indent="-342900" fontAlgn="base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endParaRPr lang="en-US" sz="2000" b="1" dirty="0">
                <a:solidFill>
                  <a:schemeClr val="bg1"/>
                </a:solidFill>
                <a:latin typeface="Libre Franklin" pitchFamily="2" charset="77"/>
              </a:endParaRPr>
            </a:p>
            <a:p>
              <a:pPr marL="342900" lvl="1" indent="-342900" fontAlgn="base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bg1"/>
                  </a:solidFill>
                  <a:latin typeface="Libre Franklin" pitchFamily="2" charset="77"/>
                </a:rPr>
                <a:t>Soap or none-abrasive toothpaste can be used, with cold/ warm water and single tufted/ interdental/ large toothbrushes</a:t>
              </a:r>
            </a:p>
            <a:p>
              <a:pPr marL="342900" lvl="1" indent="-342900" fontAlgn="base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endParaRPr lang="en-US" sz="2000" b="1" dirty="0">
                <a:solidFill>
                  <a:schemeClr val="bg1"/>
                </a:solidFill>
                <a:latin typeface="Libre Franklin" pitchFamily="2" charset="77"/>
              </a:endParaRPr>
            </a:p>
            <a:p>
              <a:pPr marL="342900" lvl="1" indent="-342900" fontAlgn="base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bg1"/>
                  </a:solidFill>
                  <a:latin typeface="Libre Franklin" pitchFamily="2" charset="77"/>
                </a:rPr>
                <a:t>Very hot water can result in damage (crazing) to the acrylic</a:t>
              </a:r>
            </a:p>
            <a:p>
              <a:pPr marL="342900" lvl="1" indent="-342900" fontAlgn="base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endParaRPr lang="en-US" sz="2000" b="1" dirty="0">
                <a:solidFill>
                  <a:schemeClr val="bg1"/>
                </a:solidFill>
                <a:latin typeface="Libre Franklin" pitchFamily="2" charset="77"/>
              </a:endParaRPr>
            </a:p>
            <a:p>
              <a:pPr marL="342900" lvl="1" indent="-342900" fontAlgn="base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bg1"/>
                  </a:solidFill>
                  <a:latin typeface="Libre Franklin" pitchFamily="2" charset="77"/>
                </a:rPr>
                <a:t>Dentures to be kept out at night, preferably in an immersion cleanser (NB hypochlorite is contradicted for cobalt chrome dentures) and rinsed before reinserting in the morning</a:t>
              </a:r>
            </a:p>
          </p:txBody>
        </p:sp>
        <p:sp>
          <p:nvSpPr>
            <p:cNvPr id="442" name="Google Shape;442;p124"/>
            <p:cNvSpPr txBox="1"/>
            <p:nvPr/>
          </p:nvSpPr>
          <p:spPr>
            <a:xfrm>
              <a:off x="2827007" y="3861251"/>
              <a:ext cx="157200" cy="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Libre Franklin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43" name="Google Shape;443;p124"/>
            <p:cNvSpPr txBox="1"/>
            <p:nvPr/>
          </p:nvSpPr>
          <p:spPr>
            <a:xfrm>
              <a:off x="-2621543" y="-3702110"/>
              <a:ext cx="5010900" cy="4810815"/>
            </a:xfrm>
            <a:prstGeom prst="rect">
              <a:avLst/>
            </a:prstGeom>
            <a:solidFill>
              <a:srgbClr val="D3B6EA"/>
            </a:solidFill>
            <a:ln>
              <a:noFill/>
            </a:ln>
          </p:spPr>
          <p:txBody>
            <a:bodyPr spcFirstLastPara="1" wrap="square" lIns="123025" tIns="129150" rIns="123025" bIns="129150" anchor="ctr" anchorCtr="0">
              <a:noAutofit/>
            </a:bodyPr>
            <a:lstStyle/>
            <a:p>
              <a:pPr marL="342900" marR="0" lvl="1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ibre Franklin" pitchFamily="2" charset="77"/>
                  <a:cs typeface="Arial"/>
                  <a:sym typeface="Arial"/>
                </a:rPr>
                <a:t>Given verbally and in writing </a:t>
              </a:r>
            </a:p>
            <a:p>
              <a:pPr marL="342900" marR="0" lvl="1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cs typeface="Arial"/>
                <a:sym typeface="Arial"/>
              </a:endParaRPr>
            </a:p>
            <a:p>
              <a:pPr marL="342900" marR="0" lvl="1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ibre Franklin" pitchFamily="2" charset="77"/>
                  <a:cs typeface="Arial"/>
                  <a:sym typeface="Arial"/>
                </a:rPr>
                <a:t>Reinforce the fact that successful wearing of dentures requires development of muscular control and this takes time</a:t>
              </a:r>
            </a:p>
            <a:p>
              <a:pPr marL="342900" marR="0" lvl="1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cs typeface="Arial"/>
                <a:sym typeface="Arial"/>
              </a:endParaRPr>
            </a:p>
            <a:p>
              <a:pPr marL="342900" marR="0" lvl="1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ibre Franklin" pitchFamily="2" charset="77"/>
                  <a:cs typeface="Arial"/>
                  <a:sym typeface="Arial"/>
                </a:rPr>
                <a:t>Softer, none sticky food to begin with </a:t>
              </a:r>
            </a:p>
            <a:p>
              <a:pPr marL="342900" marR="0" lvl="1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cs typeface="Arial"/>
                <a:sym typeface="Arial"/>
              </a:endParaRPr>
            </a:p>
            <a:p>
              <a:pPr marL="342900" marR="0" lvl="1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ibre Franklin" pitchFamily="2" charset="77"/>
                  <a:cs typeface="Arial"/>
                  <a:sym typeface="Arial"/>
                </a:rPr>
                <a:t>For remaining teeth - oral hygiene should be maintained to high standard </a:t>
              </a:r>
            </a:p>
            <a:p>
              <a:pPr marL="342900" marR="0" lvl="1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cs typeface="Arial"/>
                <a:sym typeface="Arial"/>
              </a:endParaRPr>
            </a:p>
            <a:p>
              <a:pPr marL="342900" marR="0" lvl="1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ibre Franklin" pitchFamily="2" charset="77"/>
                  <a:cs typeface="Arial"/>
                  <a:sym typeface="Arial"/>
                </a:rPr>
                <a:t>If there is a significant problem/ pain in the first week of wearing the denture, it should be removed and worn for a few hours before the denture review appointment</a:t>
              </a:r>
            </a:p>
          </p:txBody>
        </p:sp>
      </p:grpSp>
      <p:sp>
        <p:nvSpPr>
          <p:cNvPr id="11" name="Google Shape;397;p122">
            <a:extLst>
              <a:ext uri="{FF2B5EF4-FFF2-40B4-BE49-F238E27FC236}">
                <a16:creationId xmlns:a16="http://schemas.microsoft.com/office/drawing/2014/main" id="{D3A71598-5847-5B4B-BA69-11A85D9CA497}"/>
              </a:ext>
            </a:extLst>
          </p:cNvPr>
          <p:cNvSpPr/>
          <p:nvPr/>
        </p:nvSpPr>
        <p:spPr>
          <a:xfrm rot="5400000">
            <a:off x="5457822" y="-5457825"/>
            <a:ext cx="1276350" cy="12192001"/>
          </a:xfrm>
          <a:prstGeom prst="rect">
            <a:avLst/>
          </a:prstGeom>
          <a:solidFill>
            <a:srgbClr val="53309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" name="Google Shape;448;g10182d5d6c8_0_83">
            <a:extLst>
              <a:ext uri="{FF2B5EF4-FFF2-40B4-BE49-F238E27FC236}">
                <a16:creationId xmlns:a16="http://schemas.microsoft.com/office/drawing/2014/main" id="{39A2ED1A-DA4B-754E-A926-F0F3890B3C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79199" y="0"/>
            <a:ext cx="4233600" cy="1438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bre Franklin Medium"/>
              <a:buNone/>
            </a:pPr>
            <a:r>
              <a:rPr lang="en-US" sz="3200" dirty="0">
                <a:solidFill>
                  <a:schemeClr val="bg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Denture Instructions</a:t>
            </a:r>
          </a:p>
        </p:txBody>
      </p:sp>
      <p:pic>
        <p:nvPicPr>
          <p:cNvPr id="13" name="Google Shape;430;g10182d5d6c8_0_9" descr="DTC-logo535-130.png">
            <a:extLst>
              <a:ext uri="{FF2B5EF4-FFF2-40B4-BE49-F238E27FC236}">
                <a16:creationId xmlns:a16="http://schemas.microsoft.com/office/drawing/2014/main" id="{2FDDBD3C-060B-CB44-B736-14F496C7C2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21;g10182d5d6c8_0_419">
            <a:extLst>
              <a:ext uri="{FF2B5EF4-FFF2-40B4-BE49-F238E27FC236}">
                <a16:creationId xmlns:a16="http://schemas.microsoft.com/office/drawing/2014/main" id="{10364291-C1D4-3C4D-9D32-1674E4E5AB56}"/>
              </a:ext>
            </a:extLst>
          </p:cNvPr>
          <p:cNvSpPr/>
          <p:nvPr/>
        </p:nvSpPr>
        <p:spPr>
          <a:xfrm>
            <a:off x="1165860" y="1447800"/>
            <a:ext cx="9860280" cy="4309854"/>
          </a:xfrm>
          <a:prstGeom prst="roundRect">
            <a:avLst>
              <a:gd name="adj" fmla="val 10000"/>
            </a:avLst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F795E2-58DB-BE43-8B26-2E57CCBBA9C0}"/>
              </a:ext>
            </a:extLst>
          </p:cNvPr>
          <p:cNvSpPr txBox="1"/>
          <p:nvPr/>
        </p:nvSpPr>
        <p:spPr>
          <a:xfrm>
            <a:off x="1424940" y="1536174"/>
            <a:ext cx="934212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Libre Franklin" pitchFamily="2" charset="77"/>
              </a:rPr>
              <a:t>History is taken from patient</a:t>
            </a:r>
          </a:p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Libre Franklin" pitchFamily="2" charset="77"/>
              </a:rPr>
              <a:t>Dentures are examined in the mouth </a:t>
            </a:r>
          </a:p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Libre Franklin" pitchFamily="2" charset="77"/>
              </a:rPr>
              <a:t>Hygiene of the denture is examined</a:t>
            </a:r>
          </a:p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Libre Franklin" pitchFamily="2" charset="77"/>
              </a:rPr>
              <a:t>Soft tissues and denture bearing areas are inspected for signs of inflammation/ trauma </a:t>
            </a:r>
          </a:p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Libre Franklin" pitchFamily="2" charset="77"/>
              </a:rPr>
              <a:t>Pressure indicating paste may be used </a:t>
            </a:r>
          </a:p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Libre Franklin" pitchFamily="2" charset="77"/>
              </a:rPr>
              <a:t>Occlusal interferences can overload the denture in certain areas producing pain - so check again </a:t>
            </a:r>
          </a:p>
          <a:p>
            <a:r>
              <a:rPr lang="en-US" sz="2000" dirty="0">
                <a:solidFill>
                  <a:srgbClr val="7030A0"/>
                </a:solidFill>
                <a:latin typeface="Libre Franklin" pitchFamily="2" charset="77"/>
              </a:rPr>
              <a:t> </a:t>
            </a:r>
          </a:p>
          <a:p>
            <a:r>
              <a:rPr lang="en-US" sz="2000" dirty="0">
                <a:solidFill>
                  <a:srgbClr val="7030A0"/>
                </a:solidFill>
                <a:latin typeface="Libre Franklin" pitchFamily="2" charset="77"/>
              </a:rPr>
              <a:t>If required book a second review appointment</a:t>
            </a:r>
          </a:p>
          <a:p>
            <a:r>
              <a:rPr lang="en-US" sz="2000" dirty="0">
                <a:solidFill>
                  <a:srgbClr val="7030A0"/>
                </a:solidFill>
                <a:latin typeface="Libre Franklin" pitchFamily="2" charset="77"/>
              </a:rPr>
              <a:t> </a:t>
            </a:r>
          </a:p>
          <a:p>
            <a:r>
              <a:rPr lang="en-US" sz="2000" dirty="0">
                <a:solidFill>
                  <a:srgbClr val="7030A0"/>
                </a:solidFill>
                <a:latin typeface="Libre Franklin" pitchFamily="2" charset="77"/>
              </a:rPr>
              <a:t>The patient needs regular recall </a:t>
            </a:r>
          </a:p>
          <a:p>
            <a:r>
              <a:rPr lang="en-US" sz="2000" dirty="0">
                <a:solidFill>
                  <a:srgbClr val="7030A0"/>
                </a:solidFill>
                <a:latin typeface="Libre Franklin" pitchFamily="2" charset="77"/>
              </a:rPr>
              <a:t>Continued resorption may require reline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9B8FB2-A0F3-4C1E-AB26-C4777B35C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042" y="384815"/>
            <a:ext cx="1518036" cy="3718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1B0BF-7829-E74A-A8B6-9ECCFD56EFC8}"/>
              </a:ext>
            </a:extLst>
          </p:cNvPr>
          <p:cNvSpPr txBox="1"/>
          <p:nvPr/>
        </p:nvSpPr>
        <p:spPr>
          <a:xfrm>
            <a:off x="2881423" y="416870"/>
            <a:ext cx="61030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7030A0"/>
                </a:solidFill>
                <a:latin typeface="Libre Franklin" pitchFamily="2" charset="77"/>
              </a:rPr>
              <a:t>OPEN APEX</a:t>
            </a:r>
          </a:p>
        </p:txBody>
      </p:sp>
    </p:spTree>
    <p:extLst>
      <p:ext uri="{BB962C8B-B14F-4D97-AF65-F5344CB8AC3E}">
        <p14:creationId xmlns:p14="http://schemas.microsoft.com/office/powerpoint/2010/main" val="90981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82;g10182d5d6c8_0_116">
            <a:extLst>
              <a:ext uri="{FF2B5EF4-FFF2-40B4-BE49-F238E27FC236}">
                <a16:creationId xmlns:a16="http://schemas.microsoft.com/office/drawing/2014/main" id="{FF3E1C88-3C5B-F44B-84C0-B1976AB7C553}"/>
              </a:ext>
            </a:extLst>
          </p:cNvPr>
          <p:cNvSpPr/>
          <p:nvPr/>
        </p:nvSpPr>
        <p:spPr>
          <a:xfrm>
            <a:off x="-1" y="1"/>
            <a:ext cx="12192001" cy="6696628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7" name="Google Shape;459;g10182d5d6c8_0_78">
            <a:extLst>
              <a:ext uri="{FF2B5EF4-FFF2-40B4-BE49-F238E27FC236}">
                <a16:creationId xmlns:a16="http://schemas.microsoft.com/office/drawing/2014/main" id="{F2A13678-0F52-C84E-867C-EAA3013B4FAC}"/>
              </a:ext>
            </a:extLst>
          </p:cNvPr>
          <p:cNvSpPr/>
          <p:nvPr/>
        </p:nvSpPr>
        <p:spPr>
          <a:xfrm>
            <a:off x="366271" y="784546"/>
            <a:ext cx="5416820" cy="2644454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buClrTx/>
              <a:buFont typeface="Courier New" panose="02070309020205020404" pitchFamily="49" charset="0"/>
              <a:buChar char="o"/>
            </a:pPr>
            <a:r>
              <a:rPr lang="en-US" sz="1800" kern="1200" dirty="0">
                <a:solidFill>
                  <a:prstClr val="white"/>
                </a:solidFill>
                <a:latin typeface="Libre Franklin" pitchFamily="2" charset="0"/>
                <a:ea typeface="Arial Unicode MS"/>
                <a:cs typeface="Arial Unicode MS"/>
              </a:rPr>
              <a:t>Seen in up to 75% of denture wearers</a:t>
            </a:r>
          </a:p>
          <a:p>
            <a:pPr lvl="0">
              <a:buClrTx/>
            </a:pPr>
            <a:endParaRPr lang="en-GB" sz="1800" kern="1200" dirty="0">
              <a:solidFill>
                <a:prstClr val="white"/>
              </a:solidFill>
              <a:latin typeface="Libre Franklin" pitchFamily="2" charset="0"/>
              <a:ea typeface="Arial Unicode MS"/>
              <a:cs typeface="Arial Unicode MS"/>
            </a:endParaRPr>
          </a:p>
          <a:p>
            <a:pPr marL="285750" lvl="0" indent="-285750">
              <a:buClrTx/>
              <a:buFont typeface="Courier New" panose="02070309020205020404" pitchFamily="49" charset="0"/>
              <a:buChar char="o"/>
            </a:pPr>
            <a:r>
              <a:rPr lang="en-US" sz="1800" kern="1200" dirty="0">
                <a:solidFill>
                  <a:prstClr val="white"/>
                </a:solidFill>
                <a:latin typeface="Libre Franklin" pitchFamily="2" charset="0"/>
                <a:ea typeface="Arial Unicode MS"/>
                <a:cs typeface="Arial Unicode MS"/>
              </a:rPr>
              <a:t>Chronic inflammation of the tissues supporting a denture - commonly maxilla, usually secondary to </a:t>
            </a:r>
            <a:r>
              <a:rPr lang="en-US" sz="1800" kern="1200" dirty="0" err="1">
                <a:solidFill>
                  <a:prstClr val="white"/>
                </a:solidFill>
                <a:latin typeface="Libre Franklin" pitchFamily="2" charset="0"/>
                <a:ea typeface="Arial Unicode MS"/>
                <a:cs typeface="Arial Unicode MS"/>
              </a:rPr>
              <a:t>colonisation</a:t>
            </a:r>
            <a:r>
              <a:rPr lang="en-US" sz="1800" kern="1200" dirty="0">
                <a:solidFill>
                  <a:prstClr val="white"/>
                </a:solidFill>
                <a:latin typeface="Libre Franklin" pitchFamily="2" charset="0"/>
                <a:ea typeface="Arial Unicode MS"/>
                <a:cs typeface="Arial Unicode MS"/>
              </a:rPr>
              <a:t> by Candida (&lt;10% cases caused by bacteria)</a:t>
            </a:r>
          </a:p>
          <a:p>
            <a:pPr lvl="0">
              <a:buClrTx/>
            </a:pPr>
            <a:endParaRPr lang="en-GB" sz="1800" kern="1200" dirty="0">
              <a:solidFill>
                <a:prstClr val="white"/>
              </a:solidFill>
              <a:latin typeface="Libre Franklin" pitchFamily="2" charset="0"/>
              <a:ea typeface="Arial Unicode MS"/>
              <a:cs typeface="Arial Unicode MS"/>
            </a:endParaRPr>
          </a:p>
          <a:p>
            <a:pPr marL="285750" lvl="0" indent="-285750">
              <a:buClrTx/>
              <a:buFont typeface="Courier New" panose="02070309020205020404" pitchFamily="49" charset="0"/>
              <a:buChar char="o"/>
            </a:pPr>
            <a:r>
              <a:rPr lang="en-US" sz="1800" kern="1200" dirty="0">
                <a:solidFill>
                  <a:prstClr val="white"/>
                </a:solidFill>
                <a:latin typeface="Libre Franklin" pitchFamily="2" charset="0"/>
                <a:ea typeface="Arial Unicode MS"/>
                <a:cs typeface="Arial Unicode MS"/>
              </a:rPr>
              <a:t>Asymptomatic usually, can cause bleeding, burning mouth, xerostomia, halitosis</a:t>
            </a:r>
            <a:endParaRPr lang="en-GB" sz="1800" kern="1200" dirty="0">
              <a:solidFill>
                <a:prstClr val="white"/>
              </a:solidFill>
              <a:latin typeface="Libre Franklin" pitchFamily="2" charset="0"/>
              <a:ea typeface="Arial Unicode MS"/>
              <a:cs typeface="Arial Unicode MS"/>
            </a:endParaRPr>
          </a:p>
        </p:txBody>
      </p:sp>
      <p:sp>
        <p:nvSpPr>
          <p:cNvPr id="18" name="Google Shape;459;g10182d5d6c8_0_78">
            <a:extLst>
              <a:ext uri="{FF2B5EF4-FFF2-40B4-BE49-F238E27FC236}">
                <a16:creationId xmlns:a16="http://schemas.microsoft.com/office/drawing/2014/main" id="{9404F38F-5366-5A49-9BCD-082F9D51CB6E}"/>
              </a:ext>
            </a:extLst>
          </p:cNvPr>
          <p:cNvSpPr/>
          <p:nvPr/>
        </p:nvSpPr>
        <p:spPr>
          <a:xfrm>
            <a:off x="366271" y="3539799"/>
            <a:ext cx="5416820" cy="2927675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GB" sz="2000" b="1" u="sng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lvl="0" indent="-285750">
              <a:buClrTx/>
              <a:buFont typeface="Courier New" panose="02070309020205020404" pitchFamily="49" charset="0"/>
              <a:buChar char="o"/>
            </a:pPr>
            <a:r>
              <a:rPr lang="en-US" sz="1800" kern="1200" dirty="0">
                <a:solidFill>
                  <a:prstClr val="white"/>
                </a:solidFill>
                <a:latin typeface="Libre Franklin" pitchFamily="2" charset="0"/>
                <a:ea typeface="Arial Unicode MS"/>
                <a:cs typeface="Arial" panose="020B0604020202020204" pitchFamily="34" charset="0"/>
              </a:rPr>
              <a:t>Local risk factors: denture trauma, poor denture hygiene, night time wearing</a:t>
            </a:r>
          </a:p>
          <a:p>
            <a:pPr marL="285750" lvl="0" indent="-285750">
              <a:buClrTx/>
              <a:buFont typeface="Courier New" panose="02070309020205020404" pitchFamily="49" charset="0"/>
              <a:buChar char="o"/>
            </a:pPr>
            <a:endParaRPr lang="en-GB" sz="1800" kern="1200" dirty="0">
              <a:solidFill>
                <a:prstClr val="white"/>
              </a:solidFill>
              <a:latin typeface="Libre Franklin" pitchFamily="2" charset="0"/>
              <a:ea typeface="Arial Unicode MS"/>
              <a:cs typeface="Arial" panose="020B0604020202020204" pitchFamily="34" charset="0"/>
            </a:endParaRPr>
          </a:p>
          <a:p>
            <a:pPr marL="285750" lvl="0" indent="-285750">
              <a:buClrTx/>
              <a:buFont typeface="Courier New" panose="02070309020205020404" pitchFamily="49" charset="0"/>
              <a:buChar char="o"/>
            </a:pPr>
            <a:r>
              <a:rPr lang="en-US" sz="1800" kern="1200" dirty="0">
                <a:solidFill>
                  <a:prstClr val="white"/>
                </a:solidFill>
                <a:latin typeface="Libre Franklin" pitchFamily="2" charset="0"/>
                <a:ea typeface="Arial Unicode MS"/>
                <a:cs typeface="Arial" panose="020B0604020202020204" pitchFamily="34" charset="0"/>
              </a:rPr>
              <a:t>Systemic factors: smoking, diabetes, nutritional &amp; immune deficiencies, xerostomia, steroid &amp; antibiotic treatment, head &amp; neck radiotherapy, high sugar diet</a:t>
            </a:r>
          </a:p>
          <a:p>
            <a:pPr marL="285750" lvl="0" indent="-285750">
              <a:buClrTx/>
              <a:buFont typeface="Courier New" panose="02070309020205020404" pitchFamily="49" charset="0"/>
              <a:buChar char="o"/>
            </a:pPr>
            <a:endParaRPr lang="en-GB" sz="1800" kern="1200" dirty="0">
              <a:solidFill>
                <a:prstClr val="white"/>
              </a:solidFill>
              <a:latin typeface="Libre Franklin" pitchFamily="2" charset="0"/>
              <a:ea typeface="Arial Unicode MS"/>
              <a:cs typeface="Arial" panose="020B0604020202020204" pitchFamily="34" charset="0"/>
            </a:endParaRPr>
          </a:p>
          <a:p>
            <a:pPr marL="285750" lvl="0" indent="-285750">
              <a:buClrTx/>
              <a:buFont typeface="Courier New" panose="02070309020205020404" pitchFamily="49" charset="0"/>
              <a:buChar char="o"/>
            </a:pPr>
            <a:r>
              <a:rPr lang="en-US" sz="1800" kern="1200" dirty="0">
                <a:solidFill>
                  <a:prstClr val="white"/>
                </a:solidFill>
                <a:latin typeface="Libre Franklin" pitchFamily="2" charset="0"/>
                <a:ea typeface="Arial Unicode MS"/>
                <a:cs typeface="Arial" panose="020B0604020202020204" pitchFamily="34" charset="0"/>
              </a:rPr>
              <a:t>Presents in 3 distinct types; </a:t>
            </a:r>
            <a:r>
              <a:rPr lang="en-US" sz="1800" kern="1200" dirty="0" err="1">
                <a:solidFill>
                  <a:prstClr val="white"/>
                </a:solidFill>
                <a:latin typeface="Libre Franklin" pitchFamily="2" charset="0"/>
                <a:ea typeface="Arial Unicode MS"/>
                <a:cs typeface="Arial" panose="020B0604020202020204" pitchFamily="34" charset="0"/>
              </a:rPr>
              <a:t>localised</a:t>
            </a:r>
            <a:r>
              <a:rPr lang="en-US" sz="1800" kern="1200" dirty="0">
                <a:solidFill>
                  <a:prstClr val="white"/>
                </a:solidFill>
                <a:latin typeface="Libre Franklin" pitchFamily="2" charset="0"/>
                <a:ea typeface="Arial Unicode MS"/>
                <a:cs typeface="Arial" panose="020B0604020202020204" pitchFamily="34" charset="0"/>
              </a:rPr>
              <a:t>, diffuse, papillary</a:t>
            </a:r>
            <a:endParaRPr lang="en-GB" sz="1800" kern="1200" dirty="0">
              <a:solidFill>
                <a:prstClr val="white"/>
              </a:solidFill>
              <a:latin typeface="Libre Franklin" pitchFamily="2" charset="0"/>
              <a:ea typeface="Arial Unicode MS"/>
              <a:cs typeface="Arial" panose="020B0604020202020204" pitchFamily="34" charset="0"/>
            </a:endParaRPr>
          </a:p>
          <a:p>
            <a:pPr marL="285750" lvl="0" indent="-285750">
              <a:buClrTx/>
              <a:buFont typeface="Courier New" panose="02070309020205020404" pitchFamily="49" charset="0"/>
              <a:buChar char="o"/>
            </a:pPr>
            <a:endParaRPr lang="en-US" sz="1800" kern="1200" dirty="0">
              <a:solidFill>
                <a:prstClr val="white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pic>
        <p:nvPicPr>
          <p:cNvPr id="11" name="Google Shape;430;g10182d5d6c8_0_9" descr="DTC-logo535-130.png">
            <a:extLst>
              <a:ext uri="{FF2B5EF4-FFF2-40B4-BE49-F238E27FC236}">
                <a16:creationId xmlns:a16="http://schemas.microsoft.com/office/drawing/2014/main" id="{A35FED4D-7E89-EB4D-885E-3A51C252A8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81;g10182d5d6c8_0_116">
            <a:extLst>
              <a:ext uri="{FF2B5EF4-FFF2-40B4-BE49-F238E27FC236}">
                <a16:creationId xmlns:a16="http://schemas.microsoft.com/office/drawing/2014/main" id="{3DB89BE7-FA82-0A4A-BABC-BB8B07EEF3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65">
            <a:off x="1730626" y="161821"/>
            <a:ext cx="8470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Libre Franklin Medium"/>
              <a:buNone/>
            </a:pPr>
            <a:r>
              <a:rPr lang="en-US" sz="4000" dirty="0"/>
              <a:t>PERIODONTAL INJURIES </a:t>
            </a:r>
            <a:endParaRPr sz="4000" dirty="0"/>
          </a:p>
        </p:txBody>
      </p:sp>
      <p:pic>
        <p:nvPicPr>
          <p:cNvPr id="7" name="officeArt object" descr="Image">
            <a:extLst>
              <a:ext uri="{FF2B5EF4-FFF2-40B4-BE49-F238E27FC236}">
                <a16:creationId xmlns:a16="http://schemas.microsoft.com/office/drawing/2014/main" id="{BEF3D45F-B1E8-4575-98CF-6E4E3EB6E5A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308511" y="1816742"/>
            <a:ext cx="3194177" cy="244037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ADD7B3-0A28-4ED8-BD6D-4B04D1684958}"/>
              </a:ext>
            </a:extLst>
          </p:cNvPr>
          <p:cNvSpPr txBox="1"/>
          <p:nvPr/>
        </p:nvSpPr>
        <p:spPr>
          <a:xfrm>
            <a:off x="7308511" y="4418026"/>
            <a:ext cx="3607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Puryer</a:t>
            </a:r>
            <a:r>
              <a:rPr lang="en-US" dirty="0"/>
              <a:t>, J. (2016). Denture stomatitis – a clinical update. Dental Update</a:t>
            </a:r>
          </a:p>
        </p:txBody>
      </p:sp>
    </p:spTree>
    <p:extLst>
      <p:ext uri="{BB962C8B-B14F-4D97-AF65-F5344CB8AC3E}">
        <p14:creationId xmlns:p14="http://schemas.microsoft.com/office/powerpoint/2010/main" val="159753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1115</Words>
  <Application>Microsoft Macintosh PowerPoint</Application>
  <PresentationFormat>Widescreen</PresentationFormat>
  <Paragraphs>131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Wingdings</vt:lpstr>
      <vt:lpstr>Libre Franklin</vt:lpstr>
      <vt:lpstr>Courier New</vt:lpstr>
      <vt:lpstr>Libre Franklin Medium</vt:lpstr>
      <vt:lpstr>Libre Franklin Black</vt:lpstr>
      <vt:lpstr>Calibri</vt:lpstr>
      <vt:lpstr>Office Theme</vt:lpstr>
      <vt:lpstr>1_Office Theme</vt:lpstr>
      <vt:lpstr>Final Fit of Removable Dentures BUPA/DTC LEARNING TOOL   </vt:lpstr>
      <vt:lpstr>PowerPoint Presentation</vt:lpstr>
      <vt:lpstr>Fitting Partial Dentures</vt:lpstr>
      <vt:lpstr>Fitting Partial Dentures </vt:lpstr>
      <vt:lpstr>PowerPoint Presentation</vt:lpstr>
      <vt:lpstr>PowerPoint Presentation</vt:lpstr>
      <vt:lpstr>Denture Instructions</vt:lpstr>
      <vt:lpstr>PowerPoint Presentation</vt:lpstr>
      <vt:lpstr>PERIODONTAL INJURIES </vt:lpstr>
      <vt:lpstr>Denture Related Stomatitis: Treatment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Amalgam BUPA/DTC LEARNING TOOL</dc:title>
  <dc:creator>Aisha akhtar</dc:creator>
  <cp:lastModifiedBy>Azeem, Humaira A.</cp:lastModifiedBy>
  <cp:revision>15</cp:revision>
  <dcterms:created xsi:type="dcterms:W3CDTF">2021-08-08T16:48:57Z</dcterms:created>
  <dcterms:modified xsi:type="dcterms:W3CDTF">2021-11-22T22:40:20Z</dcterms:modified>
</cp:coreProperties>
</file>