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19"/>
  </p:notesMasterIdLst>
  <p:sldIdLst>
    <p:sldId id="256" r:id="rId3"/>
    <p:sldId id="257" r:id="rId4"/>
    <p:sldId id="258" r:id="rId5"/>
    <p:sldId id="259" r:id="rId6"/>
    <p:sldId id="260" r:id="rId7"/>
    <p:sldId id="288" r:id="rId8"/>
    <p:sldId id="261" r:id="rId9"/>
    <p:sldId id="304" r:id="rId10"/>
    <p:sldId id="263" r:id="rId11"/>
    <p:sldId id="289" r:id="rId12"/>
    <p:sldId id="305" r:id="rId13"/>
    <p:sldId id="306" r:id="rId14"/>
    <p:sldId id="307" r:id="rId15"/>
    <p:sldId id="290" r:id="rId16"/>
    <p:sldId id="294" r:id="rId17"/>
    <p:sldId id="276" r:id="rId18"/>
  </p:sldIdLst>
  <p:sldSz cx="12192000" cy="6858000"/>
  <p:notesSz cx="6858000" cy="9144000"/>
  <p:embeddedFontLst>
    <p:embeddedFont>
      <p:font typeface="Arial Black" panose="020B0604020202020204" pitchFamily="34" charset="0"/>
      <p:regular r:id="rId20"/>
      <p:bold r:id="rId21"/>
    </p:embeddedFont>
    <p:embeddedFont>
      <p:font typeface="Calibri" panose="020F0502020204030204" pitchFamily="34" charset="0"/>
      <p:regular r:id="rId22"/>
      <p:bold r:id="rId23"/>
      <p:italic r:id="rId24"/>
      <p:boldItalic r:id="rId25"/>
    </p:embeddedFont>
    <p:embeddedFont>
      <p:font typeface="Libre Franklin" pitchFamily="2" charset="77"/>
      <p:regular r:id="rId26"/>
      <p:bold r:id="rId27"/>
      <p:italic r:id="rId28"/>
      <p:boldItalic r:id="rId29"/>
    </p:embeddedFont>
    <p:embeddedFont>
      <p:font typeface="Libre Franklin Black" panose="020F0502020204030204" pitchFamily="34" charset="0"/>
      <p:bold r:id="rId30"/>
      <p:italic r:id="rId31"/>
      <p:boldItalic r:id="rId32"/>
    </p:embeddedFont>
    <p:embeddedFont>
      <p:font typeface="Libre Franklin Medium"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ggpmp1quEdJIt/bSHbL5jMSagZ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3FDB"/>
    <a:srgbClr val="441D63"/>
    <a:srgbClr val="FF8AD8"/>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28"/>
    <p:restoredTop sz="95865"/>
  </p:normalViewPr>
  <p:slideViewPr>
    <p:cSldViewPr snapToGrid="0">
      <p:cViewPr varScale="1">
        <p:scale>
          <a:sx n="69" d="100"/>
          <a:sy n="69" d="100"/>
        </p:scale>
        <p:origin x="232" y="113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53"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56"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092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8281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0182d5d6c8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g10182d5d6c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413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0182d5d6c8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10182d5d6c8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8221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1446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055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7" name="Google Shape;3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1" name="Google Shape;4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0182d5d6c8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g10182d5d6c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056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0182d5d6c8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g10182d5d6c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7451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0182d5d6c8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10182d5d6c8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 Market Research">
  <p:cSld name="3 Market Research">
    <p:spTree>
      <p:nvGrpSpPr>
        <p:cNvPr id="1" name="Shape 15"/>
        <p:cNvGrpSpPr/>
        <p:nvPr/>
      </p:nvGrpSpPr>
      <p:grpSpPr>
        <a:xfrm>
          <a:off x="0" y="0"/>
          <a:ext cx="0" cy="0"/>
          <a:chOff x="0" y="0"/>
          <a:chExt cx="0" cy="0"/>
        </a:xfrm>
      </p:grpSpPr>
      <p:sp>
        <p:nvSpPr>
          <p:cNvPr id="16" name="Google Shape;16;p14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3000"/>
              <a:buFont typeface="Libre Franklin Medium"/>
              <a:buNone/>
              <a:defRPr b="1">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2"/>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42"/>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21" name="Google Shape;21;p142"/>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1pPr>
            <a:lvl2pPr marL="914400" lvl="1"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2pPr>
            <a:lvl3pPr marL="1371600" lvl="2"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3pPr>
            <a:lvl4pPr marL="1828800" lvl="3"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4pPr>
            <a:lvl5pPr marL="2286000" lvl="4"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0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10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0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2"/>
          <p:cNvSpPr>
            <a:spLocks noGrp="1"/>
          </p:cNvSpPr>
          <p:nvPr>
            <p:ph type="pic" idx="2"/>
          </p:nvPr>
        </p:nvSpPr>
        <p:spPr>
          <a:xfrm>
            <a:off x="5183188" y="987425"/>
            <a:ext cx="6172200" cy="4873625"/>
          </a:xfrm>
          <a:prstGeom prst="rect">
            <a:avLst/>
          </a:prstGeom>
          <a:noFill/>
          <a:ln>
            <a:noFill/>
          </a:ln>
        </p:spPr>
      </p:sp>
      <p:sp>
        <p:nvSpPr>
          <p:cNvPr id="85" name="Google Shape;85;p10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1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0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0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0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3 Market Research">
  <p:cSld name="1_3 Market Research">
    <p:spTree>
      <p:nvGrpSpPr>
        <p:cNvPr id="1" name="Shape 107"/>
        <p:cNvGrpSpPr/>
        <p:nvPr/>
      </p:nvGrpSpPr>
      <p:grpSpPr>
        <a:xfrm>
          <a:off x="0" y="0"/>
          <a:ext cx="0" cy="0"/>
          <a:chOff x="0" y="0"/>
          <a:chExt cx="0" cy="0"/>
        </a:xfrm>
      </p:grpSpPr>
      <p:pic>
        <p:nvPicPr>
          <p:cNvPr id="108" name="Google Shape;108;p93" descr="dental-courses.jpg"/>
          <p:cNvPicPr preferRelativeResize="0"/>
          <p:nvPr/>
        </p:nvPicPr>
        <p:blipFill rotWithShape="1">
          <a:blip r:embed="rId2">
            <a:alphaModFix/>
          </a:blip>
          <a:srcRect/>
          <a:stretch/>
        </p:blipFill>
        <p:spPr>
          <a:xfrm>
            <a:off x="0" y="1037000"/>
            <a:ext cx="12192000" cy="5821000"/>
          </a:xfrm>
          <a:prstGeom prst="rect">
            <a:avLst/>
          </a:prstGeom>
          <a:noFill/>
          <a:ln>
            <a:noFill/>
          </a:ln>
        </p:spPr>
      </p:pic>
      <p:sp>
        <p:nvSpPr>
          <p:cNvPr id="109" name="Google Shape;109;p93"/>
          <p:cNvSpPr/>
          <p:nvPr/>
        </p:nvSpPr>
        <p:spPr>
          <a:xfrm>
            <a:off x="0" y="995524"/>
            <a:ext cx="12192000" cy="5136108"/>
          </a:xfrm>
          <a:prstGeom prst="rect">
            <a:avLst/>
          </a:prstGeom>
          <a:solidFill>
            <a:srgbClr val="FFFFFF">
              <a:alpha val="90980"/>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10" name="Google Shape;110;p93"/>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93"/>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93"/>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15" name="Google Shape;115;p93"/>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Market Research">
  <p:cSld name="3 Market Research">
    <p:spTree>
      <p:nvGrpSpPr>
        <p:cNvPr id="1" name="Shape 116"/>
        <p:cNvGrpSpPr/>
        <p:nvPr/>
      </p:nvGrpSpPr>
      <p:grpSpPr>
        <a:xfrm>
          <a:off x="0" y="0"/>
          <a:ext cx="0" cy="0"/>
          <a:chOff x="0" y="0"/>
          <a:chExt cx="0" cy="0"/>
        </a:xfrm>
      </p:grpSpPr>
      <p:sp>
        <p:nvSpPr>
          <p:cNvPr id="117" name="Google Shape;117;p85"/>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3000"/>
              <a:buFont typeface="Libre Franklin Medium"/>
              <a:buNone/>
              <a:defRPr b="1">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5"/>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85"/>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22" name="Google Shape;122;p85"/>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1pPr>
            <a:lvl2pPr marL="914400" lvl="1"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2pPr>
            <a:lvl3pPr marL="1371600" lvl="2"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3pPr>
            <a:lvl4pPr marL="1828800" lvl="3"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4pPr>
            <a:lvl5pPr marL="2286000" lvl="4"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9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92"/>
          <p:cNvSpPr txBox="1">
            <a:spLocks noGrp="1"/>
          </p:cNvSpPr>
          <p:nvPr>
            <p:ph type="body" idx="1"/>
          </p:nvPr>
        </p:nvSpPr>
        <p:spPr>
          <a:xfrm>
            <a:off x="533400" y="1222375"/>
            <a:ext cx="8470900" cy="44751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92"/>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Who we are">
  <p:cSld name="1 Who we are">
    <p:bg>
      <p:bgPr>
        <a:solidFill>
          <a:srgbClr val="3F9FEF"/>
        </a:solidFill>
        <a:effectLst/>
      </p:bgPr>
    </p:bg>
    <p:spTree>
      <p:nvGrpSpPr>
        <p:cNvPr id="1" name="Shape 129"/>
        <p:cNvGrpSpPr/>
        <p:nvPr/>
      </p:nvGrpSpPr>
      <p:grpSpPr>
        <a:xfrm>
          <a:off x="0" y="0"/>
          <a:ext cx="0" cy="0"/>
          <a:chOff x="0" y="0"/>
          <a:chExt cx="0" cy="0"/>
        </a:xfrm>
      </p:grpSpPr>
      <p:sp>
        <p:nvSpPr>
          <p:cNvPr id="130" name="Google Shape;130;p88"/>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88"/>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134" name="Google Shape;134;p88"/>
          <p:cNvGrpSpPr/>
          <p:nvPr/>
        </p:nvGrpSpPr>
        <p:grpSpPr>
          <a:xfrm>
            <a:off x="4919484" y="-625861"/>
            <a:ext cx="8055931" cy="9651316"/>
            <a:chOff x="3822699" y="704849"/>
            <a:chExt cx="4547361" cy="5447916"/>
          </a:xfrm>
        </p:grpSpPr>
        <p:sp>
          <p:nvSpPr>
            <p:cNvPr id="135" name="Google Shape;135;p88"/>
            <p:cNvSpPr/>
            <p:nvPr/>
          </p:nvSpPr>
          <p:spPr>
            <a:xfrm>
              <a:off x="3859425" y="2201747"/>
              <a:ext cx="2752204" cy="3951018"/>
            </a:xfrm>
            <a:custGeom>
              <a:avLst/>
              <a:gdLst/>
              <a:ahLst/>
              <a:cxnLst/>
              <a:rect l="l" t="t" r="r" b="b"/>
              <a:pathLst>
                <a:path w="2752204" h="3951018" extrusionOk="0">
                  <a:moveTo>
                    <a:pt x="1174856" y="2310279"/>
                  </a:moveTo>
                  <a:cubicBezTo>
                    <a:pt x="1257323" y="2539621"/>
                    <a:pt x="1321146" y="2835522"/>
                    <a:pt x="1345496" y="3261878"/>
                  </a:cubicBezTo>
                  <a:cubicBezTo>
                    <a:pt x="1367944" y="3658472"/>
                    <a:pt x="1491311" y="3507954"/>
                    <a:pt x="1556276" y="3296488"/>
                  </a:cubicBezTo>
                  <a:cubicBezTo>
                    <a:pt x="1645020" y="3010001"/>
                    <a:pt x="1637791" y="2686716"/>
                    <a:pt x="1838394" y="2429990"/>
                  </a:cubicBezTo>
                  <a:cubicBezTo>
                    <a:pt x="2046510" y="2163755"/>
                    <a:pt x="2413852" y="2143502"/>
                    <a:pt x="2537694" y="2605705"/>
                  </a:cubicBezTo>
                  <a:cubicBezTo>
                    <a:pt x="2361062" y="2421908"/>
                    <a:pt x="2157226" y="2434554"/>
                    <a:pt x="2083891" y="2798725"/>
                  </a:cubicBezTo>
                  <a:cubicBezTo>
                    <a:pt x="2011697" y="3156335"/>
                    <a:pt x="2009414" y="3717139"/>
                    <a:pt x="1630372" y="3905405"/>
                  </a:cubicBezTo>
                  <a:cubicBezTo>
                    <a:pt x="1395242" y="4022168"/>
                    <a:pt x="1117500" y="3911680"/>
                    <a:pt x="984336" y="3605320"/>
                  </a:cubicBezTo>
                  <a:cubicBezTo>
                    <a:pt x="881420" y="3368942"/>
                    <a:pt x="904248" y="3030254"/>
                    <a:pt x="848509" y="2759645"/>
                  </a:cubicBezTo>
                  <a:cubicBezTo>
                    <a:pt x="747780" y="2269013"/>
                    <a:pt x="547558" y="2075042"/>
                    <a:pt x="264965" y="1559593"/>
                  </a:cubicBezTo>
                  <a:cubicBezTo>
                    <a:pt x="180026" y="1403941"/>
                    <a:pt x="104788" y="1244200"/>
                    <a:pt x="59702" y="1093682"/>
                  </a:cubicBezTo>
                  <a:cubicBezTo>
                    <a:pt x="-6880" y="870141"/>
                    <a:pt x="-15535" y="669609"/>
                    <a:pt x="20895" y="504924"/>
                  </a:cubicBezTo>
                  <a:cubicBezTo>
                    <a:pt x="61415" y="321412"/>
                    <a:pt x="157673" y="181639"/>
                    <a:pt x="294071" y="102054"/>
                  </a:cubicBezTo>
                  <a:cubicBezTo>
                    <a:pt x="779169" y="-181486"/>
                    <a:pt x="1143848" y="181734"/>
                    <a:pt x="1468673" y="505399"/>
                  </a:cubicBezTo>
                  <a:cubicBezTo>
                    <a:pt x="1944259" y="979487"/>
                    <a:pt x="2284588" y="923768"/>
                    <a:pt x="2751803" y="755565"/>
                  </a:cubicBezTo>
                  <a:cubicBezTo>
                    <a:pt x="2421081" y="1138182"/>
                    <a:pt x="1736332" y="1391485"/>
                    <a:pt x="1134241" y="846560"/>
                  </a:cubicBezTo>
                  <a:cubicBezTo>
                    <a:pt x="961984" y="690432"/>
                    <a:pt x="749873" y="498648"/>
                    <a:pt x="644863" y="560738"/>
                  </a:cubicBezTo>
                  <a:lnTo>
                    <a:pt x="644863" y="560738"/>
                  </a:lnTo>
                  <a:lnTo>
                    <a:pt x="640393" y="563495"/>
                  </a:lnTo>
                  <a:lnTo>
                    <a:pt x="640393" y="563495"/>
                  </a:lnTo>
                  <a:cubicBezTo>
                    <a:pt x="514648" y="642415"/>
                    <a:pt x="523494" y="847130"/>
                    <a:pt x="582847" y="1067439"/>
                  </a:cubicBezTo>
                  <a:cubicBezTo>
                    <a:pt x="722384" y="1582223"/>
                    <a:pt x="1009067" y="1849979"/>
                    <a:pt x="1174856" y="2310279"/>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36" name="Google Shape;136;p88"/>
            <p:cNvSpPr/>
            <p:nvPr/>
          </p:nvSpPr>
          <p:spPr>
            <a:xfrm>
              <a:off x="5423617" y="1890556"/>
              <a:ext cx="2946443" cy="4138629"/>
            </a:xfrm>
            <a:custGeom>
              <a:avLst/>
              <a:gdLst/>
              <a:ahLst/>
              <a:cxnLst/>
              <a:rect l="l" t="t" r="r" b="b"/>
              <a:pathLst>
                <a:path w="2946443" h="4138629" extrusionOk="0">
                  <a:moveTo>
                    <a:pt x="-307" y="753930"/>
                  </a:moveTo>
                  <a:cubicBezTo>
                    <a:pt x="718018" y="1378155"/>
                    <a:pt x="1134346" y="915002"/>
                    <a:pt x="1733299" y="620813"/>
                  </a:cubicBezTo>
                  <a:cubicBezTo>
                    <a:pt x="2248359" y="368175"/>
                    <a:pt x="2541795" y="577455"/>
                    <a:pt x="2331491" y="1161935"/>
                  </a:cubicBezTo>
                  <a:cubicBezTo>
                    <a:pt x="2320077" y="1193598"/>
                    <a:pt x="2309043" y="1216988"/>
                    <a:pt x="2296393" y="1249887"/>
                  </a:cubicBezTo>
                  <a:cubicBezTo>
                    <a:pt x="2053939" y="1882860"/>
                    <a:pt x="1926863" y="2548447"/>
                    <a:pt x="1840496" y="3228295"/>
                  </a:cubicBezTo>
                  <a:cubicBezTo>
                    <a:pt x="1813293" y="3441283"/>
                    <a:pt x="1753749" y="3979457"/>
                    <a:pt x="1649691" y="3398305"/>
                  </a:cubicBezTo>
                  <a:cubicBezTo>
                    <a:pt x="1594142" y="3087571"/>
                    <a:pt x="1556096" y="2636874"/>
                    <a:pt x="1281588" y="2330229"/>
                  </a:cubicBezTo>
                  <a:cubicBezTo>
                    <a:pt x="1001848" y="2017784"/>
                    <a:pt x="385774" y="2123137"/>
                    <a:pt x="258412" y="2580490"/>
                  </a:cubicBezTo>
                  <a:cubicBezTo>
                    <a:pt x="572299" y="2265667"/>
                    <a:pt x="948487" y="2421510"/>
                    <a:pt x="1091639" y="2826471"/>
                  </a:cubicBezTo>
                  <a:cubicBezTo>
                    <a:pt x="1193414" y="3114290"/>
                    <a:pt x="1171727" y="3525622"/>
                    <a:pt x="1338944" y="3838067"/>
                  </a:cubicBezTo>
                  <a:cubicBezTo>
                    <a:pt x="1636374" y="4394878"/>
                    <a:pt x="2187769" y="4116948"/>
                    <a:pt x="2256539" y="3501756"/>
                  </a:cubicBezTo>
                  <a:cubicBezTo>
                    <a:pt x="2307616" y="3045354"/>
                    <a:pt x="2360216" y="2482934"/>
                    <a:pt x="2518681" y="2059240"/>
                  </a:cubicBezTo>
                  <a:cubicBezTo>
                    <a:pt x="2545029" y="1988783"/>
                    <a:pt x="2567001" y="1918326"/>
                    <a:pt x="2596012" y="1852338"/>
                  </a:cubicBezTo>
                  <a:cubicBezTo>
                    <a:pt x="2625022" y="1786350"/>
                    <a:pt x="2653843" y="1716749"/>
                    <a:pt x="2679715" y="1651901"/>
                  </a:cubicBezTo>
                  <a:cubicBezTo>
                    <a:pt x="2786626" y="1383956"/>
                    <a:pt x="2921788" y="1127895"/>
                    <a:pt x="2946043" y="845496"/>
                  </a:cubicBezTo>
                  <a:lnTo>
                    <a:pt x="2946043" y="668830"/>
                  </a:lnTo>
                  <a:cubicBezTo>
                    <a:pt x="2940943" y="611668"/>
                    <a:pt x="2930821" y="555065"/>
                    <a:pt x="2915795" y="499676"/>
                  </a:cubicBezTo>
                  <a:cubicBezTo>
                    <a:pt x="2755142" y="-97545"/>
                    <a:pt x="1979748" y="-134342"/>
                    <a:pt x="1443572" y="255691"/>
                  </a:cubicBezTo>
                  <a:cubicBezTo>
                    <a:pt x="938881" y="622905"/>
                    <a:pt x="671696" y="995538"/>
                    <a:pt x="-401" y="753645"/>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37" name="Google Shape;137;p88"/>
            <p:cNvSpPr/>
            <p:nvPr/>
          </p:nvSpPr>
          <p:spPr>
            <a:xfrm>
              <a:off x="3822699" y="1142235"/>
              <a:ext cx="963346" cy="963008"/>
            </a:xfrm>
            <a:custGeom>
              <a:avLst/>
              <a:gdLst/>
              <a:ahLst/>
              <a:cxnLst/>
              <a:rect l="l" t="t" r="r" b="b"/>
              <a:pathLst>
                <a:path w="963346" h="963008" extrusionOk="0">
                  <a:moveTo>
                    <a:pt x="481177" y="-72"/>
                  </a:moveTo>
                  <a:cubicBezTo>
                    <a:pt x="747198" y="-124"/>
                    <a:pt x="962893" y="215410"/>
                    <a:pt x="962945" y="481337"/>
                  </a:cubicBezTo>
                  <a:cubicBezTo>
                    <a:pt x="962998" y="747265"/>
                    <a:pt x="747388" y="962884"/>
                    <a:pt x="481367" y="962937"/>
                  </a:cubicBezTo>
                  <a:cubicBezTo>
                    <a:pt x="215346" y="962989"/>
                    <a:pt x="-349" y="747455"/>
                    <a:pt x="-401" y="481527"/>
                  </a:cubicBezTo>
                  <a:cubicBezTo>
                    <a:pt x="-401" y="481464"/>
                    <a:pt x="-401" y="481401"/>
                    <a:pt x="-401" y="481337"/>
                  </a:cubicBezTo>
                  <a:cubicBezTo>
                    <a:pt x="-401" y="215462"/>
                    <a:pt x="215209" y="-72"/>
                    <a:pt x="481177"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38" name="Google Shape;138;p88"/>
            <p:cNvSpPr/>
            <p:nvPr/>
          </p:nvSpPr>
          <p:spPr>
            <a:xfrm>
              <a:off x="6854844" y="704849"/>
              <a:ext cx="1094608" cy="1094224"/>
            </a:xfrm>
            <a:custGeom>
              <a:avLst/>
              <a:gdLst/>
              <a:ahLst/>
              <a:cxnLst/>
              <a:rect l="l" t="t" r="r" b="b"/>
              <a:pathLst>
                <a:path w="1094608" h="1094224" extrusionOk="0">
                  <a:moveTo>
                    <a:pt x="546808" y="-72"/>
                  </a:moveTo>
                  <a:cubicBezTo>
                    <a:pt x="849076" y="-125"/>
                    <a:pt x="1094155" y="244783"/>
                    <a:pt x="1094207" y="546945"/>
                  </a:cubicBezTo>
                  <a:cubicBezTo>
                    <a:pt x="1094260" y="849107"/>
                    <a:pt x="849266" y="1094100"/>
                    <a:pt x="546998" y="1094152"/>
                  </a:cubicBezTo>
                  <a:cubicBezTo>
                    <a:pt x="244730" y="1094205"/>
                    <a:pt x="-349" y="849297"/>
                    <a:pt x="-401" y="547135"/>
                  </a:cubicBezTo>
                  <a:cubicBezTo>
                    <a:pt x="-401" y="547104"/>
                    <a:pt x="-401" y="547072"/>
                    <a:pt x="-401" y="547040"/>
                  </a:cubicBezTo>
                  <a:cubicBezTo>
                    <a:pt x="-401" y="244916"/>
                    <a:pt x="244577" y="-19"/>
                    <a:pt x="546808"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9"/>
        <p:cNvGrpSpPr/>
        <p:nvPr/>
      </p:nvGrpSpPr>
      <p:grpSpPr>
        <a:xfrm>
          <a:off x="0" y="0"/>
          <a:ext cx="0" cy="0"/>
          <a:chOff x="0" y="0"/>
          <a:chExt cx="0" cy="0"/>
        </a:xfrm>
      </p:grpSpPr>
      <p:sp>
        <p:nvSpPr>
          <p:cNvPr id="140" name="Google Shape;140;p87"/>
          <p:cNvSpPr/>
          <p:nvPr/>
        </p:nvSpPr>
        <p:spPr>
          <a:xfrm>
            <a:off x="0" y="0"/>
            <a:ext cx="5754624" cy="68580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2D4AD2"/>
              </a:solidFill>
              <a:latin typeface="Arial"/>
              <a:ea typeface="Arial"/>
              <a:cs typeface="Arial"/>
              <a:sym typeface="Arial"/>
            </a:endParaRPr>
          </a:p>
        </p:txBody>
      </p:sp>
      <p:sp>
        <p:nvSpPr>
          <p:cNvPr id="141" name="Google Shape;141;p87"/>
          <p:cNvSpPr txBox="1">
            <a:spLocks noGrp="1"/>
          </p:cNvSpPr>
          <p:nvPr>
            <p:ph type="title"/>
          </p:nvPr>
        </p:nvSpPr>
        <p:spPr>
          <a:xfrm>
            <a:off x="533400" y="2824289"/>
            <a:ext cx="4233672" cy="746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2"/>
        <p:cNvGrpSpPr/>
        <p:nvPr/>
      </p:nvGrpSpPr>
      <p:grpSpPr>
        <a:xfrm>
          <a:off x="0" y="0"/>
          <a:ext cx="0" cy="0"/>
          <a:chOff x="0" y="0"/>
          <a:chExt cx="0" cy="0"/>
        </a:xfrm>
      </p:grpSpPr>
      <p:sp>
        <p:nvSpPr>
          <p:cNvPr id="143" name="Google Shape;143;p10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030A0"/>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0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5" name="Google Shape;145;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05"/>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 Approach">
  <p:cSld name="4 Approach">
    <p:spTree>
      <p:nvGrpSpPr>
        <p:cNvPr id="1" name="Shape 154"/>
        <p:cNvGrpSpPr/>
        <p:nvPr/>
      </p:nvGrpSpPr>
      <p:grpSpPr>
        <a:xfrm>
          <a:off x="0" y="0"/>
          <a:ext cx="0" cy="0"/>
          <a:chOff x="0" y="0"/>
          <a:chExt cx="0" cy="0"/>
        </a:xfrm>
      </p:grpSpPr>
      <p:pic>
        <p:nvPicPr>
          <p:cNvPr id="155" name="Google Shape;155;p107" descr="c988227264035c149eac2c4b6065113c.jpg"/>
          <p:cNvPicPr preferRelativeResize="0"/>
          <p:nvPr/>
        </p:nvPicPr>
        <p:blipFill rotWithShape="1">
          <a:blip r:embed="rId2">
            <a:alphaModFix/>
          </a:blip>
          <a:srcRect/>
          <a:stretch/>
        </p:blipFill>
        <p:spPr>
          <a:xfrm>
            <a:off x="0" y="995147"/>
            <a:ext cx="12191999" cy="5862853"/>
          </a:xfrm>
          <a:prstGeom prst="rect">
            <a:avLst/>
          </a:prstGeom>
          <a:noFill/>
          <a:ln>
            <a:noFill/>
          </a:ln>
        </p:spPr>
      </p:pic>
      <p:sp>
        <p:nvSpPr>
          <p:cNvPr id="156" name="Google Shape;156;p107"/>
          <p:cNvSpPr/>
          <p:nvPr/>
        </p:nvSpPr>
        <p:spPr>
          <a:xfrm>
            <a:off x="0" y="976850"/>
            <a:ext cx="12192000" cy="5166872"/>
          </a:xfrm>
          <a:prstGeom prst="rect">
            <a:avLst/>
          </a:prstGeom>
          <a:solidFill>
            <a:srgbClr val="FFFFFF">
              <a:alpha val="90980"/>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57" name="Google Shape;157;p107"/>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107"/>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p107"/>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62" name="Google Shape;162;p107"/>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 Proposal">
  <p:cSld name="5 Proposal">
    <p:bg>
      <p:bgPr>
        <a:solidFill>
          <a:srgbClr val="F2F2F2"/>
        </a:solidFill>
        <a:effectLst/>
      </p:bgPr>
    </p:bg>
    <p:spTree>
      <p:nvGrpSpPr>
        <p:cNvPr id="1" name="Shape 163"/>
        <p:cNvGrpSpPr/>
        <p:nvPr/>
      </p:nvGrpSpPr>
      <p:grpSpPr>
        <a:xfrm>
          <a:off x="0" y="0"/>
          <a:ext cx="0" cy="0"/>
          <a:chOff x="0" y="0"/>
          <a:chExt cx="0" cy="0"/>
        </a:xfrm>
      </p:grpSpPr>
      <p:grpSp>
        <p:nvGrpSpPr>
          <p:cNvPr id="164" name="Google Shape;164;p108"/>
          <p:cNvGrpSpPr/>
          <p:nvPr/>
        </p:nvGrpSpPr>
        <p:grpSpPr>
          <a:xfrm>
            <a:off x="4919484" y="-635005"/>
            <a:ext cx="8055931" cy="9651316"/>
            <a:chOff x="3822699" y="704849"/>
            <a:chExt cx="4547361" cy="5447916"/>
          </a:xfrm>
        </p:grpSpPr>
        <p:sp>
          <p:nvSpPr>
            <p:cNvPr id="165" name="Google Shape;165;p108"/>
            <p:cNvSpPr/>
            <p:nvPr/>
          </p:nvSpPr>
          <p:spPr>
            <a:xfrm>
              <a:off x="3859425" y="2201747"/>
              <a:ext cx="2752204" cy="3951018"/>
            </a:xfrm>
            <a:custGeom>
              <a:avLst/>
              <a:gdLst/>
              <a:ahLst/>
              <a:cxnLst/>
              <a:rect l="l" t="t" r="r" b="b"/>
              <a:pathLst>
                <a:path w="2752204" h="3951018" extrusionOk="0">
                  <a:moveTo>
                    <a:pt x="1174856" y="2310279"/>
                  </a:moveTo>
                  <a:cubicBezTo>
                    <a:pt x="1257323" y="2539621"/>
                    <a:pt x="1321146" y="2835522"/>
                    <a:pt x="1345496" y="3261878"/>
                  </a:cubicBezTo>
                  <a:cubicBezTo>
                    <a:pt x="1367944" y="3658472"/>
                    <a:pt x="1491311" y="3507954"/>
                    <a:pt x="1556276" y="3296488"/>
                  </a:cubicBezTo>
                  <a:cubicBezTo>
                    <a:pt x="1645020" y="3010001"/>
                    <a:pt x="1637791" y="2686716"/>
                    <a:pt x="1838394" y="2429990"/>
                  </a:cubicBezTo>
                  <a:cubicBezTo>
                    <a:pt x="2046510" y="2163755"/>
                    <a:pt x="2413852" y="2143502"/>
                    <a:pt x="2537694" y="2605705"/>
                  </a:cubicBezTo>
                  <a:cubicBezTo>
                    <a:pt x="2361062" y="2421908"/>
                    <a:pt x="2157226" y="2434554"/>
                    <a:pt x="2083891" y="2798725"/>
                  </a:cubicBezTo>
                  <a:cubicBezTo>
                    <a:pt x="2011697" y="3156335"/>
                    <a:pt x="2009414" y="3717139"/>
                    <a:pt x="1630372" y="3905405"/>
                  </a:cubicBezTo>
                  <a:cubicBezTo>
                    <a:pt x="1395242" y="4022168"/>
                    <a:pt x="1117500" y="3911680"/>
                    <a:pt x="984336" y="3605320"/>
                  </a:cubicBezTo>
                  <a:cubicBezTo>
                    <a:pt x="881420" y="3368942"/>
                    <a:pt x="904248" y="3030254"/>
                    <a:pt x="848509" y="2759645"/>
                  </a:cubicBezTo>
                  <a:cubicBezTo>
                    <a:pt x="747780" y="2269013"/>
                    <a:pt x="547558" y="2075042"/>
                    <a:pt x="264965" y="1559593"/>
                  </a:cubicBezTo>
                  <a:cubicBezTo>
                    <a:pt x="180026" y="1403941"/>
                    <a:pt x="104788" y="1244200"/>
                    <a:pt x="59702" y="1093682"/>
                  </a:cubicBezTo>
                  <a:cubicBezTo>
                    <a:pt x="-6880" y="870141"/>
                    <a:pt x="-15535" y="669609"/>
                    <a:pt x="20895" y="504924"/>
                  </a:cubicBezTo>
                  <a:cubicBezTo>
                    <a:pt x="61415" y="321412"/>
                    <a:pt x="157673" y="181639"/>
                    <a:pt x="294071" y="102054"/>
                  </a:cubicBezTo>
                  <a:cubicBezTo>
                    <a:pt x="779169" y="-181486"/>
                    <a:pt x="1143848" y="181734"/>
                    <a:pt x="1468673" y="505399"/>
                  </a:cubicBezTo>
                  <a:cubicBezTo>
                    <a:pt x="1944259" y="979487"/>
                    <a:pt x="2284588" y="923768"/>
                    <a:pt x="2751803" y="755565"/>
                  </a:cubicBezTo>
                  <a:cubicBezTo>
                    <a:pt x="2421081" y="1138182"/>
                    <a:pt x="1736332" y="1391485"/>
                    <a:pt x="1134241" y="846560"/>
                  </a:cubicBezTo>
                  <a:cubicBezTo>
                    <a:pt x="961984" y="690432"/>
                    <a:pt x="749873" y="498648"/>
                    <a:pt x="644863" y="560738"/>
                  </a:cubicBezTo>
                  <a:lnTo>
                    <a:pt x="644863" y="560738"/>
                  </a:lnTo>
                  <a:lnTo>
                    <a:pt x="640393" y="563495"/>
                  </a:lnTo>
                  <a:lnTo>
                    <a:pt x="640393" y="563495"/>
                  </a:lnTo>
                  <a:cubicBezTo>
                    <a:pt x="514648" y="642415"/>
                    <a:pt x="523494" y="847130"/>
                    <a:pt x="582847" y="1067439"/>
                  </a:cubicBezTo>
                  <a:cubicBezTo>
                    <a:pt x="722384" y="1582223"/>
                    <a:pt x="1009067" y="1849979"/>
                    <a:pt x="1174856" y="2310279"/>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66" name="Google Shape;166;p108"/>
            <p:cNvSpPr/>
            <p:nvPr/>
          </p:nvSpPr>
          <p:spPr>
            <a:xfrm>
              <a:off x="5423617" y="1890556"/>
              <a:ext cx="2946443" cy="4138629"/>
            </a:xfrm>
            <a:custGeom>
              <a:avLst/>
              <a:gdLst/>
              <a:ahLst/>
              <a:cxnLst/>
              <a:rect l="l" t="t" r="r" b="b"/>
              <a:pathLst>
                <a:path w="2946443" h="4138629" extrusionOk="0">
                  <a:moveTo>
                    <a:pt x="-307" y="753930"/>
                  </a:moveTo>
                  <a:cubicBezTo>
                    <a:pt x="718018" y="1378155"/>
                    <a:pt x="1134346" y="915002"/>
                    <a:pt x="1733299" y="620813"/>
                  </a:cubicBezTo>
                  <a:cubicBezTo>
                    <a:pt x="2248359" y="368175"/>
                    <a:pt x="2541795" y="577455"/>
                    <a:pt x="2331491" y="1161935"/>
                  </a:cubicBezTo>
                  <a:cubicBezTo>
                    <a:pt x="2320077" y="1193598"/>
                    <a:pt x="2309043" y="1216988"/>
                    <a:pt x="2296393" y="1249887"/>
                  </a:cubicBezTo>
                  <a:cubicBezTo>
                    <a:pt x="2053939" y="1882860"/>
                    <a:pt x="1926863" y="2548447"/>
                    <a:pt x="1840496" y="3228295"/>
                  </a:cubicBezTo>
                  <a:cubicBezTo>
                    <a:pt x="1813293" y="3441283"/>
                    <a:pt x="1753749" y="3979457"/>
                    <a:pt x="1649691" y="3398305"/>
                  </a:cubicBezTo>
                  <a:cubicBezTo>
                    <a:pt x="1594142" y="3087571"/>
                    <a:pt x="1556096" y="2636874"/>
                    <a:pt x="1281588" y="2330229"/>
                  </a:cubicBezTo>
                  <a:cubicBezTo>
                    <a:pt x="1001848" y="2017784"/>
                    <a:pt x="385774" y="2123137"/>
                    <a:pt x="258412" y="2580490"/>
                  </a:cubicBezTo>
                  <a:cubicBezTo>
                    <a:pt x="572299" y="2265667"/>
                    <a:pt x="948487" y="2421510"/>
                    <a:pt x="1091639" y="2826471"/>
                  </a:cubicBezTo>
                  <a:cubicBezTo>
                    <a:pt x="1193414" y="3114290"/>
                    <a:pt x="1171727" y="3525622"/>
                    <a:pt x="1338944" y="3838067"/>
                  </a:cubicBezTo>
                  <a:cubicBezTo>
                    <a:pt x="1636374" y="4394878"/>
                    <a:pt x="2187769" y="4116948"/>
                    <a:pt x="2256539" y="3501756"/>
                  </a:cubicBezTo>
                  <a:cubicBezTo>
                    <a:pt x="2307616" y="3045354"/>
                    <a:pt x="2360216" y="2482934"/>
                    <a:pt x="2518681" y="2059240"/>
                  </a:cubicBezTo>
                  <a:cubicBezTo>
                    <a:pt x="2545029" y="1988783"/>
                    <a:pt x="2567001" y="1918326"/>
                    <a:pt x="2596012" y="1852338"/>
                  </a:cubicBezTo>
                  <a:cubicBezTo>
                    <a:pt x="2625022" y="1786350"/>
                    <a:pt x="2653843" y="1716749"/>
                    <a:pt x="2679715" y="1651901"/>
                  </a:cubicBezTo>
                  <a:cubicBezTo>
                    <a:pt x="2786626" y="1383956"/>
                    <a:pt x="2921788" y="1127895"/>
                    <a:pt x="2946043" y="845496"/>
                  </a:cubicBezTo>
                  <a:lnTo>
                    <a:pt x="2946043" y="668830"/>
                  </a:lnTo>
                  <a:cubicBezTo>
                    <a:pt x="2940943" y="611668"/>
                    <a:pt x="2930821" y="555065"/>
                    <a:pt x="2915795" y="499676"/>
                  </a:cubicBezTo>
                  <a:cubicBezTo>
                    <a:pt x="2755142" y="-97545"/>
                    <a:pt x="1979748" y="-134342"/>
                    <a:pt x="1443572" y="255691"/>
                  </a:cubicBezTo>
                  <a:cubicBezTo>
                    <a:pt x="938881" y="622905"/>
                    <a:pt x="671696" y="995538"/>
                    <a:pt x="-401" y="753645"/>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67" name="Google Shape;167;p108"/>
            <p:cNvSpPr/>
            <p:nvPr/>
          </p:nvSpPr>
          <p:spPr>
            <a:xfrm>
              <a:off x="3822699" y="1142235"/>
              <a:ext cx="963346" cy="963008"/>
            </a:xfrm>
            <a:custGeom>
              <a:avLst/>
              <a:gdLst/>
              <a:ahLst/>
              <a:cxnLst/>
              <a:rect l="l" t="t" r="r" b="b"/>
              <a:pathLst>
                <a:path w="963346" h="963008" extrusionOk="0">
                  <a:moveTo>
                    <a:pt x="481177" y="-72"/>
                  </a:moveTo>
                  <a:cubicBezTo>
                    <a:pt x="747198" y="-124"/>
                    <a:pt x="962893" y="215410"/>
                    <a:pt x="962945" y="481337"/>
                  </a:cubicBezTo>
                  <a:cubicBezTo>
                    <a:pt x="962998" y="747265"/>
                    <a:pt x="747388" y="962884"/>
                    <a:pt x="481367" y="962937"/>
                  </a:cubicBezTo>
                  <a:cubicBezTo>
                    <a:pt x="215346" y="962989"/>
                    <a:pt x="-349" y="747455"/>
                    <a:pt x="-401" y="481527"/>
                  </a:cubicBezTo>
                  <a:cubicBezTo>
                    <a:pt x="-401" y="481464"/>
                    <a:pt x="-401" y="481401"/>
                    <a:pt x="-401" y="481337"/>
                  </a:cubicBezTo>
                  <a:cubicBezTo>
                    <a:pt x="-401" y="215462"/>
                    <a:pt x="215209" y="-72"/>
                    <a:pt x="481177" y="-72"/>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68" name="Google Shape;168;p108"/>
            <p:cNvSpPr/>
            <p:nvPr/>
          </p:nvSpPr>
          <p:spPr>
            <a:xfrm>
              <a:off x="6854844" y="704849"/>
              <a:ext cx="1094608" cy="1094224"/>
            </a:xfrm>
            <a:custGeom>
              <a:avLst/>
              <a:gdLst/>
              <a:ahLst/>
              <a:cxnLst/>
              <a:rect l="l" t="t" r="r" b="b"/>
              <a:pathLst>
                <a:path w="1094608" h="1094224" extrusionOk="0">
                  <a:moveTo>
                    <a:pt x="546808" y="-72"/>
                  </a:moveTo>
                  <a:cubicBezTo>
                    <a:pt x="849076" y="-125"/>
                    <a:pt x="1094155" y="244783"/>
                    <a:pt x="1094207" y="546945"/>
                  </a:cubicBezTo>
                  <a:cubicBezTo>
                    <a:pt x="1094260" y="849107"/>
                    <a:pt x="849266" y="1094100"/>
                    <a:pt x="546998" y="1094152"/>
                  </a:cubicBezTo>
                  <a:cubicBezTo>
                    <a:pt x="244730" y="1094205"/>
                    <a:pt x="-349" y="849297"/>
                    <a:pt x="-401" y="547135"/>
                  </a:cubicBezTo>
                  <a:cubicBezTo>
                    <a:pt x="-401" y="547104"/>
                    <a:pt x="-401" y="547072"/>
                    <a:pt x="-401" y="547040"/>
                  </a:cubicBezTo>
                  <a:cubicBezTo>
                    <a:pt x="-401" y="244916"/>
                    <a:pt x="244577" y="-19"/>
                    <a:pt x="546808" y="-72"/>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grpSp>
      <p:sp>
        <p:nvSpPr>
          <p:cNvPr id="169" name="Google Shape;169;p108"/>
          <p:cNvSpPr/>
          <p:nvPr/>
        </p:nvSpPr>
        <p:spPr>
          <a:xfrm>
            <a:off x="0" y="6492874"/>
            <a:ext cx="12192000" cy="365126"/>
          </a:xfrm>
          <a:prstGeom prst="rect">
            <a:avLst/>
          </a:prstGeom>
          <a:gradFill>
            <a:gsLst>
              <a:gs pos="0">
                <a:srgbClr val="4E3E9B"/>
              </a:gs>
              <a:gs pos="1000">
                <a:srgbClr val="4E3E9B"/>
              </a:gs>
              <a:gs pos="99000">
                <a:srgbClr val="3A6ABE"/>
              </a:gs>
              <a:gs pos="100000">
                <a:srgbClr val="3A6ABE"/>
              </a:gs>
            </a:gsLst>
            <a:lin ang="0" scaled="0"/>
          </a:gradFill>
          <a:ln>
            <a:noFill/>
          </a:ln>
        </p:spPr>
        <p:txBody>
          <a:bodyPr spcFirstLastPara="1" wrap="square" lIns="1800000" tIns="45700" rIns="91425" bIns="45700"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lt1"/>
              </a:solidFill>
              <a:latin typeface="Libre Franklin"/>
              <a:ea typeface="Libre Franklin"/>
              <a:cs typeface="Libre Franklin"/>
              <a:sym typeface="Libre Franklin"/>
            </a:endParaRPr>
          </a:p>
        </p:txBody>
      </p:sp>
      <p:sp>
        <p:nvSpPr>
          <p:cNvPr id="170" name="Google Shape;170;p108"/>
          <p:cNvSpPr txBox="1">
            <a:spLocks noGrp="1"/>
          </p:cNvSpPr>
          <p:nvPr>
            <p:ph type="title"/>
          </p:nvPr>
        </p:nvSpPr>
        <p:spPr>
          <a:xfrm>
            <a:off x="558800" y="166758"/>
            <a:ext cx="8470900" cy="73117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3000"/>
              <a:buFont typeface="Arial"/>
              <a:buNone/>
              <a:defRPr>
                <a:solidFill>
                  <a:srgbClr val="7030A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108"/>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108"/>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5" name="Google Shape;175;p108" descr="DTC-logo535-130.png"/>
          <p:cNvPicPr preferRelativeResize="0"/>
          <p:nvPr/>
        </p:nvPicPr>
        <p:blipFill rotWithShape="1">
          <a:blip r:embed="rId2">
            <a:alphaModFix/>
          </a:blip>
          <a:srcRect/>
          <a:stretch/>
        </p:blipFill>
        <p:spPr>
          <a:xfrm>
            <a:off x="10502688" y="200934"/>
            <a:ext cx="1520025" cy="36935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 Scope">
  <p:cSld name="6 Scope">
    <p:spTree>
      <p:nvGrpSpPr>
        <p:cNvPr id="1" name="Shape 187"/>
        <p:cNvGrpSpPr/>
        <p:nvPr/>
      </p:nvGrpSpPr>
      <p:grpSpPr>
        <a:xfrm>
          <a:off x="0" y="0"/>
          <a:ext cx="0" cy="0"/>
          <a:chOff x="0" y="0"/>
          <a:chExt cx="0" cy="0"/>
        </a:xfrm>
      </p:grpSpPr>
      <p:pic>
        <p:nvPicPr>
          <p:cNvPr id="188" name="Google Shape;188;p110" descr="calculator-calculation-insurance-finance-53621.jpg"/>
          <p:cNvPicPr preferRelativeResize="0"/>
          <p:nvPr/>
        </p:nvPicPr>
        <p:blipFill rotWithShape="1">
          <a:blip r:embed="rId2">
            <a:alphaModFix/>
          </a:blip>
          <a:srcRect/>
          <a:stretch/>
        </p:blipFill>
        <p:spPr>
          <a:xfrm>
            <a:off x="0" y="996168"/>
            <a:ext cx="12207602" cy="5861831"/>
          </a:xfrm>
          <a:prstGeom prst="rect">
            <a:avLst/>
          </a:prstGeom>
          <a:noFill/>
          <a:ln>
            <a:noFill/>
          </a:ln>
        </p:spPr>
      </p:pic>
      <p:sp>
        <p:nvSpPr>
          <p:cNvPr id="189" name="Google Shape;189;p110"/>
          <p:cNvSpPr/>
          <p:nvPr/>
        </p:nvSpPr>
        <p:spPr>
          <a:xfrm>
            <a:off x="0" y="995524"/>
            <a:ext cx="12192000" cy="5136108"/>
          </a:xfrm>
          <a:prstGeom prst="rect">
            <a:avLst/>
          </a:prstGeom>
          <a:solidFill>
            <a:srgbClr val="FFFFFF">
              <a:alpha val="90980"/>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90" name="Google Shape;190;p110"/>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10"/>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94" name="Google Shape;194;p110"/>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95" name="Google Shape;195;p110"/>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6"/>
        <p:cNvGrpSpPr/>
        <p:nvPr/>
      </p:nvGrpSpPr>
      <p:grpSpPr>
        <a:xfrm>
          <a:off x="0" y="0"/>
          <a:ext cx="0" cy="0"/>
          <a:chOff x="0" y="0"/>
          <a:chExt cx="0" cy="0"/>
        </a:xfrm>
      </p:grpSpPr>
      <p:sp>
        <p:nvSpPr>
          <p:cNvPr id="197" name="Google Shape;197;p1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 name="Google Shape;199;p1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1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1" name="Google Shape;201;p1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111"/>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5"/>
        <p:cNvGrpSpPr/>
        <p:nvPr/>
      </p:nvGrpSpPr>
      <p:grpSpPr>
        <a:xfrm>
          <a:off x="0" y="0"/>
          <a:ext cx="0" cy="0"/>
          <a:chOff x="0" y="0"/>
          <a:chExt cx="0" cy="0"/>
        </a:xfrm>
      </p:grpSpPr>
      <p:sp>
        <p:nvSpPr>
          <p:cNvPr id="206" name="Google Shape;206;p11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12"/>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113"/>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4"/>
        <p:cNvGrpSpPr/>
        <p:nvPr/>
      </p:nvGrpSpPr>
      <p:grpSpPr>
        <a:xfrm>
          <a:off x="0" y="0"/>
          <a:ext cx="0" cy="0"/>
          <a:chOff x="0" y="0"/>
          <a:chExt cx="0" cy="0"/>
        </a:xfrm>
      </p:grpSpPr>
      <p:sp>
        <p:nvSpPr>
          <p:cNvPr id="215" name="Google Shape;215;p1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0A0"/>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7" name="Google Shape;217;p1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8" name="Google Shape;21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14"/>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1"/>
        <p:cNvGrpSpPr/>
        <p:nvPr/>
      </p:nvGrpSpPr>
      <p:grpSpPr>
        <a:xfrm>
          <a:off x="0" y="0"/>
          <a:ext cx="0" cy="0"/>
          <a:chOff x="0" y="0"/>
          <a:chExt cx="0" cy="0"/>
        </a:xfrm>
      </p:grpSpPr>
      <p:sp>
        <p:nvSpPr>
          <p:cNvPr id="222" name="Google Shape;222;p1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0A0"/>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115"/>
          <p:cNvSpPr>
            <a:spLocks noGrp="1"/>
          </p:cNvSpPr>
          <p:nvPr>
            <p:ph type="pic" idx="2"/>
          </p:nvPr>
        </p:nvSpPr>
        <p:spPr>
          <a:xfrm>
            <a:off x="5183188" y="987425"/>
            <a:ext cx="6172200" cy="4873625"/>
          </a:xfrm>
          <a:prstGeom prst="rect">
            <a:avLst/>
          </a:prstGeom>
          <a:noFill/>
          <a:ln>
            <a:noFill/>
          </a:ln>
        </p:spPr>
      </p:sp>
      <p:sp>
        <p:nvSpPr>
          <p:cNvPr id="224" name="Google Shape;224;p1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5" name="Google Shape;225;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115"/>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8"/>
        <p:cNvGrpSpPr/>
        <p:nvPr/>
      </p:nvGrpSpPr>
      <p:grpSpPr>
        <a:xfrm>
          <a:off x="0" y="0"/>
          <a:ext cx="0" cy="0"/>
          <a:chOff x="0" y="0"/>
          <a:chExt cx="0" cy="0"/>
        </a:xfrm>
      </p:grpSpPr>
      <p:sp>
        <p:nvSpPr>
          <p:cNvPr id="229" name="Google Shape;229;p116"/>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116"/>
          <p:cNvSpPr txBox="1">
            <a:spLocks noGrp="1"/>
          </p:cNvSpPr>
          <p:nvPr>
            <p:ph type="body" idx="1"/>
          </p:nvPr>
        </p:nvSpPr>
        <p:spPr>
          <a:xfrm rot="5400000">
            <a:off x="2531268" y="-775494"/>
            <a:ext cx="4475163" cy="8470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116"/>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4"/>
        <p:cNvGrpSpPr/>
        <p:nvPr/>
      </p:nvGrpSpPr>
      <p:grpSpPr>
        <a:xfrm>
          <a:off x="0" y="0"/>
          <a:ext cx="0" cy="0"/>
          <a:chOff x="0" y="0"/>
          <a:chExt cx="0" cy="0"/>
        </a:xfrm>
      </p:grpSpPr>
      <p:sp>
        <p:nvSpPr>
          <p:cNvPr id="235" name="Google Shape;235;p1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117"/>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Who we are">
  <p:cSld name="1 Who we are">
    <p:bg>
      <p:bgPr>
        <a:solidFill>
          <a:srgbClr val="3F9FEF"/>
        </a:solidFill>
        <a:effectLst/>
      </p:bgPr>
    </p:bg>
    <p:spTree>
      <p:nvGrpSpPr>
        <p:cNvPr id="1" name="Shape 28"/>
        <p:cNvGrpSpPr/>
        <p:nvPr/>
      </p:nvGrpSpPr>
      <p:grpSpPr>
        <a:xfrm>
          <a:off x="0" y="0"/>
          <a:ext cx="0" cy="0"/>
          <a:chOff x="0" y="0"/>
          <a:chExt cx="0" cy="0"/>
        </a:xfrm>
      </p:grpSpPr>
      <p:sp>
        <p:nvSpPr>
          <p:cNvPr id="29" name="Google Shape;29;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Libre Franklin Black"/>
              <a:buNone/>
              <a:defRPr b="1" i="0">
                <a:solidFill>
                  <a:schemeClr val="lt1"/>
                </a:solidFill>
                <a:latin typeface="Libre Franklin Black"/>
                <a:ea typeface="Libre Franklin Black"/>
                <a:cs typeface="Libre Franklin Black"/>
                <a:sym typeface="Libre Franklin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33" name="Google Shape;33;p86"/>
          <p:cNvGrpSpPr/>
          <p:nvPr/>
        </p:nvGrpSpPr>
        <p:grpSpPr>
          <a:xfrm>
            <a:off x="4919484" y="-625861"/>
            <a:ext cx="8055931" cy="9651316"/>
            <a:chOff x="3822699" y="704849"/>
            <a:chExt cx="4547361" cy="5447916"/>
          </a:xfrm>
        </p:grpSpPr>
        <p:sp>
          <p:nvSpPr>
            <p:cNvPr id="34" name="Google Shape;34;p86"/>
            <p:cNvSpPr/>
            <p:nvPr/>
          </p:nvSpPr>
          <p:spPr>
            <a:xfrm>
              <a:off x="3859425" y="2201747"/>
              <a:ext cx="2752204" cy="3951018"/>
            </a:xfrm>
            <a:custGeom>
              <a:avLst/>
              <a:gdLst/>
              <a:ahLst/>
              <a:cxnLst/>
              <a:rect l="l" t="t" r="r" b="b"/>
              <a:pathLst>
                <a:path w="2752204" h="3951018" extrusionOk="0">
                  <a:moveTo>
                    <a:pt x="1174856" y="2310279"/>
                  </a:moveTo>
                  <a:cubicBezTo>
                    <a:pt x="1257323" y="2539621"/>
                    <a:pt x="1321146" y="2835522"/>
                    <a:pt x="1345496" y="3261878"/>
                  </a:cubicBezTo>
                  <a:cubicBezTo>
                    <a:pt x="1367944" y="3658472"/>
                    <a:pt x="1491311" y="3507954"/>
                    <a:pt x="1556276" y="3296488"/>
                  </a:cubicBezTo>
                  <a:cubicBezTo>
                    <a:pt x="1645020" y="3010001"/>
                    <a:pt x="1637791" y="2686716"/>
                    <a:pt x="1838394" y="2429990"/>
                  </a:cubicBezTo>
                  <a:cubicBezTo>
                    <a:pt x="2046510" y="2163755"/>
                    <a:pt x="2413852" y="2143502"/>
                    <a:pt x="2537694" y="2605705"/>
                  </a:cubicBezTo>
                  <a:cubicBezTo>
                    <a:pt x="2361062" y="2421908"/>
                    <a:pt x="2157226" y="2434554"/>
                    <a:pt x="2083891" y="2798725"/>
                  </a:cubicBezTo>
                  <a:cubicBezTo>
                    <a:pt x="2011697" y="3156335"/>
                    <a:pt x="2009414" y="3717139"/>
                    <a:pt x="1630372" y="3905405"/>
                  </a:cubicBezTo>
                  <a:cubicBezTo>
                    <a:pt x="1395242" y="4022168"/>
                    <a:pt x="1117500" y="3911680"/>
                    <a:pt x="984336" y="3605320"/>
                  </a:cubicBezTo>
                  <a:cubicBezTo>
                    <a:pt x="881420" y="3368942"/>
                    <a:pt x="904248" y="3030254"/>
                    <a:pt x="848509" y="2759645"/>
                  </a:cubicBezTo>
                  <a:cubicBezTo>
                    <a:pt x="747780" y="2269013"/>
                    <a:pt x="547558" y="2075042"/>
                    <a:pt x="264965" y="1559593"/>
                  </a:cubicBezTo>
                  <a:cubicBezTo>
                    <a:pt x="180026" y="1403941"/>
                    <a:pt x="104788" y="1244200"/>
                    <a:pt x="59702" y="1093682"/>
                  </a:cubicBezTo>
                  <a:cubicBezTo>
                    <a:pt x="-6880" y="870141"/>
                    <a:pt x="-15535" y="669609"/>
                    <a:pt x="20895" y="504924"/>
                  </a:cubicBezTo>
                  <a:cubicBezTo>
                    <a:pt x="61415" y="321412"/>
                    <a:pt x="157673" y="181639"/>
                    <a:pt x="294071" y="102054"/>
                  </a:cubicBezTo>
                  <a:cubicBezTo>
                    <a:pt x="779169" y="-181486"/>
                    <a:pt x="1143848" y="181734"/>
                    <a:pt x="1468673" y="505399"/>
                  </a:cubicBezTo>
                  <a:cubicBezTo>
                    <a:pt x="1944259" y="979487"/>
                    <a:pt x="2284588" y="923768"/>
                    <a:pt x="2751803" y="755565"/>
                  </a:cubicBezTo>
                  <a:cubicBezTo>
                    <a:pt x="2421081" y="1138182"/>
                    <a:pt x="1736332" y="1391485"/>
                    <a:pt x="1134241" y="846560"/>
                  </a:cubicBezTo>
                  <a:cubicBezTo>
                    <a:pt x="961984" y="690432"/>
                    <a:pt x="749873" y="498648"/>
                    <a:pt x="644863" y="560738"/>
                  </a:cubicBezTo>
                  <a:lnTo>
                    <a:pt x="644863" y="560738"/>
                  </a:lnTo>
                  <a:lnTo>
                    <a:pt x="640393" y="563495"/>
                  </a:lnTo>
                  <a:lnTo>
                    <a:pt x="640393" y="563495"/>
                  </a:lnTo>
                  <a:cubicBezTo>
                    <a:pt x="514648" y="642415"/>
                    <a:pt x="523494" y="847130"/>
                    <a:pt x="582847" y="1067439"/>
                  </a:cubicBezTo>
                  <a:cubicBezTo>
                    <a:pt x="722384" y="1582223"/>
                    <a:pt x="1009067" y="1849979"/>
                    <a:pt x="1174856" y="2310279"/>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5" name="Google Shape;35;p86"/>
            <p:cNvSpPr/>
            <p:nvPr/>
          </p:nvSpPr>
          <p:spPr>
            <a:xfrm>
              <a:off x="5423617" y="1890556"/>
              <a:ext cx="2946443" cy="4138629"/>
            </a:xfrm>
            <a:custGeom>
              <a:avLst/>
              <a:gdLst/>
              <a:ahLst/>
              <a:cxnLst/>
              <a:rect l="l" t="t" r="r" b="b"/>
              <a:pathLst>
                <a:path w="2946443" h="4138629" extrusionOk="0">
                  <a:moveTo>
                    <a:pt x="-307" y="753930"/>
                  </a:moveTo>
                  <a:cubicBezTo>
                    <a:pt x="718018" y="1378155"/>
                    <a:pt x="1134346" y="915002"/>
                    <a:pt x="1733299" y="620813"/>
                  </a:cubicBezTo>
                  <a:cubicBezTo>
                    <a:pt x="2248359" y="368175"/>
                    <a:pt x="2541795" y="577455"/>
                    <a:pt x="2331491" y="1161935"/>
                  </a:cubicBezTo>
                  <a:cubicBezTo>
                    <a:pt x="2320077" y="1193598"/>
                    <a:pt x="2309043" y="1216988"/>
                    <a:pt x="2296393" y="1249887"/>
                  </a:cubicBezTo>
                  <a:cubicBezTo>
                    <a:pt x="2053939" y="1882860"/>
                    <a:pt x="1926863" y="2548447"/>
                    <a:pt x="1840496" y="3228295"/>
                  </a:cubicBezTo>
                  <a:cubicBezTo>
                    <a:pt x="1813293" y="3441283"/>
                    <a:pt x="1753749" y="3979457"/>
                    <a:pt x="1649691" y="3398305"/>
                  </a:cubicBezTo>
                  <a:cubicBezTo>
                    <a:pt x="1594142" y="3087571"/>
                    <a:pt x="1556096" y="2636874"/>
                    <a:pt x="1281588" y="2330229"/>
                  </a:cubicBezTo>
                  <a:cubicBezTo>
                    <a:pt x="1001848" y="2017784"/>
                    <a:pt x="385774" y="2123137"/>
                    <a:pt x="258412" y="2580490"/>
                  </a:cubicBezTo>
                  <a:cubicBezTo>
                    <a:pt x="572299" y="2265667"/>
                    <a:pt x="948487" y="2421510"/>
                    <a:pt x="1091639" y="2826471"/>
                  </a:cubicBezTo>
                  <a:cubicBezTo>
                    <a:pt x="1193414" y="3114290"/>
                    <a:pt x="1171727" y="3525622"/>
                    <a:pt x="1338944" y="3838067"/>
                  </a:cubicBezTo>
                  <a:cubicBezTo>
                    <a:pt x="1636374" y="4394878"/>
                    <a:pt x="2187769" y="4116948"/>
                    <a:pt x="2256539" y="3501756"/>
                  </a:cubicBezTo>
                  <a:cubicBezTo>
                    <a:pt x="2307616" y="3045354"/>
                    <a:pt x="2360216" y="2482934"/>
                    <a:pt x="2518681" y="2059240"/>
                  </a:cubicBezTo>
                  <a:cubicBezTo>
                    <a:pt x="2545029" y="1988783"/>
                    <a:pt x="2567001" y="1918326"/>
                    <a:pt x="2596012" y="1852338"/>
                  </a:cubicBezTo>
                  <a:cubicBezTo>
                    <a:pt x="2625022" y="1786350"/>
                    <a:pt x="2653843" y="1716749"/>
                    <a:pt x="2679715" y="1651901"/>
                  </a:cubicBezTo>
                  <a:cubicBezTo>
                    <a:pt x="2786626" y="1383956"/>
                    <a:pt x="2921788" y="1127895"/>
                    <a:pt x="2946043" y="845496"/>
                  </a:cubicBezTo>
                  <a:lnTo>
                    <a:pt x="2946043" y="668830"/>
                  </a:lnTo>
                  <a:cubicBezTo>
                    <a:pt x="2940943" y="611668"/>
                    <a:pt x="2930821" y="555065"/>
                    <a:pt x="2915795" y="499676"/>
                  </a:cubicBezTo>
                  <a:cubicBezTo>
                    <a:pt x="2755142" y="-97545"/>
                    <a:pt x="1979748" y="-134342"/>
                    <a:pt x="1443572" y="255691"/>
                  </a:cubicBezTo>
                  <a:cubicBezTo>
                    <a:pt x="938881" y="622905"/>
                    <a:pt x="671696" y="995538"/>
                    <a:pt x="-401" y="753645"/>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6" name="Google Shape;36;p86"/>
            <p:cNvSpPr/>
            <p:nvPr/>
          </p:nvSpPr>
          <p:spPr>
            <a:xfrm>
              <a:off x="3822699" y="1142235"/>
              <a:ext cx="963346" cy="963008"/>
            </a:xfrm>
            <a:custGeom>
              <a:avLst/>
              <a:gdLst/>
              <a:ahLst/>
              <a:cxnLst/>
              <a:rect l="l" t="t" r="r" b="b"/>
              <a:pathLst>
                <a:path w="963346" h="963008" extrusionOk="0">
                  <a:moveTo>
                    <a:pt x="481177" y="-72"/>
                  </a:moveTo>
                  <a:cubicBezTo>
                    <a:pt x="747198" y="-124"/>
                    <a:pt x="962893" y="215410"/>
                    <a:pt x="962945" y="481337"/>
                  </a:cubicBezTo>
                  <a:cubicBezTo>
                    <a:pt x="962998" y="747265"/>
                    <a:pt x="747388" y="962884"/>
                    <a:pt x="481367" y="962937"/>
                  </a:cubicBezTo>
                  <a:cubicBezTo>
                    <a:pt x="215346" y="962989"/>
                    <a:pt x="-349" y="747455"/>
                    <a:pt x="-401" y="481527"/>
                  </a:cubicBezTo>
                  <a:cubicBezTo>
                    <a:pt x="-401" y="481464"/>
                    <a:pt x="-401" y="481401"/>
                    <a:pt x="-401" y="481337"/>
                  </a:cubicBezTo>
                  <a:cubicBezTo>
                    <a:pt x="-401" y="215462"/>
                    <a:pt x="215209" y="-72"/>
                    <a:pt x="481177"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7" name="Google Shape;37;p86"/>
            <p:cNvSpPr/>
            <p:nvPr/>
          </p:nvSpPr>
          <p:spPr>
            <a:xfrm>
              <a:off x="6854844" y="704849"/>
              <a:ext cx="1094608" cy="1094224"/>
            </a:xfrm>
            <a:custGeom>
              <a:avLst/>
              <a:gdLst/>
              <a:ahLst/>
              <a:cxnLst/>
              <a:rect l="l" t="t" r="r" b="b"/>
              <a:pathLst>
                <a:path w="1094608" h="1094224" extrusionOk="0">
                  <a:moveTo>
                    <a:pt x="546808" y="-72"/>
                  </a:moveTo>
                  <a:cubicBezTo>
                    <a:pt x="849076" y="-125"/>
                    <a:pt x="1094155" y="244783"/>
                    <a:pt x="1094207" y="546945"/>
                  </a:cubicBezTo>
                  <a:cubicBezTo>
                    <a:pt x="1094260" y="849107"/>
                    <a:pt x="849266" y="1094100"/>
                    <a:pt x="546998" y="1094152"/>
                  </a:cubicBezTo>
                  <a:cubicBezTo>
                    <a:pt x="244730" y="1094205"/>
                    <a:pt x="-349" y="849297"/>
                    <a:pt x="-401" y="547135"/>
                  </a:cubicBezTo>
                  <a:cubicBezTo>
                    <a:pt x="-401" y="547104"/>
                    <a:pt x="-401" y="547072"/>
                    <a:pt x="-401" y="547040"/>
                  </a:cubicBezTo>
                  <a:cubicBezTo>
                    <a:pt x="-401" y="244916"/>
                    <a:pt x="244577" y="-19"/>
                    <a:pt x="546808"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_SINGLE">
  <p:cSld name="CONTENT_SINGLE">
    <p:spTree>
      <p:nvGrpSpPr>
        <p:cNvPr id="1" name="Shape 240"/>
        <p:cNvGrpSpPr/>
        <p:nvPr/>
      </p:nvGrpSpPr>
      <p:grpSpPr>
        <a:xfrm>
          <a:off x="0" y="0"/>
          <a:ext cx="0" cy="0"/>
          <a:chOff x="0" y="0"/>
          <a:chExt cx="0" cy="0"/>
        </a:xfrm>
      </p:grpSpPr>
      <p:sp>
        <p:nvSpPr>
          <p:cNvPr id="241" name="Google Shape;241;p118"/>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118"/>
          <p:cNvSpPr txBox="1">
            <a:spLocks noGrp="1"/>
          </p:cNvSpPr>
          <p:nvPr>
            <p:ph type="body" idx="1"/>
          </p:nvPr>
        </p:nvSpPr>
        <p:spPr>
          <a:xfrm>
            <a:off x="682626" y="2057401"/>
            <a:ext cx="10823574" cy="41100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3" name="Google Shape;243;p118"/>
          <p:cNvCxnSpPr/>
          <p:nvPr/>
        </p:nvCxnSpPr>
        <p:spPr>
          <a:xfrm>
            <a:off x="4497388" y="1873568"/>
            <a:ext cx="3197225" cy="0"/>
          </a:xfrm>
          <a:prstGeom prst="straightConnector1">
            <a:avLst/>
          </a:prstGeom>
          <a:noFill/>
          <a:ln w="38100" cap="flat" cmpd="sng">
            <a:solidFill>
              <a:srgbClr val="000000"/>
            </a:solidFill>
            <a:prstDash val="solid"/>
            <a:miter lim="800000"/>
            <a:headEnd type="none" w="sm" len="sm"/>
            <a:tailEnd type="none" w="sm" len="sm"/>
          </a:ln>
        </p:spPr>
      </p:cxnSp>
      <p:sp>
        <p:nvSpPr>
          <p:cNvPr id="244" name="Google Shape;244;p118"/>
          <p:cNvSpPr txBox="1">
            <a:spLocks noGrp="1"/>
          </p:cNvSpPr>
          <p:nvPr>
            <p:ph type="body" idx="2"/>
          </p:nvPr>
        </p:nvSpPr>
        <p:spPr>
          <a:xfrm>
            <a:off x="6193766" y="6356352"/>
            <a:ext cx="5312434" cy="260349"/>
          </a:xfrm>
          <a:prstGeom prst="rect">
            <a:avLst/>
          </a:prstGeom>
          <a:noFill/>
          <a:ln>
            <a:noFill/>
          </a:ln>
        </p:spPr>
        <p:txBody>
          <a:bodyPr spcFirstLastPara="1" wrap="square" lIns="0" tIns="0" rIns="0" bIns="0" anchor="b" anchorCtr="0">
            <a:normAutofit/>
          </a:bodyPr>
          <a:lstStyle>
            <a:lvl1pPr marL="457200" lvl="0" indent="-292100" algn="r">
              <a:lnSpc>
                <a:spcPct val="90000"/>
              </a:lnSpc>
              <a:spcBef>
                <a:spcPts val="1000"/>
              </a:spcBef>
              <a:spcAft>
                <a:spcPts val="0"/>
              </a:spcAft>
              <a:buClr>
                <a:srgbClr val="888888"/>
              </a:buClr>
              <a:buSzPts val="1000"/>
              <a:buChar char="•"/>
              <a:defRPr sz="1000">
                <a:solidFill>
                  <a:srgbClr val="888888"/>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9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ibre Franklin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9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ibre Franklin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9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9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9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9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9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bre Franklin Medium"/>
              <a:buNone/>
              <a:defRPr sz="4400" b="0" i="0" u="none" strike="noStrike" cap="none">
                <a:solidFill>
                  <a:schemeClr val="dk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84"/>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7030A0"/>
              </a:buClr>
              <a:buSzPts val="3000"/>
              <a:buFont typeface="Arial"/>
              <a:buNone/>
              <a:defRPr sz="3000" b="0" i="0" u="none" strike="noStrike" cap="none">
                <a:solidFill>
                  <a:srgbClr val="7030A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84"/>
          <p:cNvSpPr txBox="1">
            <a:spLocks noGrp="1"/>
          </p:cNvSpPr>
          <p:nvPr>
            <p:ph type="body" idx="1"/>
          </p:nvPr>
        </p:nvSpPr>
        <p:spPr>
          <a:xfrm>
            <a:off x="533400" y="1222375"/>
            <a:ext cx="8470900" cy="44751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4" name="Google Shape;10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5" name="Google Shape;10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6" name="Google Shape;106;p84"/>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70" r:id="rId7"/>
    <p:sldLayoutId id="2147483671"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29" descr="dental-courses.jpg"/>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381" name="Google Shape;381;p29"/>
          <p:cNvSpPr/>
          <p:nvPr/>
        </p:nvSpPr>
        <p:spPr>
          <a:xfrm>
            <a:off x="516000" y="549000"/>
            <a:ext cx="11160000" cy="5760000"/>
          </a:xfrm>
          <a:prstGeom prst="rect">
            <a:avLst/>
          </a:prstGeom>
          <a:solidFill>
            <a:srgbClr val="7030A0">
              <a:alpha val="75690"/>
            </a:srgbClr>
          </a:solidFill>
          <a:ln>
            <a:noFill/>
          </a:ln>
        </p:spPr>
        <p:txBody>
          <a:bodyPr spcFirstLastPara="1" wrap="square" lIns="1007975" tIns="251975" rIns="91425" bIns="45700" anchor="ctr" anchorCtr="0">
            <a:noAutofit/>
          </a:bodyPr>
          <a:lstStyle/>
          <a:p>
            <a:pPr marL="0" marR="0" lvl="0" indent="0" algn="l" rtl="0">
              <a:lnSpc>
                <a:spcPct val="100000"/>
              </a:lnSpc>
              <a:spcBef>
                <a:spcPts val="600"/>
              </a:spcBef>
              <a:spcAft>
                <a:spcPts val="0"/>
              </a:spcAft>
              <a:buClr>
                <a:srgbClr val="FFFFFF"/>
              </a:buClr>
              <a:buSzPts val="4000"/>
              <a:buFont typeface="Arial"/>
              <a:buNone/>
            </a:pPr>
            <a:endParaRPr sz="1600" b="0" i="0" u="none" strike="noStrike" cap="none">
              <a:solidFill>
                <a:srgbClr val="FFFFFF"/>
              </a:solidFill>
              <a:latin typeface="Arial"/>
              <a:ea typeface="Arial"/>
              <a:cs typeface="Arial"/>
              <a:sym typeface="Arial"/>
            </a:endParaRPr>
          </a:p>
          <a:p>
            <a:pPr marL="0" marR="0" lvl="0" indent="0" algn="l" rtl="0">
              <a:lnSpc>
                <a:spcPct val="100000"/>
              </a:lnSpc>
              <a:spcBef>
                <a:spcPts val="600"/>
              </a:spcBef>
              <a:spcAft>
                <a:spcPts val="0"/>
              </a:spcAft>
              <a:buClr>
                <a:srgbClr val="FFFFFF"/>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382" name="Google Shape;382;p29"/>
          <p:cNvSpPr txBox="1">
            <a:spLocks noGrp="1"/>
          </p:cNvSpPr>
          <p:nvPr>
            <p:ph type="title"/>
          </p:nvPr>
        </p:nvSpPr>
        <p:spPr>
          <a:xfrm>
            <a:off x="694721" y="4339613"/>
            <a:ext cx="8470800" cy="843856"/>
          </a:xfrm>
          <a:prstGeom prst="rect">
            <a:avLst/>
          </a:prstGeom>
          <a:noFill/>
          <a:ln>
            <a:noFill/>
          </a:ln>
        </p:spPr>
        <p:txBody>
          <a:bodyPr spcFirstLastPara="1" wrap="square" lIns="91425" tIns="45700" rIns="91425" bIns="45700" anchor="ctr" anchorCtr="0">
            <a:noAutofit/>
          </a:bodyPr>
          <a:lstStyle/>
          <a:p>
            <a:r>
              <a:rPr lang="en-GB" sz="3200" i="0" u="none" strike="noStrike" dirty="0">
                <a:solidFill>
                  <a:srgbClr val="FFFFFF"/>
                </a:solidFill>
                <a:effectLst/>
                <a:latin typeface="Libre Franklin" pitchFamily="2" charset="77"/>
              </a:rPr>
              <a:t>Glass Ionomer Cements (GIC)</a:t>
            </a:r>
            <a:br>
              <a:rPr lang="en-GB" sz="3200" i="0" u="none" strike="noStrike" dirty="0">
                <a:solidFill>
                  <a:srgbClr val="000000"/>
                </a:solidFill>
                <a:effectLst/>
                <a:latin typeface="Libre Franklin" pitchFamily="2" charset="77"/>
              </a:rPr>
            </a:br>
            <a:r>
              <a:rPr lang="en-GB" sz="1600" i="0" u="none" strike="noStrike" dirty="0">
                <a:solidFill>
                  <a:srgbClr val="FFFFFF"/>
                </a:solidFill>
                <a:effectLst/>
                <a:latin typeface="Libre Franklin" pitchFamily="2" charset="77"/>
              </a:rPr>
              <a:t>BUPA/DTC LEARNING TOOL</a:t>
            </a:r>
            <a:br>
              <a:rPr lang="en-GB" sz="2400" i="0" u="none" strike="noStrike" dirty="0">
                <a:solidFill>
                  <a:srgbClr val="000000"/>
                </a:solidFill>
                <a:effectLst/>
                <a:latin typeface="Libre Franklin" pitchFamily="2" charset="77"/>
              </a:rPr>
            </a:br>
            <a:endParaRPr lang="en-GB" sz="2400" dirty="0">
              <a:solidFill>
                <a:schemeClr val="bg1"/>
              </a:solidFill>
              <a:latin typeface="Libre Franklin" pitchFamily="2" charset="77"/>
              <a:ea typeface="Libre Franklin"/>
              <a:cs typeface="Libre Franklin"/>
              <a:sym typeface="Libre Franklin"/>
            </a:endParaRPr>
          </a:p>
        </p:txBody>
      </p:sp>
      <p:pic>
        <p:nvPicPr>
          <p:cNvPr id="383" name="Google Shape;383;p29"/>
          <p:cNvPicPr preferRelativeResize="0"/>
          <p:nvPr/>
        </p:nvPicPr>
        <p:blipFill rotWithShape="1">
          <a:blip r:embed="rId4">
            <a:alphaModFix/>
          </a:blip>
          <a:srcRect/>
          <a:stretch/>
        </p:blipFill>
        <p:spPr>
          <a:xfrm>
            <a:off x="9165521" y="549002"/>
            <a:ext cx="2346386" cy="2346386"/>
          </a:xfrm>
          <a:prstGeom prst="rect">
            <a:avLst/>
          </a:prstGeom>
          <a:noFill/>
          <a:ln>
            <a:noFill/>
          </a:ln>
          <a:effectLst>
            <a:outerShdw blurRad="508000" sx="102000" sy="102000" algn="ctr" rotWithShape="0">
              <a:srgbClr val="FFFFFF">
                <a:alpha val="45880"/>
              </a:srgbClr>
            </a:outerShdw>
          </a:effectLst>
        </p:spPr>
      </p:pic>
      <p:sp>
        <p:nvSpPr>
          <p:cNvPr id="384" name="Google Shape;384;p29"/>
          <p:cNvSpPr txBox="1"/>
          <p:nvPr/>
        </p:nvSpPr>
        <p:spPr>
          <a:xfrm>
            <a:off x="5345725" y="-1844425"/>
            <a:ext cx="98037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10182d5d6c8_0_116"/>
          <p:cNvSpPr txBox="1">
            <a:spLocks noGrp="1"/>
          </p:cNvSpPr>
          <p:nvPr>
            <p:ph type="title"/>
          </p:nvPr>
        </p:nvSpPr>
        <p:spPr>
          <a:xfrm rot="-365">
            <a:off x="1860612" y="188034"/>
            <a:ext cx="8470800" cy="746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4000"/>
              <a:buFont typeface="Libre Franklin Medium"/>
              <a:buNone/>
            </a:pPr>
            <a:r>
              <a:rPr lang="en-US" sz="4000" dirty="0"/>
              <a:t>PROS AND CONS </a:t>
            </a:r>
            <a:endParaRPr sz="4000" dirty="0"/>
          </a:p>
        </p:txBody>
      </p:sp>
      <p:sp>
        <p:nvSpPr>
          <p:cNvPr id="482" name="Google Shape;482;g10182d5d6c8_0_116"/>
          <p:cNvSpPr/>
          <p:nvPr/>
        </p:nvSpPr>
        <p:spPr>
          <a:xfrm>
            <a:off x="6263050" y="2469574"/>
            <a:ext cx="5842000" cy="3564000"/>
          </a:xfrm>
          <a:prstGeom prst="rect">
            <a:avLst/>
          </a:prstGeom>
          <a:solidFill>
            <a:srgbClr val="D3B6EA"/>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Libre Franklin Medium"/>
              <a:ea typeface="Libre Franklin Medium"/>
              <a:cs typeface="Libre Franklin Medium"/>
              <a:sym typeface="Libre Franklin Medium"/>
            </a:endParaRPr>
          </a:p>
        </p:txBody>
      </p:sp>
      <p:sp>
        <p:nvSpPr>
          <p:cNvPr id="483" name="Google Shape;483;g10182d5d6c8_0_116"/>
          <p:cNvSpPr/>
          <p:nvPr/>
        </p:nvSpPr>
        <p:spPr>
          <a:xfrm>
            <a:off x="254000" y="2469650"/>
            <a:ext cx="5842000" cy="3564000"/>
          </a:xfrm>
          <a:prstGeom prst="rect">
            <a:avLst/>
          </a:prstGeom>
          <a:solidFill>
            <a:srgbClr val="7030A0">
              <a:alpha val="74900"/>
            </a:srgbClr>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Libre Franklin Medium"/>
              <a:ea typeface="Libre Franklin Medium"/>
              <a:cs typeface="Libre Franklin Medium"/>
              <a:sym typeface="Libre Franklin Medium"/>
            </a:endParaRPr>
          </a:p>
        </p:txBody>
      </p:sp>
      <p:sp>
        <p:nvSpPr>
          <p:cNvPr id="484" name="Google Shape;484;g10182d5d6c8_0_116"/>
          <p:cNvSpPr/>
          <p:nvPr/>
        </p:nvSpPr>
        <p:spPr>
          <a:xfrm flipH="1">
            <a:off x="1067836" y="1222424"/>
            <a:ext cx="4304400" cy="959400"/>
          </a:xfrm>
          <a:prstGeom prst="roundRect">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rgbClr val="FFFFFF"/>
                </a:solidFill>
              </a:rPr>
              <a:t>ADVANTAGES</a:t>
            </a:r>
            <a:endParaRPr sz="2000" b="1" dirty="0">
              <a:solidFill>
                <a:srgbClr val="FFFFFF"/>
              </a:solidFill>
            </a:endParaRPr>
          </a:p>
        </p:txBody>
      </p:sp>
      <p:sp>
        <p:nvSpPr>
          <p:cNvPr id="485" name="Google Shape;485;g10182d5d6c8_0_116"/>
          <p:cNvSpPr/>
          <p:nvPr/>
        </p:nvSpPr>
        <p:spPr>
          <a:xfrm flipH="1">
            <a:off x="7007511" y="1222374"/>
            <a:ext cx="4304400" cy="959400"/>
          </a:xfrm>
          <a:prstGeom prst="roundRect">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rgbClr val="FFFFFF"/>
                </a:solidFill>
              </a:rPr>
              <a:t>DISADVANTAGES</a:t>
            </a:r>
            <a:endParaRPr sz="2000" b="1" dirty="0">
              <a:solidFill>
                <a:srgbClr val="FFFFFF"/>
              </a:solidFill>
            </a:endParaRPr>
          </a:p>
        </p:txBody>
      </p:sp>
      <p:sp>
        <p:nvSpPr>
          <p:cNvPr id="486" name="Google Shape;486;g10182d5d6c8_0_116"/>
          <p:cNvSpPr/>
          <p:nvPr/>
        </p:nvSpPr>
        <p:spPr>
          <a:xfrm flipH="1">
            <a:off x="340194" y="2615224"/>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a:r>
              <a:rPr lang="en-GB" dirty="0">
                <a:solidFill>
                  <a:schemeClr val="bg1"/>
                </a:solidFill>
                <a:latin typeface="Libre Franklin" pitchFamily="2" charset="77"/>
              </a:rPr>
              <a:t>Does not need moisture control </a:t>
            </a:r>
          </a:p>
        </p:txBody>
      </p:sp>
      <p:sp>
        <p:nvSpPr>
          <p:cNvPr id="23" name="Google Shape;486;g10182d5d6c8_0_116">
            <a:extLst>
              <a:ext uri="{FF2B5EF4-FFF2-40B4-BE49-F238E27FC236}">
                <a16:creationId xmlns:a16="http://schemas.microsoft.com/office/drawing/2014/main" id="{5E548B6A-828F-D743-A430-FEE497D918D8}"/>
              </a:ext>
            </a:extLst>
          </p:cNvPr>
          <p:cNvSpPr/>
          <p:nvPr/>
        </p:nvSpPr>
        <p:spPr>
          <a:xfrm flipH="1">
            <a:off x="2320271" y="2635899"/>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endParaRPr lang="en-GB" sz="1200" dirty="0">
              <a:solidFill>
                <a:schemeClr val="bg1"/>
              </a:solidFill>
              <a:latin typeface="Libre Franklin" pitchFamily="2" charset="77"/>
            </a:endParaRPr>
          </a:p>
          <a:p>
            <a:pPr algn="ctr" fontAlgn="base"/>
            <a:endParaRPr lang="en-GB" dirty="0">
              <a:solidFill>
                <a:schemeClr val="bg1"/>
              </a:solidFill>
              <a:latin typeface="Libre Franklin" pitchFamily="2" charset="77"/>
            </a:endParaRPr>
          </a:p>
          <a:p>
            <a:pPr algn="ctr"/>
            <a:r>
              <a:rPr lang="en-GB" dirty="0">
                <a:solidFill>
                  <a:schemeClr val="bg1"/>
                </a:solidFill>
                <a:latin typeface="Libre Franklin" pitchFamily="2" charset="77"/>
              </a:rPr>
              <a:t> Ease to use </a:t>
            </a:r>
          </a:p>
          <a:p>
            <a:br>
              <a:rPr lang="en-GB" sz="1200" dirty="0"/>
            </a:br>
            <a:br>
              <a:rPr lang="en-GB" sz="1200" dirty="0"/>
            </a:br>
            <a:endParaRPr lang="en-GB" sz="1200" dirty="0">
              <a:solidFill>
                <a:schemeClr val="bg1"/>
              </a:solidFill>
              <a:latin typeface="Libre Franklin" pitchFamily="2" charset="77"/>
            </a:endParaRPr>
          </a:p>
        </p:txBody>
      </p:sp>
      <p:sp>
        <p:nvSpPr>
          <p:cNvPr id="24" name="Google Shape;486;g10182d5d6c8_0_116">
            <a:extLst>
              <a:ext uri="{FF2B5EF4-FFF2-40B4-BE49-F238E27FC236}">
                <a16:creationId xmlns:a16="http://schemas.microsoft.com/office/drawing/2014/main" id="{20FEFD4A-2F26-BA41-893C-F84F95722DA8}"/>
              </a:ext>
            </a:extLst>
          </p:cNvPr>
          <p:cNvSpPr/>
          <p:nvPr/>
        </p:nvSpPr>
        <p:spPr>
          <a:xfrm flipH="1">
            <a:off x="340194" y="3856207"/>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a:r>
              <a:rPr lang="en-GB" dirty="0">
                <a:solidFill>
                  <a:schemeClr val="bg1"/>
                </a:solidFill>
                <a:latin typeface="Libre Franklin" pitchFamily="2" charset="77"/>
              </a:rPr>
              <a:t>Versatile material </a:t>
            </a:r>
          </a:p>
        </p:txBody>
      </p:sp>
      <p:sp>
        <p:nvSpPr>
          <p:cNvPr id="25" name="Google Shape;486;g10182d5d6c8_0_116">
            <a:extLst>
              <a:ext uri="{FF2B5EF4-FFF2-40B4-BE49-F238E27FC236}">
                <a16:creationId xmlns:a16="http://schemas.microsoft.com/office/drawing/2014/main" id="{6301E995-99F1-C644-BB4C-15414035ADC2}"/>
              </a:ext>
            </a:extLst>
          </p:cNvPr>
          <p:cNvSpPr/>
          <p:nvPr/>
        </p:nvSpPr>
        <p:spPr>
          <a:xfrm flipH="1">
            <a:off x="4248296" y="2627432"/>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a:r>
              <a:rPr lang="en-GB" dirty="0">
                <a:solidFill>
                  <a:schemeClr val="bg1"/>
                </a:solidFill>
                <a:latin typeface="Libre Franklin" pitchFamily="2" charset="77"/>
              </a:rPr>
              <a:t>Adheres to tooth enamel and dentine– minimally invasive</a:t>
            </a:r>
            <a:endParaRPr lang="en-GB" sz="1200" dirty="0">
              <a:solidFill>
                <a:schemeClr val="bg1"/>
              </a:solidFill>
              <a:latin typeface="Libre Franklin" pitchFamily="2" charset="77"/>
            </a:endParaRPr>
          </a:p>
        </p:txBody>
      </p:sp>
      <p:sp>
        <p:nvSpPr>
          <p:cNvPr id="26" name="Google Shape;486;g10182d5d6c8_0_116">
            <a:extLst>
              <a:ext uri="{FF2B5EF4-FFF2-40B4-BE49-F238E27FC236}">
                <a16:creationId xmlns:a16="http://schemas.microsoft.com/office/drawing/2014/main" id="{F02B1B4C-09DF-A649-A8A7-B1BB5FA722EF}"/>
              </a:ext>
            </a:extLst>
          </p:cNvPr>
          <p:cNvSpPr/>
          <p:nvPr/>
        </p:nvSpPr>
        <p:spPr>
          <a:xfrm flipH="1">
            <a:off x="6363453" y="2578481"/>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a:r>
              <a:rPr lang="en-GB" dirty="0">
                <a:solidFill>
                  <a:schemeClr val="bg1"/>
                </a:solidFill>
                <a:latin typeface="Libre Franklin" pitchFamily="2" charset="77"/>
              </a:rPr>
              <a:t>Low shear strength and fracture resistance – brittle  </a:t>
            </a:r>
          </a:p>
        </p:txBody>
      </p:sp>
      <p:sp>
        <p:nvSpPr>
          <p:cNvPr id="27" name="Google Shape;486;g10182d5d6c8_0_116">
            <a:extLst>
              <a:ext uri="{FF2B5EF4-FFF2-40B4-BE49-F238E27FC236}">
                <a16:creationId xmlns:a16="http://schemas.microsoft.com/office/drawing/2014/main" id="{70AA0C57-5F77-DF4D-AE3C-CAA9EFF3F186}"/>
              </a:ext>
            </a:extLst>
          </p:cNvPr>
          <p:cNvSpPr/>
          <p:nvPr/>
        </p:nvSpPr>
        <p:spPr>
          <a:xfrm flipH="1">
            <a:off x="10214450" y="2615223"/>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a:r>
              <a:rPr lang="en-GB" dirty="0">
                <a:solidFill>
                  <a:schemeClr val="bg1"/>
                </a:solidFill>
                <a:latin typeface="Libre Franklin" pitchFamily="2" charset="77"/>
              </a:rPr>
              <a:t>Short Working Time</a:t>
            </a:r>
          </a:p>
        </p:txBody>
      </p:sp>
      <p:sp>
        <p:nvSpPr>
          <p:cNvPr id="28" name="Google Shape;486;g10182d5d6c8_0_116">
            <a:extLst>
              <a:ext uri="{FF2B5EF4-FFF2-40B4-BE49-F238E27FC236}">
                <a16:creationId xmlns:a16="http://schemas.microsoft.com/office/drawing/2014/main" id="{004DFAD0-86E9-F84B-8DCE-88D64F127022}"/>
              </a:ext>
            </a:extLst>
          </p:cNvPr>
          <p:cNvSpPr/>
          <p:nvPr/>
        </p:nvSpPr>
        <p:spPr>
          <a:xfrm flipH="1">
            <a:off x="6334800" y="3759708"/>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a:r>
              <a:rPr lang="en-GB" dirty="0">
                <a:solidFill>
                  <a:schemeClr val="bg1"/>
                </a:solidFill>
                <a:latin typeface="Libre Franklin" pitchFamily="2" charset="77"/>
              </a:rPr>
              <a:t>Susceptible to early water contamination</a:t>
            </a:r>
          </a:p>
        </p:txBody>
      </p:sp>
      <p:sp>
        <p:nvSpPr>
          <p:cNvPr id="29" name="Google Shape;486;g10182d5d6c8_0_116">
            <a:extLst>
              <a:ext uri="{FF2B5EF4-FFF2-40B4-BE49-F238E27FC236}">
                <a16:creationId xmlns:a16="http://schemas.microsoft.com/office/drawing/2014/main" id="{2FEAE2FC-8526-2B42-8A36-2B53340A3602}"/>
              </a:ext>
            </a:extLst>
          </p:cNvPr>
          <p:cNvSpPr/>
          <p:nvPr/>
        </p:nvSpPr>
        <p:spPr>
          <a:xfrm flipH="1">
            <a:off x="8266250" y="4928514"/>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a:r>
              <a:rPr lang="en-GB" dirty="0">
                <a:solidFill>
                  <a:schemeClr val="bg1"/>
                </a:solidFill>
                <a:latin typeface="Libre Franklin" pitchFamily="2" charset="77"/>
              </a:rPr>
              <a:t>Abrasive – rough surface </a:t>
            </a:r>
          </a:p>
        </p:txBody>
      </p:sp>
      <p:sp>
        <p:nvSpPr>
          <p:cNvPr id="30" name="Google Shape;486;g10182d5d6c8_0_116">
            <a:extLst>
              <a:ext uri="{FF2B5EF4-FFF2-40B4-BE49-F238E27FC236}">
                <a16:creationId xmlns:a16="http://schemas.microsoft.com/office/drawing/2014/main" id="{9DADEBD5-499C-0644-855D-8FBEC74AE77E}"/>
              </a:ext>
            </a:extLst>
          </p:cNvPr>
          <p:cNvSpPr/>
          <p:nvPr/>
        </p:nvSpPr>
        <p:spPr>
          <a:xfrm flipH="1">
            <a:off x="8270803" y="2583095"/>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a:r>
              <a:rPr lang="en-GB" dirty="0">
                <a:solidFill>
                  <a:schemeClr val="bg1"/>
                </a:solidFill>
                <a:latin typeface="Libre Franklin" pitchFamily="2" charset="77"/>
              </a:rPr>
              <a:t>Less aesthetic than composite restorations – yellowish in colour </a:t>
            </a:r>
          </a:p>
        </p:txBody>
      </p:sp>
      <p:sp>
        <p:nvSpPr>
          <p:cNvPr id="16" name="Google Shape;486;g10182d5d6c8_0_116">
            <a:extLst>
              <a:ext uri="{FF2B5EF4-FFF2-40B4-BE49-F238E27FC236}">
                <a16:creationId xmlns:a16="http://schemas.microsoft.com/office/drawing/2014/main" id="{0A513319-6EA3-B24C-9DE3-674A40DAFD65}"/>
              </a:ext>
            </a:extLst>
          </p:cNvPr>
          <p:cNvSpPr/>
          <p:nvPr/>
        </p:nvSpPr>
        <p:spPr>
          <a:xfrm flipH="1">
            <a:off x="2304850" y="3790666"/>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a:r>
              <a:rPr lang="en-GB" dirty="0">
                <a:solidFill>
                  <a:schemeClr val="bg1"/>
                </a:solidFill>
                <a:latin typeface="Libre Franklin" pitchFamily="2" charset="77"/>
              </a:rPr>
              <a:t>Better </a:t>
            </a:r>
            <a:r>
              <a:rPr lang="en-GB" dirty="0" err="1">
                <a:solidFill>
                  <a:schemeClr val="bg1"/>
                </a:solidFill>
                <a:latin typeface="Libre Franklin" pitchFamily="2" charset="77"/>
              </a:rPr>
              <a:t>aestehtics</a:t>
            </a:r>
            <a:r>
              <a:rPr lang="en-GB" dirty="0">
                <a:solidFill>
                  <a:schemeClr val="bg1"/>
                </a:solidFill>
                <a:latin typeface="Libre Franklin" pitchFamily="2" charset="77"/>
              </a:rPr>
              <a:t> than amalgam</a:t>
            </a:r>
          </a:p>
        </p:txBody>
      </p:sp>
      <p:sp>
        <p:nvSpPr>
          <p:cNvPr id="17" name="Google Shape;486;g10182d5d6c8_0_116">
            <a:extLst>
              <a:ext uri="{FF2B5EF4-FFF2-40B4-BE49-F238E27FC236}">
                <a16:creationId xmlns:a16="http://schemas.microsoft.com/office/drawing/2014/main" id="{05E85870-46BC-5A4A-A9D2-148E69A933CD}"/>
              </a:ext>
            </a:extLst>
          </p:cNvPr>
          <p:cNvSpPr/>
          <p:nvPr/>
        </p:nvSpPr>
        <p:spPr>
          <a:xfrm flipH="1">
            <a:off x="2292070" y="4938165"/>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a:r>
              <a:rPr lang="en-GB" dirty="0">
                <a:solidFill>
                  <a:schemeClr val="bg1"/>
                </a:solidFill>
                <a:latin typeface="Libre Franklin" pitchFamily="2" charset="77"/>
              </a:rPr>
              <a:t>Therapeutic Action – release of Fluoride</a:t>
            </a:r>
            <a:br>
              <a:rPr lang="en-GB" sz="1200" dirty="0"/>
            </a:br>
            <a:endParaRPr lang="en-GB" sz="1200" dirty="0">
              <a:solidFill>
                <a:schemeClr val="bg1"/>
              </a:solidFill>
              <a:latin typeface="Libre Franklin" pitchFamily="2" charset="77"/>
            </a:endParaRPr>
          </a:p>
        </p:txBody>
      </p:sp>
      <p:sp>
        <p:nvSpPr>
          <p:cNvPr id="18" name="Google Shape;486;g10182d5d6c8_0_116">
            <a:extLst>
              <a:ext uri="{FF2B5EF4-FFF2-40B4-BE49-F238E27FC236}">
                <a16:creationId xmlns:a16="http://schemas.microsoft.com/office/drawing/2014/main" id="{A6D80456-DFA3-2840-B3A2-2B67F32DF8B6}"/>
              </a:ext>
            </a:extLst>
          </p:cNvPr>
          <p:cNvSpPr/>
          <p:nvPr/>
        </p:nvSpPr>
        <p:spPr>
          <a:xfrm flipH="1">
            <a:off x="4283950" y="3782836"/>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a:r>
              <a:rPr lang="en-GB" dirty="0">
                <a:solidFill>
                  <a:schemeClr val="bg1"/>
                </a:solidFill>
                <a:latin typeface="Libre Franklin" pitchFamily="2" charset="77"/>
              </a:rPr>
              <a:t>Does not need bonding agents </a:t>
            </a:r>
          </a:p>
        </p:txBody>
      </p:sp>
      <p:sp>
        <p:nvSpPr>
          <p:cNvPr id="19" name="Google Shape;486;g10182d5d6c8_0_116">
            <a:extLst>
              <a:ext uri="{FF2B5EF4-FFF2-40B4-BE49-F238E27FC236}">
                <a16:creationId xmlns:a16="http://schemas.microsoft.com/office/drawing/2014/main" id="{7E011499-AAFB-8B4A-98BB-A5F86656DC2D}"/>
              </a:ext>
            </a:extLst>
          </p:cNvPr>
          <p:cNvSpPr/>
          <p:nvPr/>
        </p:nvSpPr>
        <p:spPr>
          <a:xfrm flipH="1">
            <a:off x="8214926" y="3759708"/>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a:r>
              <a:rPr lang="en-GB" dirty="0">
                <a:solidFill>
                  <a:schemeClr val="bg1"/>
                </a:solidFill>
                <a:latin typeface="Libre Franklin" pitchFamily="2" charset="77"/>
              </a:rPr>
              <a:t>Not as wear resistant  as amalgam </a:t>
            </a:r>
          </a:p>
        </p:txBody>
      </p:sp>
      <p:sp>
        <p:nvSpPr>
          <p:cNvPr id="21" name="Google Shape;486;g10182d5d6c8_0_116">
            <a:extLst>
              <a:ext uri="{FF2B5EF4-FFF2-40B4-BE49-F238E27FC236}">
                <a16:creationId xmlns:a16="http://schemas.microsoft.com/office/drawing/2014/main" id="{754E6FE5-692A-B241-97CF-C0C0A485DB8B}"/>
              </a:ext>
            </a:extLst>
          </p:cNvPr>
          <p:cNvSpPr/>
          <p:nvPr/>
        </p:nvSpPr>
        <p:spPr>
          <a:xfrm flipH="1">
            <a:off x="10197700" y="3861777"/>
            <a:ext cx="1740300" cy="1095409"/>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a:r>
              <a:rPr lang="en-GB" dirty="0">
                <a:solidFill>
                  <a:schemeClr val="bg1"/>
                </a:solidFill>
                <a:latin typeface="Libre Franklin" pitchFamily="2" charset="77"/>
              </a:rPr>
              <a:t>Long setting time – can take 24 hours to mature</a:t>
            </a:r>
          </a:p>
        </p:txBody>
      </p:sp>
    </p:spTree>
    <p:extLst>
      <p:ext uri="{BB962C8B-B14F-4D97-AF65-F5344CB8AC3E}">
        <p14:creationId xmlns:p14="http://schemas.microsoft.com/office/powerpoint/2010/main" val="300359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86"/>
                                        </p:tgtEl>
                                        <p:attrNameLst>
                                          <p:attrName>style.visibility</p:attrName>
                                        </p:attrNameLst>
                                      </p:cBhvr>
                                      <p:to>
                                        <p:strVal val="visible"/>
                                      </p:to>
                                    </p:set>
                                    <p:anim calcmode="lin" valueType="num">
                                      <p:cBhvr>
                                        <p:cTn id="7" dur="1000" fill="hold"/>
                                        <p:tgtEl>
                                          <p:spTgt spid="486"/>
                                        </p:tgtEl>
                                        <p:attrNameLst>
                                          <p:attrName>ppt_w</p:attrName>
                                        </p:attrNameLst>
                                      </p:cBhvr>
                                      <p:tavLst>
                                        <p:tav tm="0">
                                          <p:val>
                                            <p:strVal val="#ppt_w*0.70"/>
                                          </p:val>
                                        </p:tav>
                                        <p:tav tm="100000">
                                          <p:val>
                                            <p:strVal val="#ppt_w"/>
                                          </p:val>
                                        </p:tav>
                                      </p:tavLst>
                                    </p:anim>
                                    <p:anim calcmode="lin" valueType="num">
                                      <p:cBhvr>
                                        <p:cTn id="8" dur="1000" fill="hold"/>
                                        <p:tgtEl>
                                          <p:spTgt spid="486"/>
                                        </p:tgtEl>
                                        <p:attrNameLst>
                                          <p:attrName>ppt_h</p:attrName>
                                        </p:attrNameLst>
                                      </p:cBhvr>
                                      <p:tavLst>
                                        <p:tav tm="0">
                                          <p:val>
                                            <p:strVal val="#ppt_h"/>
                                          </p:val>
                                        </p:tav>
                                        <p:tav tm="100000">
                                          <p:val>
                                            <p:strVal val="#ppt_h"/>
                                          </p:val>
                                        </p:tav>
                                      </p:tavLst>
                                    </p:anim>
                                    <p:animEffect transition="in" filter="fade">
                                      <p:cBhvr>
                                        <p:cTn id="9" dur="1000"/>
                                        <p:tgtEl>
                                          <p:spTgt spid="48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strVal val="#ppt_w*0.70"/>
                                          </p:val>
                                        </p:tav>
                                        <p:tav tm="100000">
                                          <p:val>
                                            <p:strVal val="#ppt_w"/>
                                          </p:val>
                                        </p:tav>
                                      </p:tavLst>
                                    </p:anim>
                                    <p:anim calcmode="lin" valueType="num">
                                      <p:cBhvr>
                                        <p:cTn id="15" dur="1000" fill="hold"/>
                                        <p:tgtEl>
                                          <p:spTgt spid="23"/>
                                        </p:tgtEl>
                                        <p:attrNameLst>
                                          <p:attrName>ppt_h</p:attrName>
                                        </p:attrNameLst>
                                      </p:cBhvr>
                                      <p:tavLst>
                                        <p:tav tm="0">
                                          <p:val>
                                            <p:strVal val="#ppt_h"/>
                                          </p:val>
                                        </p:tav>
                                        <p:tav tm="100000">
                                          <p:val>
                                            <p:strVal val="#ppt_h"/>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strVal val="#ppt_w*0.70"/>
                                          </p:val>
                                        </p:tav>
                                        <p:tav tm="100000">
                                          <p:val>
                                            <p:strVal val="#ppt_w"/>
                                          </p:val>
                                        </p:tav>
                                      </p:tavLst>
                                    </p:anim>
                                    <p:anim calcmode="lin" valueType="num">
                                      <p:cBhvr>
                                        <p:cTn id="22" dur="1000" fill="hold"/>
                                        <p:tgtEl>
                                          <p:spTgt spid="25"/>
                                        </p:tgtEl>
                                        <p:attrNameLst>
                                          <p:attrName>ppt_h</p:attrName>
                                        </p:attrNameLst>
                                      </p:cBhvr>
                                      <p:tavLst>
                                        <p:tav tm="0">
                                          <p:val>
                                            <p:strVal val="#ppt_h"/>
                                          </p:val>
                                        </p:tav>
                                        <p:tav tm="100000">
                                          <p:val>
                                            <p:strVal val="#ppt_h"/>
                                          </p:val>
                                        </p:tav>
                                      </p:tavLst>
                                    </p:anim>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strVal val="#ppt_w*0.70"/>
                                          </p:val>
                                        </p:tav>
                                        <p:tav tm="100000">
                                          <p:val>
                                            <p:strVal val="#ppt_w"/>
                                          </p:val>
                                        </p:tav>
                                      </p:tavLst>
                                    </p:anim>
                                    <p:anim calcmode="lin" valueType="num">
                                      <p:cBhvr>
                                        <p:cTn id="29" dur="1000" fill="hold"/>
                                        <p:tgtEl>
                                          <p:spTgt spid="24"/>
                                        </p:tgtEl>
                                        <p:attrNameLst>
                                          <p:attrName>ppt_h</p:attrName>
                                        </p:attrNameLst>
                                      </p:cBhvr>
                                      <p:tavLst>
                                        <p:tav tm="0">
                                          <p:val>
                                            <p:strVal val="#ppt_h"/>
                                          </p:val>
                                        </p:tav>
                                        <p:tav tm="100000">
                                          <p:val>
                                            <p:strVal val="#ppt_h"/>
                                          </p:val>
                                        </p:tav>
                                      </p:tavLst>
                                    </p:anim>
                                    <p:animEffect transition="in" filter="fade">
                                      <p:cBhvr>
                                        <p:cTn id="30" dur="1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strVal val="#ppt_w*0.70"/>
                                          </p:val>
                                        </p:tav>
                                        <p:tav tm="100000">
                                          <p:val>
                                            <p:strVal val="#ppt_w"/>
                                          </p:val>
                                        </p:tav>
                                      </p:tavLst>
                                    </p:anim>
                                    <p:anim calcmode="lin" valueType="num">
                                      <p:cBhvr>
                                        <p:cTn id="36" dur="1000" fill="hold"/>
                                        <p:tgtEl>
                                          <p:spTgt spid="16"/>
                                        </p:tgtEl>
                                        <p:attrNameLst>
                                          <p:attrName>ppt_h</p:attrName>
                                        </p:attrNameLst>
                                      </p:cBhvr>
                                      <p:tavLst>
                                        <p:tav tm="0">
                                          <p:val>
                                            <p:strVal val="#ppt_h"/>
                                          </p:val>
                                        </p:tav>
                                        <p:tav tm="100000">
                                          <p:val>
                                            <p:strVal val="#ppt_h"/>
                                          </p:val>
                                        </p:tav>
                                      </p:tavLst>
                                    </p:anim>
                                    <p:animEffect transition="in" filter="fade">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strVal val="#ppt_w*0.70"/>
                                          </p:val>
                                        </p:tav>
                                        <p:tav tm="100000">
                                          <p:val>
                                            <p:strVal val="#ppt_w"/>
                                          </p:val>
                                        </p:tav>
                                      </p:tavLst>
                                    </p:anim>
                                    <p:anim calcmode="lin" valueType="num">
                                      <p:cBhvr>
                                        <p:cTn id="43" dur="1000" fill="hold"/>
                                        <p:tgtEl>
                                          <p:spTgt spid="18"/>
                                        </p:tgtEl>
                                        <p:attrNameLst>
                                          <p:attrName>ppt_h</p:attrName>
                                        </p:attrNameLst>
                                      </p:cBhvr>
                                      <p:tavLst>
                                        <p:tav tm="0">
                                          <p:val>
                                            <p:strVal val="#ppt_h"/>
                                          </p:val>
                                        </p:tav>
                                        <p:tav tm="100000">
                                          <p:val>
                                            <p:strVal val="#ppt_h"/>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strVal val="#ppt_w*0.70"/>
                                          </p:val>
                                        </p:tav>
                                        <p:tav tm="100000">
                                          <p:val>
                                            <p:strVal val="#ppt_w"/>
                                          </p:val>
                                        </p:tav>
                                      </p:tavLst>
                                    </p:anim>
                                    <p:anim calcmode="lin" valueType="num">
                                      <p:cBhvr>
                                        <p:cTn id="50" dur="1000" fill="hold"/>
                                        <p:tgtEl>
                                          <p:spTgt spid="17"/>
                                        </p:tgtEl>
                                        <p:attrNameLst>
                                          <p:attrName>ppt_h</p:attrName>
                                        </p:attrNameLst>
                                      </p:cBhvr>
                                      <p:tavLst>
                                        <p:tav tm="0">
                                          <p:val>
                                            <p:strVal val="#ppt_h"/>
                                          </p:val>
                                        </p:tav>
                                        <p:tav tm="100000">
                                          <p:val>
                                            <p:strVal val="#ppt_h"/>
                                          </p:val>
                                        </p:tav>
                                      </p:tavLst>
                                    </p:anim>
                                    <p:animEffect transition="in" filter="fade">
                                      <p:cBhvr>
                                        <p:cTn id="51" dur="1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0.70"/>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1000" fill="hold"/>
                                        <p:tgtEl>
                                          <p:spTgt spid="30"/>
                                        </p:tgtEl>
                                        <p:attrNameLst>
                                          <p:attrName>ppt_w</p:attrName>
                                        </p:attrNameLst>
                                      </p:cBhvr>
                                      <p:tavLst>
                                        <p:tav tm="0">
                                          <p:val>
                                            <p:strVal val="#ppt_w*0.70"/>
                                          </p:val>
                                        </p:tav>
                                        <p:tav tm="100000">
                                          <p:val>
                                            <p:strVal val="#ppt_w"/>
                                          </p:val>
                                        </p:tav>
                                      </p:tavLst>
                                    </p:anim>
                                    <p:anim calcmode="lin" valueType="num">
                                      <p:cBhvr>
                                        <p:cTn id="64" dur="1000" fill="hold"/>
                                        <p:tgtEl>
                                          <p:spTgt spid="30"/>
                                        </p:tgtEl>
                                        <p:attrNameLst>
                                          <p:attrName>ppt_h</p:attrName>
                                        </p:attrNameLst>
                                      </p:cBhvr>
                                      <p:tavLst>
                                        <p:tav tm="0">
                                          <p:val>
                                            <p:strVal val="#ppt_h"/>
                                          </p:val>
                                        </p:tav>
                                        <p:tav tm="100000">
                                          <p:val>
                                            <p:strVal val="#ppt_h"/>
                                          </p:val>
                                        </p:tav>
                                      </p:tavLst>
                                    </p:anim>
                                    <p:animEffect transition="in" filter="fade">
                                      <p:cBhvr>
                                        <p:cTn id="65" dur="10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1000" fill="hold"/>
                                        <p:tgtEl>
                                          <p:spTgt spid="27"/>
                                        </p:tgtEl>
                                        <p:attrNameLst>
                                          <p:attrName>ppt_w</p:attrName>
                                        </p:attrNameLst>
                                      </p:cBhvr>
                                      <p:tavLst>
                                        <p:tav tm="0">
                                          <p:val>
                                            <p:strVal val="#ppt_w*0.70"/>
                                          </p:val>
                                        </p:tav>
                                        <p:tav tm="100000">
                                          <p:val>
                                            <p:strVal val="#ppt_w"/>
                                          </p:val>
                                        </p:tav>
                                      </p:tavLst>
                                    </p:anim>
                                    <p:anim calcmode="lin" valueType="num">
                                      <p:cBhvr>
                                        <p:cTn id="71" dur="1000" fill="hold"/>
                                        <p:tgtEl>
                                          <p:spTgt spid="27"/>
                                        </p:tgtEl>
                                        <p:attrNameLst>
                                          <p:attrName>ppt_h</p:attrName>
                                        </p:attrNameLst>
                                      </p:cBhvr>
                                      <p:tavLst>
                                        <p:tav tm="0">
                                          <p:val>
                                            <p:strVal val="#ppt_h"/>
                                          </p:val>
                                        </p:tav>
                                        <p:tav tm="100000">
                                          <p:val>
                                            <p:strVal val="#ppt_h"/>
                                          </p:val>
                                        </p:tav>
                                      </p:tavLst>
                                    </p:anim>
                                    <p:animEffect transition="in" filter="fade">
                                      <p:cBhvr>
                                        <p:cTn id="72" dur="10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1000" fill="hold"/>
                                        <p:tgtEl>
                                          <p:spTgt spid="28"/>
                                        </p:tgtEl>
                                        <p:attrNameLst>
                                          <p:attrName>ppt_w</p:attrName>
                                        </p:attrNameLst>
                                      </p:cBhvr>
                                      <p:tavLst>
                                        <p:tav tm="0">
                                          <p:val>
                                            <p:strVal val="#ppt_w*0.70"/>
                                          </p:val>
                                        </p:tav>
                                        <p:tav tm="100000">
                                          <p:val>
                                            <p:strVal val="#ppt_w"/>
                                          </p:val>
                                        </p:tav>
                                      </p:tavLst>
                                    </p:anim>
                                    <p:anim calcmode="lin" valueType="num">
                                      <p:cBhvr>
                                        <p:cTn id="78" dur="1000" fill="hold"/>
                                        <p:tgtEl>
                                          <p:spTgt spid="28"/>
                                        </p:tgtEl>
                                        <p:attrNameLst>
                                          <p:attrName>ppt_h</p:attrName>
                                        </p:attrNameLst>
                                      </p:cBhvr>
                                      <p:tavLst>
                                        <p:tav tm="0">
                                          <p:val>
                                            <p:strVal val="#ppt_h"/>
                                          </p:val>
                                        </p:tav>
                                        <p:tav tm="100000">
                                          <p:val>
                                            <p:strVal val="#ppt_h"/>
                                          </p:val>
                                        </p:tav>
                                      </p:tavLst>
                                    </p:anim>
                                    <p:animEffect transition="in" filter="fade">
                                      <p:cBhvr>
                                        <p:cTn id="79" dur="10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1000" fill="hold"/>
                                        <p:tgtEl>
                                          <p:spTgt spid="19"/>
                                        </p:tgtEl>
                                        <p:attrNameLst>
                                          <p:attrName>ppt_w</p:attrName>
                                        </p:attrNameLst>
                                      </p:cBhvr>
                                      <p:tavLst>
                                        <p:tav tm="0">
                                          <p:val>
                                            <p:strVal val="#ppt_w*0.70"/>
                                          </p:val>
                                        </p:tav>
                                        <p:tav tm="100000">
                                          <p:val>
                                            <p:strVal val="#ppt_w"/>
                                          </p:val>
                                        </p:tav>
                                      </p:tavLst>
                                    </p:anim>
                                    <p:anim calcmode="lin" valueType="num">
                                      <p:cBhvr>
                                        <p:cTn id="85" dur="1000" fill="hold"/>
                                        <p:tgtEl>
                                          <p:spTgt spid="19"/>
                                        </p:tgtEl>
                                        <p:attrNameLst>
                                          <p:attrName>ppt_h</p:attrName>
                                        </p:attrNameLst>
                                      </p:cBhvr>
                                      <p:tavLst>
                                        <p:tav tm="0">
                                          <p:val>
                                            <p:strVal val="#ppt_h"/>
                                          </p:val>
                                        </p:tav>
                                        <p:tav tm="100000">
                                          <p:val>
                                            <p:strVal val="#ppt_h"/>
                                          </p:val>
                                        </p:tav>
                                      </p:tavLst>
                                    </p:anim>
                                    <p:animEffect transition="in" filter="fade">
                                      <p:cBhvr>
                                        <p:cTn id="86" dur="10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1000" fill="hold"/>
                                        <p:tgtEl>
                                          <p:spTgt spid="21"/>
                                        </p:tgtEl>
                                        <p:attrNameLst>
                                          <p:attrName>ppt_w</p:attrName>
                                        </p:attrNameLst>
                                      </p:cBhvr>
                                      <p:tavLst>
                                        <p:tav tm="0">
                                          <p:val>
                                            <p:strVal val="#ppt_w*0.70"/>
                                          </p:val>
                                        </p:tav>
                                        <p:tav tm="100000">
                                          <p:val>
                                            <p:strVal val="#ppt_w"/>
                                          </p:val>
                                        </p:tav>
                                      </p:tavLst>
                                    </p:anim>
                                    <p:anim calcmode="lin" valueType="num">
                                      <p:cBhvr>
                                        <p:cTn id="92" dur="1000" fill="hold"/>
                                        <p:tgtEl>
                                          <p:spTgt spid="21"/>
                                        </p:tgtEl>
                                        <p:attrNameLst>
                                          <p:attrName>ppt_h</p:attrName>
                                        </p:attrNameLst>
                                      </p:cBhvr>
                                      <p:tavLst>
                                        <p:tav tm="0">
                                          <p:val>
                                            <p:strVal val="#ppt_h"/>
                                          </p:val>
                                        </p:tav>
                                        <p:tav tm="100000">
                                          <p:val>
                                            <p:strVal val="#ppt_h"/>
                                          </p:val>
                                        </p:tav>
                                      </p:tavLst>
                                    </p:anim>
                                    <p:animEffect transition="in" filter="fade">
                                      <p:cBhvr>
                                        <p:cTn id="93" dur="10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29"/>
                                        </p:tgtEl>
                                        <p:attrNameLst>
                                          <p:attrName>style.visibility</p:attrName>
                                        </p:attrNameLst>
                                      </p:cBhvr>
                                      <p:to>
                                        <p:strVal val="visible"/>
                                      </p:to>
                                    </p:set>
                                    <p:anim calcmode="lin" valueType="num">
                                      <p:cBhvr>
                                        <p:cTn id="98" dur="1000" fill="hold"/>
                                        <p:tgtEl>
                                          <p:spTgt spid="29"/>
                                        </p:tgtEl>
                                        <p:attrNameLst>
                                          <p:attrName>ppt_w</p:attrName>
                                        </p:attrNameLst>
                                      </p:cBhvr>
                                      <p:tavLst>
                                        <p:tav tm="0">
                                          <p:val>
                                            <p:strVal val="#ppt_w*0.70"/>
                                          </p:val>
                                        </p:tav>
                                        <p:tav tm="100000">
                                          <p:val>
                                            <p:strVal val="#ppt_w"/>
                                          </p:val>
                                        </p:tav>
                                      </p:tavLst>
                                    </p:anim>
                                    <p:anim calcmode="lin" valueType="num">
                                      <p:cBhvr>
                                        <p:cTn id="99" dur="1000" fill="hold"/>
                                        <p:tgtEl>
                                          <p:spTgt spid="29"/>
                                        </p:tgtEl>
                                        <p:attrNameLst>
                                          <p:attrName>ppt_h</p:attrName>
                                        </p:attrNameLst>
                                      </p:cBhvr>
                                      <p:tavLst>
                                        <p:tav tm="0">
                                          <p:val>
                                            <p:strVal val="#ppt_h"/>
                                          </p:val>
                                        </p:tav>
                                        <p:tav tm="100000">
                                          <p:val>
                                            <p:strVal val="#ppt_h"/>
                                          </p:val>
                                        </p:tav>
                                      </p:tavLst>
                                    </p:anim>
                                    <p:animEffect transition="in" filter="fade">
                                      <p:cBhvr>
                                        <p:cTn id="10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0" animBg="1"/>
      <p:bldP spid="23" grpId="0" animBg="1"/>
      <p:bldP spid="24" grpId="0" animBg="1"/>
      <p:bldP spid="25" grpId="0" animBg="1"/>
      <p:bldP spid="26" grpId="0" animBg="1"/>
      <p:bldP spid="27" grpId="0" animBg="1"/>
      <p:bldP spid="28" grpId="0" animBg="1"/>
      <p:bldP spid="29" grpId="0" animBg="1"/>
      <p:bldP spid="30" grpId="0" animBg="1"/>
      <p:bldP spid="16" grpId="0" animBg="1"/>
      <p:bldP spid="17" grpId="0" animBg="1"/>
      <p:bldP spid="18" grpId="0" animBg="1"/>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12" name="Google Shape;448;g10182d5d6c8_0_83">
            <a:extLst>
              <a:ext uri="{FF2B5EF4-FFF2-40B4-BE49-F238E27FC236}">
                <a16:creationId xmlns:a16="http://schemas.microsoft.com/office/drawing/2014/main" id="{39A2ED1A-DA4B-754E-A926-F0F3890B3C3A}"/>
              </a:ext>
            </a:extLst>
          </p:cNvPr>
          <p:cNvSpPr txBox="1">
            <a:spLocks noGrp="1"/>
          </p:cNvSpPr>
          <p:nvPr>
            <p:ph type="title"/>
          </p:nvPr>
        </p:nvSpPr>
        <p:spPr>
          <a:xfrm>
            <a:off x="3979199" y="-457985"/>
            <a:ext cx="4233600" cy="3350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Libre Franklin Medium"/>
              <a:buNone/>
            </a:pPr>
            <a:r>
              <a:rPr lang="en-US" sz="3200" dirty="0">
                <a:solidFill>
                  <a:schemeClr val="bg1"/>
                </a:solidFill>
                <a:latin typeface="Libre Franklin Medium"/>
                <a:ea typeface="Libre Franklin Medium"/>
                <a:cs typeface="Libre Franklin Medium"/>
                <a:sym typeface="Libre Franklin Medium"/>
              </a:rPr>
              <a:t>CHEMICAL REACTIONS </a:t>
            </a:r>
            <a:endParaRPr sz="3200" dirty="0">
              <a:solidFill>
                <a:schemeClr val="bg1"/>
              </a:solidFill>
              <a:latin typeface="Libre Franklin Medium"/>
              <a:ea typeface="Libre Franklin Medium"/>
              <a:cs typeface="Libre Franklin Medium"/>
              <a:sym typeface="Libre Franklin Medium"/>
            </a:endParaRPr>
          </a:p>
        </p:txBody>
      </p:sp>
      <p:pic>
        <p:nvPicPr>
          <p:cNvPr id="13" name="Google Shape;430;g10182d5d6c8_0_9" descr="DTC-logo535-130.png">
            <a:extLst>
              <a:ext uri="{FF2B5EF4-FFF2-40B4-BE49-F238E27FC236}">
                <a16:creationId xmlns:a16="http://schemas.microsoft.com/office/drawing/2014/main" id="{2FDDBD3C-060B-CB44-B736-14F496C7C2CD}"/>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sp>
        <p:nvSpPr>
          <p:cNvPr id="14" name="TextBox 13">
            <a:extLst>
              <a:ext uri="{FF2B5EF4-FFF2-40B4-BE49-F238E27FC236}">
                <a16:creationId xmlns:a16="http://schemas.microsoft.com/office/drawing/2014/main" id="{6AEDABE2-8769-754E-8C5C-B9C762679026}"/>
              </a:ext>
            </a:extLst>
          </p:cNvPr>
          <p:cNvSpPr txBox="1"/>
          <p:nvPr/>
        </p:nvSpPr>
        <p:spPr>
          <a:xfrm>
            <a:off x="535516" y="1920758"/>
            <a:ext cx="11120965" cy="5016758"/>
          </a:xfrm>
          <a:prstGeom prst="rect">
            <a:avLst/>
          </a:prstGeom>
          <a:noFill/>
        </p:spPr>
        <p:txBody>
          <a:bodyPr wrap="square">
            <a:spAutoFit/>
          </a:bodyPr>
          <a:lstStyle/>
          <a:p>
            <a:pPr marL="285750" indent="-285750" fontAlgn="base">
              <a:buClr>
                <a:srgbClr val="7030A0"/>
              </a:buClr>
              <a:buFont typeface="Arial" panose="020B0604020202020204" pitchFamily="34" charset="0"/>
              <a:buChar char="•"/>
            </a:pPr>
            <a:r>
              <a:rPr lang="en-GB" sz="1600" dirty="0">
                <a:solidFill>
                  <a:srgbClr val="7030A0"/>
                </a:solidFill>
                <a:latin typeface="Libre Franklin" pitchFamily="2" charset="77"/>
              </a:rPr>
              <a:t>It is adhesive to enamel and dentine, so is very easy to use and , as it doesn’t require any bonding agent. Therefore, minimum cavity preparation required, so easy to use on children and other specific cases and does not require moisture control. </a:t>
            </a:r>
          </a:p>
          <a:p>
            <a:pPr marL="285750" indent="-285750" fontAlgn="base">
              <a:buClr>
                <a:srgbClr val="7030A0"/>
              </a:buClr>
              <a:buFont typeface="Arial" panose="020B0604020202020204" pitchFamily="34" charset="0"/>
              <a:buChar char="•"/>
            </a:pPr>
            <a:endParaRPr lang="en-GB" sz="1600" dirty="0">
              <a:solidFill>
                <a:srgbClr val="7030A0"/>
              </a:solidFill>
              <a:latin typeface="Libre Franklin" pitchFamily="2" charset="77"/>
            </a:endParaRPr>
          </a:p>
          <a:p>
            <a:pPr marL="285750" indent="-285750" fontAlgn="base">
              <a:buClr>
                <a:srgbClr val="7030A0"/>
              </a:buClr>
              <a:buFont typeface="Arial" panose="020B0604020202020204" pitchFamily="34" charset="0"/>
              <a:buChar char="•"/>
            </a:pPr>
            <a:r>
              <a:rPr lang="en-GB" sz="1600" dirty="0">
                <a:solidFill>
                  <a:srgbClr val="7030A0"/>
                </a:solidFill>
                <a:latin typeface="Libre Franklin" pitchFamily="2" charset="77"/>
              </a:rPr>
              <a:t>It is useful to use as a filling material for patients that are susceptible to caries, as it leaches fluoride for a relatively long period of time, benefiting the tooth itself and those in close proximity, therefore clinically “anti-cariogenic”. </a:t>
            </a:r>
          </a:p>
          <a:p>
            <a:pPr marL="285750" indent="-285750" fontAlgn="base">
              <a:buClr>
                <a:srgbClr val="7030A0"/>
              </a:buClr>
              <a:buFont typeface="Arial" panose="020B0604020202020204" pitchFamily="34" charset="0"/>
              <a:buChar char="•"/>
            </a:pPr>
            <a:endParaRPr lang="en-GB" sz="1600" dirty="0">
              <a:solidFill>
                <a:srgbClr val="7030A0"/>
              </a:solidFill>
              <a:latin typeface="Libre Franklin" pitchFamily="2" charset="77"/>
            </a:endParaRPr>
          </a:p>
          <a:p>
            <a:pPr marL="285750" indent="-285750" fontAlgn="base">
              <a:buClr>
                <a:srgbClr val="7030A0"/>
              </a:buClr>
              <a:buFont typeface="Arial" panose="020B0604020202020204" pitchFamily="34" charset="0"/>
              <a:buChar char="•"/>
            </a:pPr>
            <a:r>
              <a:rPr lang="en-GB" sz="1600" dirty="0">
                <a:solidFill>
                  <a:srgbClr val="7030A0"/>
                </a:solidFill>
                <a:latin typeface="Libre Franklin" pitchFamily="2" charset="77"/>
              </a:rPr>
              <a:t>GICs can also be used for permanent cementation of crowns, bridges, veneers and other dental appliances, mostly as they bond directly to teeth with minimum preparation.</a:t>
            </a:r>
          </a:p>
          <a:p>
            <a:pPr marL="285750" indent="-285750" fontAlgn="base">
              <a:buClr>
                <a:srgbClr val="7030A0"/>
              </a:buClr>
              <a:buFont typeface="Arial" panose="020B0604020202020204" pitchFamily="34" charset="0"/>
              <a:buChar char="•"/>
            </a:pPr>
            <a:endParaRPr lang="en-GB" sz="1600" dirty="0">
              <a:solidFill>
                <a:srgbClr val="7030A0"/>
              </a:solidFill>
              <a:latin typeface="Libre Franklin" pitchFamily="2" charset="77"/>
            </a:endParaRPr>
          </a:p>
          <a:p>
            <a:pPr marL="285750" indent="-285750" fontAlgn="base">
              <a:buClr>
                <a:srgbClr val="7030A0"/>
              </a:buClr>
              <a:buFont typeface="Arial" panose="020B0604020202020204" pitchFamily="34" charset="0"/>
              <a:buChar char="•"/>
            </a:pPr>
            <a:r>
              <a:rPr lang="en-GB" sz="1600" dirty="0">
                <a:solidFill>
                  <a:srgbClr val="7030A0"/>
                </a:solidFill>
                <a:latin typeface="Libre Franklin" pitchFamily="2" charset="77"/>
              </a:rPr>
              <a:t>They are also used as a material for fissure sealants, as the fluid consistency of GIC is easily adaptable to suit the treatment that is required and its anti-cariogenic properties. </a:t>
            </a:r>
          </a:p>
          <a:p>
            <a:pPr marL="285750" indent="-285750" fontAlgn="base">
              <a:buClr>
                <a:srgbClr val="7030A0"/>
              </a:buClr>
              <a:buFont typeface="Arial" panose="020B0604020202020204" pitchFamily="34" charset="0"/>
              <a:buChar char="•"/>
            </a:pPr>
            <a:endParaRPr lang="en-GB" sz="1600" dirty="0">
              <a:solidFill>
                <a:srgbClr val="7030A0"/>
              </a:solidFill>
              <a:latin typeface="Libre Franklin" pitchFamily="2" charset="77"/>
            </a:endParaRPr>
          </a:p>
          <a:p>
            <a:pPr marL="285750" indent="-285750" fontAlgn="base">
              <a:buClr>
                <a:srgbClr val="7030A0"/>
              </a:buClr>
              <a:buFont typeface="Arial" panose="020B0604020202020204" pitchFamily="34" charset="0"/>
              <a:buChar char="•"/>
            </a:pPr>
            <a:r>
              <a:rPr lang="en-GB" sz="1600" dirty="0">
                <a:solidFill>
                  <a:srgbClr val="7030A0"/>
                </a:solidFill>
                <a:latin typeface="Libre Franklin" pitchFamily="2" charset="77"/>
              </a:rPr>
              <a:t>They are very useful as liners and bases, underneath various materials, such as amalgam and composite for a range of functions.</a:t>
            </a:r>
          </a:p>
          <a:p>
            <a:pPr marL="285750" indent="-285750" fontAlgn="base">
              <a:buClr>
                <a:srgbClr val="7030A0"/>
              </a:buClr>
              <a:buFont typeface="Arial" panose="020B0604020202020204" pitchFamily="34" charset="0"/>
              <a:buChar char="•"/>
            </a:pPr>
            <a:endParaRPr lang="en-GB" sz="1600" dirty="0">
              <a:solidFill>
                <a:srgbClr val="7030A0"/>
              </a:solidFill>
              <a:latin typeface="Libre Franklin" pitchFamily="2" charset="77"/>
            </a:endParaRPr>
          </a:p>
          <a:p>
            <a:pPr marL="285750" indent="-285750" fontAlgn="base">
              <a:buClr>
                <a:srgbClr val="7030A0"/>
              </a:buClr>
              <a:buFont typeface="Arial" panose="020B0604020202020204" pitchFamily="34" charset="0"/>
              <a:buChar char="•"/>
            </a:pPr>
            <a:r>
              <a:rPr lang="en-GB" sz="1600" dirty="0">
                <a:solidFill>
                  <a:srgbClr val="7030A0"/>
                </a:solidFill>
                <a:latin typeface="Libre Franklin" pitchFamily="2" charset="77"/>
              </a:rPr>
              <a:t>Should not be used in stress bearing areas with heavy occlusal load such as posterior occlusal cavities due to brittle nature. Better used as a bulk fill in thicker segments. Ideally suited to Class III and class V cavities.</a:t>
            </a:r>
          </a:p>
          <a:p>
            <a:pPr>
              <a:buClr>
                <a:srgbClr val="7030A0"/>
              </a:buClr>
            </a:pPr>
            <a:endParaRPr lang="en-US" sz="1600" b="1" dirty="0">
              <a:solidFill>
                <a:srgbClr val="7030A0"/>
              </a:solidFill>
              <a:latin typeface="Libre Franklin" pitchFamily="2" charset="77"/>
            </a:endParaRPr>
          </a:p>
        </p:txBody>
      </p:sp>
      <p:sp>
        <p:nvSpPr>
          <p:cNvPr id="6" name="Google Shape;621;g10182d5d6c8_0_419">
            <a:extLst>
              <a:ext uri="{FF2B5EF4-FFF2-40B4-BE49-F238E27FC236}">
                <a16:creationId xmlns:a16="http://schemas.microsoft.com/office/drawing/2014/main" id="{2026634D-7E1E-4442-994D-217680935C69}"/>
              </a:ext>
            </a:extLst>
          </p:cNvPr>
          <p:cNvSpPr/>
          <p:nvPr/>
        </p:nvSpPr>
        <p:spPr>
          <a:xfrm>
            <a:off x="0" y="0"/>
            <a:ext cx="12191999" cy="1905000"/>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pPr algn="ctr"/>
            <a:r>
              <a:rPr lang="en-US" sz="3200" b="1" dirty="0">
                <a:solidFill>
                  <a:srgbClr val="FFFFFF"/>
                </a:solidFill>
                <a:latin typeface="Libre Franklin"/>
                <a:ea typeface="Libre Franklin"/>
                <a:cs typeface="Libre Franklin"/>
                <a:sym typeface="Libre Franklin"/>
              </a:rPr>
              <a:t>WHY USE GIC?</a:t>
            </a:r>
            <a:endParaRPr lang="en-GB" sz="2000" b="1" dirty="0">
              <a:solidFill>
                <a:srgbClr val="7030A0"/>
              </a:solidFill>
              <a:latin typeface="Libre Franklin" pitchFamily="2" charset="77"/>
            </a:endParaRPr>
          </a:p>
        </p:txBody>
      </p:sp>
      <p:pic>
        <p:nvPicPr>
          <p:cNvPr id="1030" name="Picture 6">
            <a:extLst>
              <a:ext uri="{FF2B5EF4-FFF2-40B4-BE49-F238E27FC236}">
                <a16:creationId xmlns:a16="http://schemas.microsoft.com/office/drawing/2014/main" id="{000F4DF9-F48B-2E40-89E2-09ACC1D7A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3402" y="93678"/>
            <a:ext cx="1510637" cy="174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99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blinds(horizontal)">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blinds(horizontal)">
                                      <p:cBhvr>
                                        <p:cTn id="18" dur="500"/>
                                        <p:tgtEl>
                                          <p:spTgt spid="1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blinds(horizontal)">
                                      <p:cBhvr>
                                        <p:cTn id="23" dur="500"/>
                                        <p:tgtEl>
                                          <p:spTgt spid="1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
                                            <p:txEl>
                                              <p:pRg st="6" end="6"/>
                                            </p:txEl>
                                          </p:spTgt>
                                        </p:tgtEl>
                                        <p:attrNameLst>
                                          <p:attrName>style.visibility</p:attrName>
                                        </p:attrNameLst>
                                      </p:cBhvr>
                                      <p:to>
                                        <p:strVal val="visible"/>
                                      </p:to>
                                    </p:set>
                                    <p:animEffect transition="in" filter="blinds(horizontal)">
                                      <p:cBhvr>
                                        <p:cTn id="28" dur="500"/>
                                        <p:tgtEl>
                                          <p:spTgt spid="1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xEl>
                                              <p:pRg st="8" end="8"/>
                                            </p:txEl>
                                          </p:spTgt>
                                        </p:tgtEl>
                                        <p:attrNameLst>
                                          <p:attrName>style.visibility</p:attrName>
                                        </p:attrNameLst>
                                      </p:cBhvr>
                                      <p:to>
                                        <p:strVal val="visible"/>
                                      </p:to>
                                    </p:set>
                                    <p:animEffect transition="in" filter="blinds(horizontal)">
                                      <p:cBhvr>
                                        <p:cTn id="33" dur="500"/>
                                        <p:tgtEl>
                                          <p:spTgt spid="1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4">
                                            <p:txEl>
                                              <p:pRg st="10" end="10"/>
                                            </p:txEl>
                                          </p:spTgt>
                                        </p:tgtEl>
                                        <p:attrNameLst>
                                          <p:attrName>style.visibility</p:attrName>
                                        </p:attrNameLst>
                                      </p:cBhvr>
                                      <p:to>
                                        <p:strVal val="visible"/>
                                      </p:to>
                                    </p:set>
                                    <p:animEffect transition="in" filter="blinds(horizontal)">
                                      <p:cBhvr>
                                        <p:cTn id="38"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1026" name="Picture 2">
            <a:extLst>
              <a:ext uri="{FF2B5EF4-FFF2-40B4-BE49-F238E27FC236}">
                <a16:creationId xmlns:a16="http://schemas.microsoft.com/office/drawing/2014/main" id="{FA2B1824-8537-BE48-9FB1-BDFAAA331A0B}"/>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1" cy="6143625"/>
          </a:xfrm>
          <a:prstGeom prst="rect">
            <a:avLst/>
          </a:prstGeom>
          <a:noFill/>
          <a:extLst>
            <a:ext uri="{909E8E84-426E-40DD-AFC4-6F175D3DCCD1}">
              <a14:hiddenFill xmlns:a14="http://schemas.microsoft.com/office/drawing/2010/main">
                <a:solidFill>
                  <a:srgbClr val="FFFFFF"/>
                </a:solidFill>
              </a14:hiddenFill>
            </a:ext>
          </a:extLst>
        </p:spPr>
      </p:pic>
      <p:sp>
        <p:nvSpPr>
          <p:cNvPr id="421" name="Google Shape;421;g10182d5d6c8_0_9"/>
          <p:cNvSpPr/>
          <p:nvPr/>
        </p:nvSpPr>
        <p:spPr>
          <a:xfrm>
            <a:off x="442459" y="2254608"/>
            <a:ext cx="3282300" cy="3473700"/>
          </a:xfrm>
          <a:prstGeom prst="rect">
            <a:avLst/>
          </a:prstGeom>
          <a:solidFill>
            <a:srgbClr val="9437FF"/>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r>
              <a:rPr lang="en-GB" sz="2400" dirty="0">
                <a:solidFill>
                  <a:schemeClr val="lt1"/>
                </a:solidFill>
                <a:latin typeface="Libre Franklin Medium"/>
                <a:ea typeface="Libre Franklin Medium"/>
                <a:cs typeface="Libre Franklin Medium"/>
                <a:sym typeface="Libre Franklin Medium"/>
              </a:rPr>
              <a:t>Theory</a:t>
            </a:r>
            <a:r>
              <a:rPr lang="en-US" sz="2400" dirty="0">
                <a:solidFill>
                  <a:schemeClr val="lt1"/>
                </a:solidFill>
                <a:latin typeface="Libre Franklin Medium"/>
                <a:ea typeface="Libre Franklin Medium"/>
                <a:cs typeface="Libre Franklin Medium"/>
                <a:sym typeface="Libre Franklin Medium"/>
              </a:rPr>
              <a:t> </a:t>
            </a:r>
            <a:endParaRPr sz="2200" dirty="0"/>
          </a:p>
        </p:txBody>
      </p:sp>
      <p:sp>
        <p:nvSpPr>
          <p:cNvPr id="422" name="Google Shape;422;g10182d5d6c8_0_9"/>
          <p:cNvSpPr/>
          <p:nvPr/>
        </p:nvSpPr>
        <p:spPr>
          <a:xfrm>
            <a:off x="4336913" y="2253564"/>
            <a:ext cx="3281220" cy="3473755"/>
          </a:xfrm>
          <a:prstGeom prst="rect">
            <a:avLst/>
          </a:prstGeom>
          <a:solidFill>
            <a:srgbClr val="D883FF"/>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i="0" u="none" strike="noStrike" cap="none"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r>
              <a:rPr lang="en-GB" sz="2400" dirty="0">
                <a:solidFill>
                  <a:schemeClr val="lt1"/>
                </a:solidFill>
                <a:latin typeface="Libre Franklin Medium"/>
                <a:ea typeface="Libre Franklin Medium"/>
                <a:cs typeface="Libre Franklin Medium"/>
                <a:sym typeface="Libre Franklin Medium"/>
              </a:rPr>
              <a:t>Considerations </a:t>
            </a:r>
            <a:endParaRPr sz="1600" dirty="0">
              <a:solidFill>
                <a:schemeClr val="lt1"/>
              </a:solidFill>
              <a:latin typeface="Libre Franklin Medium"/>
              <a:ea typeface="Libre Franklin Medium"/>
              <a:cs typeface="Libre Franklin Medium"/>
              <a:sym typeface="Libre Franklin Medium"/>
            </a:endParaRPr>
          </a:p>
        </p:txBody>
      </p:sp>
      <p:sp>
        <p:nvSpPr>
          <p:cNvPr id="423" name="Google Shape;423;g10182d5d6c8_0_9"/>
          <p:cNvSpPr/>
          <p:nvPr/>
        </p:nvSpPr>
        <p:spPr>
          <a:xfrm>
            <a:off x="8241432" y="2255418"/>
            <a:ext cx="3270038" cy="3472128"/>
          </a:xfrm>
          <a:prstGeom prst="rect">
            <a:avLst/>
          </a:prstGeom>
          <a:solidFill>
            <a:srgbClr val="9437FF"/>
          </a:solidFill>
          <a:ln>
            <a:noFill/>
          </a:ln>
        </p:spPr>
        <p:txBody>
          <a:bodyPr spcFirstLastPara="1" wrap="square" lIns="90000" tIns="1332000" rIns="91425" bIns="288000" anchor="t" anchorCtr="0">
            <a:noAutofit/>
          </a:bodyPr>
          <a:lstStyle/>
          <a:p>
            <a:pPr lvl="0" algn="ctr">
              <a:buSzPts val="1600"/>
            </a:pPr>
            <a:endParaRPr lang="en-GB" sz="2400" dirty="0">
              <a:solidFill>
                <a:schemeClr val="lt1"/>
              </a:solidFill>
              <a:latin typeface="Libre Franklin Medium"/>
              <a:cs typeface="Libre Franklin Medium"/>
              <a:sym typeface="Libre Franklin Medium"/>
            </a:endParaRPr>
          </a:p>
          <a:p>
            <a:pPr lvl="0" algn="ctr">
              <a:buSzPts val="1600"/>
            </a:pPr>
            <a:r>
              <a:rPr lang="en-GB" sz="2400" dirty="0">
                <a:solidFill>
                  <a:schemeClr val="lt1"/>
                </a:solidFill>
                <a:latin typeface="Libre Franklin Medium"/>
                <a:cs typeface="Libre Franklin Medium"/>
                <a:sym typeface="Libre Franklin Medium"/>
              </a:rPr>
              <a:t>Practical Implementation </a:t>
            </a:r>
            <a:endParaRPr lang="en-GB" sz="2200" dirty="0"/>
          </a:p>
        </p:txBody>
      </p:sp>
      <p:sp>
        <p:nvSpPr>
          <p:cNvPr id="424" name="Google Shape;424;g10182d5d6c8_0_9"/>
          <p:cNvSpPr/>
          <p:nvPr/>
        </p:nvSpPr>
        <p:spPr>
          <a:xfrm>
            <a:off x="1593547"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sp>
        <p:nvSpPr>
          <p:cNvPr id="425" name="Google Shape;425;g10182d5d6c8_0_9"/>
          <p:cNvSpPr txBox="1"/>
          <p:nvPr/>
        </p:nvSpPr>
        <p:spPr>
          <a:xfrm>
            <a:off x="1822142"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1</a:t>
            </a:r>
            <a:endParaRPr sz="4800" b="1">
              <a:solidFill>
                <a:srgbClr val="FFFFFF"/>
              </a:solidFill>
              <a:latin typeface="Calibri"/>
              <a:ea typeface="Calibri"/>
              <a:cs typeface="Calibri"/>
              <a:sym typeface="Calibri"/>
            </a:endParaRPr>
          </a:p>
        </p:txBody>
      </p:sp>
      <p:sp>
        <p:nvSpPr>
          <p:cNvPr id="426" name="Google Shape;426;g10182d5d6c8_0_9"/>
          <p:cNvSpPr txBox="1"/>
          <p:nvPr/>
        </p:nvSpPr>
        <p:spPr>
          <a:xfrm>
            <a:off x="5721629"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2</a:t>
            </a:r>
            <a:endParaRPr sz="4800" b="1">
              <a:solidFill>
                <a:srgbClr val="FFFFFF"/>
              </a:solidFill>
              <a:latin typeface="Calibri"/>
              <a:ea typeface="Calibri"/>
              <a:cs typeface="Calibri"/>
              <a:sym typeface="Calibri"/>
            </a:endParaRPr>
          </a:p>
        </p:txBody>
      </p:sp>
      <p:sp>
        <p:nvSpPr>
          <p:cNvPr id="427" name="Google Shape;427;g10182d5d6c8_0_9"/>
          <p:cNvSpPr txBox="1"/>
          <p:nvPr/>
        </p:nvSpPr>
        <p:spPr>
          <a:xfrm>
            <a:off x="9610004"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3</a:t>
            </a:r>
            <a:endParaRPr sz="4800" b="1">
              <a:solidFill>
                <a:srgbClr val="FFFFFF"/>
              </a:solidFill>
              <a:latin typeface="Calibri"/>
              <a:ea typeface="Calibri"/>
              <a:cs typeface="Calibri"/>
              <a:sym typeface="Calibri"/>
            </a:endParaRPr>
          </a:p>
        </p:txBody>
      </p:sp>
      <p:sp>
        <p:nvSpPr>
          <p:cNvPr id="428" name="Google Shape;428;g10182d5d6c8_0_9"/>
          <p:cNvSpPr/>
          <p:nvPr/>
        </p:nvSpPr>
        <p:spPr>
          <a:xfrm>
            <a:off x="5493035"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sp>
        <p:nvSpPr>
          <p:cNvPr id="429" name="Google Shape;429;g10182d5d6c8_0_9"/>
          <p:cNvSpPr/>
          <p:nvPr/>
        </p:nvSpPr>
        <p:spPr>
          <a:xfrm>
            <a:off x="9381397"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pic>
        <p:nvPicPr>
          <p:cNvPr id="430" name="Google Shape;430;g10182d5d6c8_0_9" descr="DTC-logo535-130.png"/>
          <p:cNvPicPr preferRelativeResize="0"/>
          <p:nvPr/>
        </p:nvPicPr>
        <p:blipFill rotWithShape="1">
          <a:blip r:embed="rId4">
            <a:alphaModFix/>
          </a:blip>
          <a:srcRect/>
          <a:stretch/>
        </p:blipFill>
        <p:spPr>
          <a:xfrm>
            <a:off x="10502688" y="200934"/>
            <a:ext cx="1520025" cy="369352"/>
          </a:xfrm>
          <a:prstGeom prst="rect">
            <a:avLst/>
          </a:prstGeom>
          <a:noFill/>
          <a:ln>
            <a:noFill/>
          </a:ln>
        </p:spPr>
      </p:pic>
    </p:spTree>
    <p:extLst>
      <p:ext uri="{BB962C8B-B14F-4D97-AF65-F5344CB8AC3E}">
        <p14:creationId xmlns:p14="http://schemas.microsoft.com/office/powerpoint/2010/main" val="319945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421"/>
                                        </p:tgtEl>
                                        <p:attrNameLst>
                                          <p:attrName>style.visibility</p:attrName>
                                        </p:attrNameLst>
                                      </p:cBhvr>
                                      <p:to>
                                        <p:strVal val="visible"/>
                                      </p:to>
                                    </p:set>
                                    <p:anim calcmode="lin" valueType="num">
                                      <p:cBhvr additive="base">
                                        <p:cTn id="7" dur="500" fill="hold"/>
                                        <p:tgtEl>
                                          <p:spTgt spid="421"/>
                                        </p:tgtEl>
                                        <p:attrNameLst>
                                          <p:attrName>ppt_x</p:attrName>
                                        </p:attrNameLst>
                                      </p:cBhvr>
                                      <p:tavLst>
                                        <p:tav tm="0">
                                          <p:val>
                                            <p:strVal val="#ppt_x"/>
                                          </p:val>
                                        </p:tav>
                                        <p:tav tm="100000">
                                          <p:val>
                                            <p:strVal val="#ppt_x"/>
                                          </p:val>
                                        </p:tav>
                                      </p:tavLst>
                                    </p:anim>
                                    <p:anim calcmode="lin" valueType="num">
                                      <p:cBhvr additive="base">
                                        <p:cTn id="8" dur="500" fill="hold"/>
                                        <p:tgtEl>
                                          <p:spTgt spid="4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422"/>
                                        </p:tgtEl>
                                        <p:attrNameLst>
                                          <p:attrName>style.visibility</p:attrName>
                                        </p:attrNameLst>
                                      </p:cBhvr>
                                      <p:to>
                                        <p:strVal val="visible"/>
                                      </p:to>
                                    </p:set>
                                    <p:anim calcmode="lin" valueType="num">
                                      <p:cBhvr additive="base">
                                        <p:cTn id="13" dur="500" fill="hold"/>
                                        <p:tgtEl>
                                          <p:spTgt spid="422"/>
                                        </p:tgtEl>
                                        <p:attrNameLst>
                                          <p:attrName>ppt_x</p:attrName>
                                        </p:attrNameLst>
                                      </p:cBhvr>
                                      <p:tavLst>
                                        <p:tav tm="0">
                                          <p:val>
                                            <p:strVal val="#ppt_x"/>
                                          </p:val>
                                        </p:tav>
                                        <p:tav tm="100000">
                                          <p:val>
                                            <p:strVal val="#ppt_x"/>
                                          </p:val>
                                        </p:tav>
                                      </p:tavLst>
                                    </p:anim>
                                    <p:anim calcmode="lin" valueType="num">
                                      <p:cBhvr additive="base">
                                        <p:cTn id="14" dur="500" fill="hold"/>
                                        <p:tgtEl>
                                          <p:spTgt spid="4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423"/>
                                        </p:tgtEl>
                                        <p:attrNameLst>
                                          <p:attrName>style.visibility</p:attrName>
                                        </p:attrNameLst>
                                      </p:cBhvr>
                                      <p:to>
                                        <p:strVal val="visible"/>
                                      </p:to>
                                    </p:set>
                                    <p:anim calcmode="lin" valueType="num">
                                      <p:cBhvr additive="base">
                                        <p:cTn id="19" dur="500" fill="hold"/>
                                        <p:tgtEl>
                                          <p:spTgt spid="423"/>
                                        </p:tgtEl>
                                        <p:attrNameLst>
                                          <p:attrName>ppt_x</p:attrName>
                                        </p:attrNameLst>
                                      </p:cBhvr>
                                      <p:tavLst>
                                        <p:tav tm="0">
                                          <p:val>
                                            <p:strVal val="#ppt_x"/>
                                          </p:val>
                                        </p:tav>
                                        <p:tav tm="100000">
                                          <p:val>
                                            <p:strVal val="#ppt_x"/>
                                          </p:val>
                                        </p:tav>
                                      </p:tavLst>
                                    </p:anim>
                                    <p:anim calcmode="lin" valueType="num">
                                      <p:cBhvr additive="base">
                                        <p:cTn id="20" dur="500" fill="hold"/>
                                        <p:tgtEl>
                                          <p:spTgt spid="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animBg="1"/>
      <p:bldP spid="422" grpId="0" animBg="1"/>
      <p:bldP spid="4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10182d5d6c8_0_232"/>
          <p:cNvSpPr txBox="1">
            <a:spLocks noGrp="1"/>
          </p:cNvSpPr>
          <p:nvPr>
            <p:ph type="title"/>
          </p:nvPr>
        </p:nvSpPr>
        <p:spPr>
          <a:xfrm>
            <a:off x="814825" y="1949003"/>
            <a:ext cx="4233600" cy="3350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Libre Franklin Black"/>
              <a:buNone/>
            </a:pPr>
            <a:r>
              <a:rPr lang="en-US" sz="3600" b="1" dirty="0">
                <a:latin typeface="Libre Franklin Black"/>
                <a:ea typeface="Libre Franklin Black"/>
                <a:cs typeface="Libre Franklin Black"/>
                <a:sym typeface="Libre Franklin Black"/>
              </a:rPr>
              <a:t>HOW TO USE? </a:t>
            </a:r>
            <a:endParaRPr sz="3600" b="1" dirty="0">
              <a:latin typeface="Libre Franklin Black"/>
              <a:ea typeface="Libre Franklin Black"/>
              <a:cs typeface="Libre Franklin Black"/>
              <a:sym typeface="Libre Franklin Black"/>
            </a:endParaRPr>
          </a:p>
        </p:txBody>
      </p:sp>
      <p:sp>
        <p:nvSpPr>
          <p:cNvPr id="579" name="Google Shape;579;g10182d5d6c8_0_232"/>
          <p:cNvSpPr/>
          <p:nvPr/>
        </p:nvSpPr>
        <p:spPr>
          <a:xfrm>
            <a:off x="5877175" y="130950"/>
            <a:ext cx="6127200" cy="6596100"/>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r>
              <a:rPr lang="en-GB" sz="1800" b="1" u="sng" dirty="0">
                <a:solidFill>
                  <a:schemeClr val="bg1"/>
                </a:solidFill>
                <a:latin typeface="Libre Franklin" pitchFamily="2" charset="77"/>
              </a:rPr>
              <a:t>To achieve long lasting restorations and retentive fixed prostheses, the following manipulative considerations for GIC must be satisfied:</a:t>
            </a:r>
          </a:p>
          <a:p>
            <a:r>
              <a:rPr lang="en-GB" sz="1800" dirty="0">
                <a:solidFill>
                  <a:schemeClr val="bg1"/>
                </a:solidFill>
                <a:latin typeface="Libre Franklin" pitchFamily="2" charset="77"/>
              </a:rPr>
              <a:t> </a:t>
            </a:r>
          </a:p>
          <a:p>
            <a:pPr marL="342900" indent="-342900" fontAlgn="base">
              <a:buClr>
                <a:schemeClr val="bg1"/>
              </a:buClr>
              <a:buFont typeface="+mj-lt"/>
              <a:buAutoNum type="arabicPeriod"/>
            </a:pPr>
            <a:r>
              <a:rPr lang="en-GB" sz="1800" b="1" dirty="0">
                <a:solidFill>
                  <a:schemeClr val="bg1"/>
                </a:solidFill>
                <a:latin typeface="Libre Franklin" pitchFamily="2" charset="77"/>
              </a:rPr>
              <a:t>Surface of the prepared tooth must be clean and dry</a:t>
            </a:r>
          </a:p>
          <a:p>
            <a:pPr marL="342900" indent="-342900" fontAlgn="base">
              <a:buClr>
                <a:schemeClr val="bg1"/>
              </a:buClr>
              <a:buFont typeface="+mj-lt"/>
              <a:buAutoNum type="arabicPeriod"/>
            </a:pPr>
            <a:endParaRPr lang="en-GB" sz="1800" b="1" dirty="0">
              <a:solidFill>
                <a:schemeClr val="bg1"/>
              </a:solidFill>
              <a:latin typeface="Libre Franklin" pitchFamily="2" charset="77"/>
            </a:endParaRPr>
          </a:p>
          <a:p>
            <a:pPr marL="342900" indent="-342900" fontAlgn="base">
              <a:buClr>
                <a:schemeClr val="bg1"/>
              </a:buClr>
              <a:buFont typeface="+mj-lt"/>
              <a:buAutoNum type="arabicPeriod"/>
            </a:pPr>
            <a:r>
              <a:rPr lang="en-GB" sz="1800" b="1" dirty="0">
                <a:solidFill>
                  <a:schemeClr val="bg1"/>
                </a:solidFill>
                <a:latin typeface="Libre Franklin" pitchFamily="2" charset="77"/>
              </a:rPr>
              <a:t>For Fillings – &lt; 3:1 powder: acid (stiffer) and for luting cements 1.5:1 powder: acid (less viscous) and mixed on cold glass slab using  a spatula</a:t>
            </a:r>
          </a:p>
          <a:p>
            <a:pPr marL="342900" indent="-342900" fontAlgn="base">
              <a:buClr>
                <a:schemeClr val="bg1"/>
              </a:buClr>
              <a:buFont typeface="+mj-lt"/>
              <a:buAutoNum type="arabicPeriod"/>
            </a:pPr>
            <a:endParaRPr lang="en-GB" sz="1800" b="1" dirty="0">
              <a:solidFill>
                <a:schemeClr val="bg1"/>
              </a:solidFill>
              <a:latin typeface="Libre Franklin" pitchFamily="2" charset="77"/>
            </a:endParaRPr>
          </a:p>
          <a:p>
            <a:pPr marL="342900" indent="-342900" fontAlgn="base">
              <a:buClr>
                <a:schemeClr val="bg1"/>
              </a:buClr>
              <a:buFont typeface="+mj-lt"/>
              <a:buAutoNum type="arabicPeriod"/>
            </a:pPr>
            <a:r>
              <a:rPr lang="en-GB" sz="1800" b="1" dirty="0">
                <a:solidFill>
                  <a:schemeClr val="bg1"/>
                </a:solidFill>
                <a:latin typeface="Libre Franklin" pitchFamily="2" charset="77"/>
              </a:rPr>
              <a:t>If a cavity is deep, a calcium hydroxide liner may have to be used prior to the GIC. </a:t>
            </a:r>
          </a:p>
          <a:p>
            <a:pPr marL="342900" indent="-342900" fontAlgn="base">
              <a:buClr>
                <a:schemeClr val="bg1"/>
              </a:buClr>
              <a:buFont typeface="+mj-lt"/>
              <a:buAutoNum type="arabicPeriod"/>
            </a:pPr>
            <a:endParaRPr lang="en-GB" sz="1800" b="1" dirty="0">
              <a:solidFill>
                <a:schemeClr val="bg1"/>
              </a:solidFill>
              <a:latin typeface="Libre Franklin" pitchFamily="2" charset="77"/>
            </a:endParaRPr>
          </a:p>
          <a:p>
            <a:pPr marL="342900" indent="-342900" fontAlgn="base">
              <a:buClr>
                <a:schemeClr val="bg1"/>
              </a:buClr>
              <a:buFont typeface="+mj-lt"/>
              <a:buAutoNum type="arabicPeriod"/>
            </a:pPr>
            <a:r>
              <a:rPr lang="en-GB" sz="1800" b="1" dirty="0">
                <a:solidFill>
                  <a:schemeClr val="bg1"/>
                </a:solidFill>
                <a:latin typeface="Libre Franklin" pitchFamily="2" charset="77"/>
              </a:rPr>
              <a:t>Fill cavity with ball-shaped GIC material, and excess cement is removed and shaped before it sets, using instruments such a flat plastic and packed using a plugger</a:t>
            </a:r>
          </a:p>
          <a:p>
            <a:pPr marL="342900" indent="-342900" fontAlgn="base">
              <a:buClr>
                <a:schemeClr val="bg1"/>
              </a:buClr>
              <a:buFont typeface="+mj-lt"/>
              <a:buAutoNum type="arabicPeriod"/>
            </a:pPr>
            <a:endParaRPr lang="en-GB" sz="1800" b="1" dirty="0">
              <a:solidFill>
                <a:schemeClr val="bg1"/>
              </a:solidFill>
              <a:latin typeface="Libre Franklin" pitchFamily="2" charset="77"/>
            </a:endParaRPr>
          </a:p>
          <a:p>
            <a:pPr marL="342900" indent="-342900" fontAlgn="base">
              <a:buClr>
                <a:schemeClr val="bg1"/>
              </a:buClr>
              <a:buFont typeface="+mj-lt"/>
              <a:buAutoNum type="arabicPeriod"/>
            </a:pPr>
            <a:r>
              <a:rPr lang="en-GB" sz="1800" b="1" dirty="0">
                <a:solidFill>
                  <a:schemeClr val="bg1"/>
                </a:solidFill>
                <a:latin typeface="Libre Franklin" pitchFamily="2" charset="77"/>
              </a:rPr>
              <a:t>Allow material to set in dry conditions to maintain maximum strength (sets through acid-base reaction) and restoration surface must be protected to prevent cracking/ dissolution.</a:t>
            </a:r>
          </a:p>
        </p:txBody>
      </p:sp>
    </p:spTree>
    <p:extLst>
      <p:ext uri="{BB962C8B-B14F-4D97-AF65-F5344CB8AC3E}">
        <p14:creationId xmlns:p14="http://schemas.microsoft.com/office/powerpoint/2010/main" val="79445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9">
                                            <p:txEl>
                                              <p:pRg st="0" end="0"/>
                                            </p:txEl>
                                          </p:spTgt>
                                        </p:tgtEl>
                                        <p:attrNameLst>
                                          <p:attrName>style.visibility</p:attrName>
                                        </p:attrNameLst>
                                      </p:cBhvr>
                                      <p:to>
                                        <p:strVal val="visible"/>
                                      </p:to>
                                    </p:set>
                                    <p:animEffect transition="in" filter="dissolve">
                                      <p:cBhvr>
                                        <p:cTn id="7" dur="500"/>
                                        <p:tgtEl>
                                          <p:spTgt spid="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9">
                                            <p:txEl>
                                              <p:pRg st="2" end="2"/>
                                            </p:txEl>
                                          </p:spTgt>
                                        </p:tgtEl>
                                        <p:attrNameLst>
                                          <p:attrName>style.visibility</p:attrName>
                                        </p:attrNameLst>
                                      </p:cBhvr>
                                      <p:to>
                                        <p:strVal val="visible"/>
                                      </p:to>
                                    </p:set>
                                    <p:animEffect transition="in" filter="dissolve">
                                      <p:cBhvr>
                                        <p:cTn id="12" dur="500"/>
                                        <p:tgtEl>
                                          <p:spTgt spid="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79">
                                            <p:txEl>
                                              <p:pRg st="4" end="4"/>
                                            </p:txEl>
                                          </p:spTgt>
                                        </p:tgtEl>
                                        <p:attrNameLst>
                                          <p:attrName>style.visibility</p:attrName>
                                        </p:attrNameLst>
                                      </p:cBhvr>
                                      <p:to>
                                        <p:strVal val="visible"/>
                                      </p:to>
                                    </p:set>
                                    <p:animEffect transition="in" filter="dissolve">
                                      <p:cBhvr>
                                        <p:cTn id="17" dur="500"/>
                                        <p:tgtEl>
                                          <p:spTgt spid="5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79">
                                            <p:txEl>
                                              <p:pRg st="6" end="6"/>
                                            </p:txEl>
                                          </p:spTgt>
                                        </p:tgtEl>
                                        <p:attrNameLst>
                                          <p:attrName>style.visibility</p:attrName>
                                        </p:attrNameLst>
                                      </p:cBhvr>
                                      <p:to>
                                        <p:strVal val="visible"/>
                                      </p:to>
                                    </p:set>
                                    <p:animEffect transition="in" filter="dissolve">
                                      <p:cBhvr>
                                        <p:cTn id="22" dur="500"/>
                                        <p:tgtEl>
                                          <p:spTgt spid="57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79">
                                            <p:txEl>
                                              <p:pRg st="8" end="8"/>
                                            </p:txEl>
                                          </p:spTgt>
                                        </p:tgtEl>
                                        <p:attrNameLst>
                                          <p:attrName>style.visibility</p:attrName>
                                        </p:attrNameLst>
                                      </p:cBhvr>
                                      <p:to>
                                        <p:strVal val="visible"/>
                                      </p:to>
                                    </p:set>
                                    <p:animEffect transition="in" filter="dissolve">
                                      <p:cBhvr>
                                        <p:cTn id="27" dur="500"/>
                                        <p:tgtEl>
                                          <p:spTgt spid="57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79">
                                            <p:txEl>
                                              <p:pRg st="10" end="10"/>
                                            </p:txEl>
                                          </p:spTgt>
                                        </p:tgtEl>
                                        <p:attrNameLst>
                                          <p:attrName>style.visibility</p:attrName>
                                        </p:attrNameLst>
                                      </p:cBhvr>
                                      <p:to>
                                        <p:strVal val="visible"/>
                                      </p:to>
                                    </p:set>
                                    <p:animEffect transition="in" filter="dissolve">
                                      <p:cBhvr>
                                        <p:cTn id="32" dur="500"/>
                                        <p:tgtEl>
                                          <p:spTgt spid="5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18" name="Google Shape;459;g10182d5d6c8_0_78">
            <a:extLst>
              <a:ext uri="{FF2B5EF4-FFF2-40B4-BE49-F238E27FC236}">
                <a16:creationId xmlns:a16="http://schemas.microsoft.com/office/drawing/2014/main" id="{9404F38F-5366-5A49-9BCD-082F9D51CB6E}"/>
              </a:ext>
            </a:extLst>
          </p:cNvPr>
          <p:cNvSpPr/>
          <p:nvPr/>
        </p:nvSpPr>
        <p:spPr>
          <a:xfrm>
            <a:off x="636577" y="165331"/>
            <a:ext cx="10918845" cy="5926340"/>
          </a:xfrm>
          <a:prstGeom prst="roundRect">
            <a:avLst>
              <a:gd name="adj" fmla="val 10000"/>
            </a:avLst>
          </a:prstGeom>
          <a:solidFill>
            <a:srgbClr val="7030A0"/>
          </a:solidFill>
          <a:ln>
            <a:noFill/>
          </a:ln>
        </p:spPr>
        <p:txBody>
          <a:bodyPr spcFirstLastPara="1" wrap="square" lIns="91425" tIns="91425" rIns="91425" bIns="91425" anchor="ctr" anchorCtr="0">
            <a:noAutofit/>
          </a:bodyPr>
          <a:lstStyle/>
          <a:p>
            <a:pPr algn="ctr"/>
            <a:r>
              <a:rPr lang="en-GB" sz="2800" b="1" u="sng" dirty="0">
                <a:solidFill>
                  <a:schemeClr val="bg1"/>
                </a:solidFill>
                <a:latin typeface="Libre Franklin" pitchFamily="2" charset="77"/>
              </a:rPr>
              <a:t>RESIN MODIFIED GIC </a:t>
            </a:r>
          </a:p>
          <a:p>
            <a:pPr algn="ctr"/>
            <a:endParaRPr lang="en-GB" sz="2000" b="1" dirty="0">
              <a:solidFill>
                <a:schemeClr val="bg1"/>
              </a:solidFill>
              <a:latin typeface="Libre Franklin" pitchFamily="2" charset="77"/>
            </a:endParaRPr>
          </a:p>
          <a:p>
            <a:pPr marL="285750" indent="-285750" fontAlgn="base">
              <a:buClr>
                <a:schemeClr val="bg1"/>
              </a:buClr>
              <a:buFont typeface="Arial" panose="020B0604020202020204" pitchFamily="34" charset="0"/>
              <a:buChar char="•"/>
            </a:pPr>
            <a:r>
              <a:rPr lang="en-GB" sz="1800" dirty="0">
                <a:solidFill>
                  <a:schemeClr val="bg1"/>
                </a:solidFill>
                <a:latin typeface="Libre Franklin" pitchFamily="2" charset="77"/>
              </a:rPr>
              <a:t>RMGICs are direct restorative materials used for lining, luting and restoration. They consist of the same composition as conventional GIC but with added 5% resin – 2-HEMA </a:t>
            </a:r>
            <a:r>
              <a:rPr lang="en-GB" sz="1800" dirty="0" err="1">
                <a:solidFill>
                  <a:schemeClr val="bg1"/>
                </a:solidFill>
                <a:latin typeface="Libre Franklin" pitchFamily="2" charset="77"/>
              </a:rPr>
              <a:t>simila</a:t>
            </a:r>
            <a:r>
              <a:rPr lang="en-GB" sz="1800" dirty="0">
                <a:solidFill>
                  <a:schemeClr val="bg1"/>
                </a:solidFill>
                <a:latin typeface="Libre Franklin" pitchFamily="2" charset="77"/>
              </a:rPr>
              <a:t> to composites </a:t>
            </a:r>
          </a:p>
          <a:p>
            <a:pPr marL="285750" indent="-285750" fontAlgn="base">
              <a:buClr>
                <a:schemeClr val="bg1"/>
              </a:buClr>
              <a:buFont typeface="Arial" panose="020B0604020202020204" pitchFamily="34" charset="0"/>
              <a:buChar char="•"/>
            </a:pPr>
            <a:endParaRPr lang="en-GB" sz="1800" dirty="0">
              <a:solidFill>
                <a:schemeClr val="bg1"/>
              </a:solidFill>
              <a:latin typeface="Libre Franklin" pitchFamily="2" charset="77"/>
            </a:endParaRPr>
          </a:p>
          <a:p>
            <a:pPr marL="285750" indent="-285750" fontAlgn="base">
              <a:buClr>
                <a:schemeClr val="bg1"/>
              </a:buClr>
              <a:buFont typeface="Arial" panose="020B0604020202020204" pitchFamily="34" charset="0"/>
              <a:buChar char="•"/>
            </a:pPr>
            <a:r>
              <a:rPr lang="en-GB" sz="1800" dirty="0">
                <a:solidFill>
                  <a:schemeClr val="bg1"/>
                </a:solidFill>
                <a:latin typeface="Libre Franklin" pitchFamily="2" charset="77"/>
              </a:rPr>
              <a:t>Setting involves a polymerization reaction initially, but an acid-base reaction then strengthens the resultant matrix; this second stage of setting usually being initiated by a light curing process. </a:t>
            </a:r>
            <a:r>
              <a:rPr lang="en-GB" sz="1800" dirty="0" err="1">
                <a:solidFill>
                  <a:schemeClr val="bg1"/>
                </a:solidFill>
                <a:latin typeface="Libre Franklin" pitchFamily="2" charset="77"/>
              </a:rPr>
              <a:t>Autocure</a:t>
            </a:r>
            <a:r>
              <a:rPr lang="en-GB" sz="1800" dirty="0">
                <a:solidFill>
                  <a:schemeClr val="bg1"/>
                </a:solidFill>
                <a:latin typeface="Libre Franklin" pitchFamily="2" charset="77"/>
              </a:rPr>
              <a:t> continues up to 1 month after placement  – via chemical polymerisation</a:t>
            </a:r>
          </a:p>
          <a:p>
            <a:pPr>
              <a:buClr>
                <a:schemeClr val="bg1"/>
              </a:buClr>
            </a:pPr>
            <a:br>
              <a:rPr lang="en-GB" sz="1800" dirty="0">
                <a:solidFill>
                  <a:schemeClr val="bg1"/>
                </a:solidFill>
                <a:latin typeface="Libre Franklin" pitchFamily="2" charset="77"/>
              </a:rPr>
            </a:br>
            <a:r>
              <a:rPr lang="en-GB" sz="1800" b="1" u="sng" dirty="0">
                <a:solidFill>
                  <a:schemeClr val="bg1"/>
                </a:solidFill>
                <a:latin typeface="Libre Franklin" pitchFamily="2" charset="77"/>
              </a:rPr>
              <a:t>Properties of RMGIC:</a:t>
            </a:r>
          </a:p>
          <a:p>
            <a:pPr marL="285750" indent="-285750">
              <a:buClr>
                <a:schemeClr val="bg1"/>
              </a:buClr>
              <a:buFont typeface="Arial" panose="020B0604020202020204" pitchFamily="34" charset="0"/>
              <a:buChar char="•"/>
            </a:pPr>
            <a:endParaRPr lang="en-GB" sz="1800" b="1" u="sng" dirty="0">
              <a:solidFill>
                <a:schemeClr val="bg1"/>
              </a:solidFill>
              <a:latin typeface="Libre Franklin" pitchFamily="2" charset="77"/>
            </a:endParaRPr>
          </a:p>
          <a:p>
            <a:pPr marL="285750" indent="-285750" fontAlgn="base">
              <a:buClr>
                <a:schemeClr val="bg1"/>
              </a:buClr>
              <a:buFont typeface="Arial" panose="020B0604020202020204" pitchFamily="34" charset="0"/>
              <a:buChar char="•"/>
            </a:pPr>
            <a:r>
              <a:rPr lang="en-GB" sz="1800" dirty="0">
                <a:solidFill>
                  <a:schemeClr val="bg1"/>
                </a:solidFill>
                <a:latin typeface="Libre Franklin" pitchFamily="2" charset="77"/>
              </a:rPr>
              <a:t>Similar to conventional GIC</a:t>
            </a:r>
          </a:p>
          <a:p>
            <a:pPr marL="285750" indent="-285750" fontAlgn="base">
              <a:buClr>
                <a:schemeClr val="bg1"/>
              </a:buClr>
              <a:buFont typeface="Arial" panose="020B0604020202020204" pitchFamily="34" charset="0"/>
              <a:buChar char="•"/>
            </a:pPr>
            <a:r>
              <a:rPr lang="en-GB" sz="1800" dirty="0">
                <a:solidFill>
                  <a:schemeClr val="bg1"/>
                </a:solidFill>
                <a:latin typeface="Libre Franklin" pitchFamily="2" charset="77"/>
              </a:rPr>
              <a:t>Early stage desiccation reduced </a:t>
            </a:r>
          </a:p>
          <a:p>
            <a:pPr marL="285750" indent="-285750" fontAlgn="base">
              <a:buClr>
                <a:schemeClr val="bg1"/>
              </a:buClr>
              <a:buFont typeface="Arial" panose="020B0604020202020204" pitchFamily="34" charset="0"/>
              <a:buChar char="•"/>
            </a:pPr>
            <a:r>
              <a:rPr lang="en-GB" sz="1800" dirty="0">
                <a:solidFill>
                  <a:schemeClr val="bg1"/>
                </a:solidFill>
                <a:latin typeface="Libre Franklin" pitchFamily="2" charset="77"/>
              </a:rPr>
              <a:t>2-Hema cytotoxic to pulp tissues and osteoblasts  so for deep fills need to use </a:t>
            </a:r>
            <a:r>
              <a:rPr lang="en-GB" sz="1800" dirty="0" err="1">
                <a:solidFill>
                  <a:schemeClr val="bg1"/>
                </a:solidFill>
                <a:latin typeface="Libre Franklin" pitchFamily="2" charset="77"/>
              </a:rPr>
              <a:t>Dycal</a:t>
            </a:r>
            <a:r>
              <a:rPr lang="en-GB" sz="1800" dirty="0">
                <a:solidFill>
                  <a:schemeClr val="bg1"/>
                </a:solidFill>
                <a:latin typeface="Libre Franklin" pitchFamily="2" charset="77"/>
              </a:rPr>
              <a:t> / pulp protection liners </a:t>
            </a:r>
          </a:p>
          <a:p>
            <a:pPr marL="285750" indent="-285750" fontAlgn="base">
              <a:buClr>
                <a:schemeClr val="bg1"/>
              </a:buClr>
              <a:buFont typeface="Arial" panose="020B0604020202020204" pitchFamily="34" charset="0"/>
              <a:buChar char="•"/>
            </a:pPr>
            <a:r>
              <a:rPr lang="en-GB" sz="1800" dirty="0">
                <a:solidFill>
                  <a:schemeClr val="bg1"/>
                </a:solidFill>
                <a:latin typeface="Libre Franklin" pitchFamily="2" charset="77"/>
              </a:rPr>
              <a:t>Resin is hydrophilic and so over time water may cause degradation of fill </a:t>
            </a:r>
          </a:p>
        </p:txBody>
      </p:sp>
    </p:spTree>
    <p:extLst>
      <p:ext uri="{BB962C8B-B14F-4D97-AF65-F5344CB8AC3E}">
        <p14:creationId xmlns:p14="http://schemas.microsoft.com/office/powerpoint/2010/main" val="246344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wipe(down)">
                                      <p:cBhvr>
                                        <p:cTn id="12" dur="5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animEffect transition="in" filter="wipe(down)">
                                      <p:cBhvr>
                                        <p:cTn id="17" dur="500"/>
                                        <p:tgtEl>
                                          <p:spTgt spid="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5" end="5"/>
                                            </p:txEl>
                                          </p:spTgt>
                                        </p:tgtEl>
                                        <p:attrNameLst>
                                          <p:attrName>style.visibility</p:attrName>
                                        </p:attrNameLst>
                                      </p:cBhvr>
                                      <p:to>
                                        <p:strVal val="visible"/>
                                      </p:to>
                                    </p:set>
                                    <p:animEffect transition="in" filter="wipe(down)">
                                      <p:cBhvr>
                                        <p:cTn id="22" dur="500"/>
                                        <p:tgtEl>
                                          <p:spTgt spid="1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xEl>
                                              <p:pRg st="7" end="7"/>
                                            </p:txEl>
                                          </p:spTgt>
                                        </p:tgtEl>
                                        <p:attrNameLst>
                                          <p:attrName>style.visibility</p:attrName>
                                        </p:attrNameLst>
                                      </p:cBhvr>
                                      <p:to>
                                        <p:strVal val="visible"/>
                                      </p:to>
                                    </p:set>
                                    <p:animEffect transition="in" filter="wipe(down)">
                                      <p:cBhvr>
                                        <p:cTn id="27" dur="500"/>
                                        <p:tgtEl>
                                          <p:spTgt spid="1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8" end="8"/>
                                            </p:txEl>
                                          </p:spTgt>
                                        </p:tgtEl>
                                        <p:attrNameLst>
                                          <p:attrName>style.visibility</p:attrName>
                                        </p:attrNameLst>
                                      </p:cBhvr>
                                      <p:to>
                                        <p:strVal val="visible"/>
                                      </p:to>
                                    </p:set>
                                    <p:animEffect transition="in" filter="wipe(down)">
                                      <p:cBhvr>
                                        <p:cTn id="32" dur="500"/>
                                        <p:tgtEl>
                                          <p:spTgt spid="1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xEl>
                                              <p:pRg st="9" end="9"/>
                                            </p:txEl>
                                          </p:spTgt>
                                        </p:tgtEl>
                                        <p:attrNameLst>
                                          <p:attrName>style.visibility</p:attrName>
                                        </p:attrNameLst>
                                      </p:cBhvr>
                                      <p:to>
                                        <p:strVal val="visible"/>
                                      </p:to>
                                    </p:set>
                                    <p:animEffect transition="in" filter="wipe(down)">
                                      <p:cBhvr>
                                        <p:cTn id="37" dur="500"/>
                                        <p:tgtEl>
                                          <p:spTgt spid="1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xEl>
                                              <p:pRg st="10" end="10"/>
                                            </p:txEl>
                                          </p:spTgt>
                                        </p:tgtEl>
                                        <p:attrNameLst>
                                          <p:attrName>style.visibility</p:attrName>
                                        </p:attrNameLst>
                                      </p:cBhvr>
                                      <p:to>
                                        <p:strVal val="visible"/>
                                      </p:to>
                                    </p:set>
                                    <p:animEffect transition="in" filter="wipe(down)">
                                      <p:cBhvr>
                                        <p:cTn id="42"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8" name="Google Shape;430;g10182d5d6c8_0_9" descr="DTC-logo535-130.png">
            <a:extLst>
              <a:ext uri="{FF2B5EF4-FFF2-40B4-BE49-F238E27FC236}">
                <a16:creationId xmlns:a16="http://schemas.microsoft.com/office/drawing/2014/main" id="{BE93D378-759D-7B4A-BCCA-8E1C9BAE5F77}"/>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sp>
        <p:nvSpPr>
          <p:cNvPr id="3" name="Rectangle 1">
            <a:extLst>
              <a:ext uri="{FF2B5EF4-FFF2-40B4-BE49-F238E27FC236}">
                <a16:creationId xmlns:a16="http://schemas.microsoft.com/office/drawing/2014/main" id="{85A45F12-4B85-D843-B273-19BD6E9EFB34}"/>
              </a:ext>
            </a:extLst>
          </p:cNvPr>
          <p:cNvSpPr>
            <a:spLocks noChangeArrowheads="1"/>
          </p:cNvSpPr>
          <p:nvPr/>
        </p:nvSpPr>
        <p:spPr bwMode="auto">
          <a:xfrm>
            <a:off x="1568450" y="53953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Google Shape;482;g10182d5d6c8_0_116">
            <a:extLst>
              <a:ext uri="{FF2B5EF4-FFF2-40B4-BE49-F238E27FC236}">
                <a16:creationId xmlns:a16="http://schemas.microsoft.com/office/drawing/2014/main" id="{2DB0FD26-B621-BE4F-A121-FEAAFD62BEAD}"/>
              </a:ext>
            </a:extLst>
          </p:cNvPr>
          <p:cNvSpPr/>
          <p:nvPr/>
        </p:nvSpPr>
        <p:spPr>
          <a:xfrm>
            <a:off x="938658" y="829733"/>
            <a:ext cx="10314684" cy="5243886"/>
          </a:xfrm>
          <a:prstGeom prst="rect">
            <a:avLst/>
          </a:prstGeom>
          <a:solidFill>
            <a:srgbClr val="D3B6EA"/>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Libre Franklin Medium"/>
              <a:ea typeface="Libre Franklin Medium"/>
              <a:cs typeface="Libre Franklin Medium"/>
              <a:sym typeface="Libre Franklin Medium"/>
            </a:endParaRPr>
          </a:p>
        </p:txBody>
      </p:sp>
      <p:graphicFrame>
        <p:nvGraphicFramePr>
          <p:cNvPr id="2" name="Table 1">
            <a:extLst>
              <a:ext uri="{FF2B5EF4-FFF2-40B4-BE49-F238E27FC236}">
                <a16:creationId xmlns:a16="http://schemas.microsoft.com/office/drawing/2014/main" id="{47CEBDD1-DB35-114C-BFB5-A436FADAD9B1}"/>
              </a:ext>
            </a:extLst>
          </p:cNvPr>
          <p:cNvGraphicFramePr>
            <a:graphicFrameLocks noGrp="1"/>
          </p:cNvGraphicFramePr>
          <p:nvPr>
            <p:extLst>
              <p:ext uri="{D42A27DB-BD31-4B8C-83A1-F6EECF244321}">
                <p14:modId xmlns:p14="http://schemas.microsoft.com/office/powerpoint/2010/main" val="2195341385"/>
              </p:ext>
            </p:extLst>
          </p:nvPr>
        </p:nvGraphicFramePr>
        <p:xfrm>
          <a:off x="1191578" y="1039295"/>
          <a:ext cx="9808844" cy="4853818"/>
        </p:xfrm>
        <a:graphic>
          <a:graphicData uri="http://schemas.openxmlformats.org/drawingml/2006/table">
            <a:tbl>
              <a:tblPr/>
              <a:tblGrid>
                <a:gridCol w="4904422">
                  <a:extLst>
                    <a:ext uri="{9D8B030D-6E8A-4147-A177-3AD203B41FA5}">
                      <a16:colId xmlns:a16="http://schemas.microsoft.com/office/drawing/2014/main" val="1103771596"/>
                    </a:ext>
                  </a:extLst>
                </a:gridCol>
                <a:gridCol w="4904422">
                  <a:extLst>
                    <a:ext uri="{9D8B030D-6E8A-4147-A177-3AD203B41FA5}">
                      <a16:colId xmlns:a16="http://schemas.microsoft.com/office/drawing/2014/main" val="25310748"/>
                    </a:ext>
                  </a:extLst>
                </a:gridCol>
              </a:tblGrid>
              <a:tr h="370556">
                <a:tc>
                  <a:txBody>
                    <a:bodyPr/>
                    <a:lstStyle/>
                    <a:p>
                      <a:pPr rtl="0" fontAlgn="t">
                        <a:spcBef>
                          <a:spcPts val="0"/>
                        </a:spcBef>
                        <a:spcAft>
                          <a:spcPts val="0"/>
                        </a:spcAft>
                      </a:pPr>
                      <a:r>
                        <a:rPr lang="en-GB" sz="2000" b="1" i="0" u="none" strike="noStrike" dirty="0">
                          <a:solidFill>
                            <a:srgbClr val="000000"/>
                          </a:solidFill>
                          <a:effectLst/>
                          <a:latin typeface="Libre Franklin" pitchFamily="2" charset="77"/>
                        </a:rPr>
                        <a:t>Advantages</a:t>
                      </a:r>
                      <a:endParaRPr lang="en-GB" sz="2000" b="1" dirty="0">
                        <a:effectLst/>
                        <a:latin typeface="Libre Franklin" pitchFamily="2" charset="77"/>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GB" sz="2000" b="1" i="0" u="none" strike="noStrike" dirty="0">
                          <a:solidFill>
                            <a:srgbClr val="000000"/>
                          </a:solidFill>
                          <a:effectLst/>
                          <a:latin typeface="Libre Franklin" pitchFamily="2" charset="77"/>
                        </a:rPr>
                        <a:t>Disadvantages</a:t>
                      </a:r>
                      <a:endParaRPr lang="en-GB" sz="2000" b="1" dirty="0">
                        <a:effectLst/>
                        <a:latin typeface="Libre Franklin" pitchFamily="2" charset="77"/>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0017507"/>
                  </a:ext>
                </a:extLst>
              </a:tr>
              <a:tr h="681170">
                <a:tc>
                  <a:txBody>
                    <a:bodyPr/>
                    <a:lstStyle/>
                    <a:p>
                      <a:pPr rtl="0" fontAlgn="t">
                        <a:spcBef>
                          <a:spcPts val="0"/>
                        </a:spcBef>
                        <a:spcAft>
                          <a:spcPts val="0"/>
                        </a:spcAft>
                      </a:pPr>
                      <a:r>
                        <a:rPr lang="en-GB" sz="1600" b="0" i="0" u="none" strike="noStrike" dirty="0">
                          <a:solidFill>
                            <a:srgbClr val="000000"/>
                          </a:solidFill>
                          <a:effectLst/>
                          <a:latin typeface="Libre Franklin" pitchFamily="2" charset="77"/>
                        </a:rPr>
                        <a:t>Still able to leach fluoride to encourage remineralisation</a:t>
                      </a:r>
                      <a:endParaRPr lang="en-GB" sz="1600" b="0" dirty="0">
                        <a:effectLst/>
                        <a:latin typeface="Libre Franklin" pitchFamily="2" charset="77"/>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C0C0C0"/>
                    </a:solidFill>
                  </a:tcPr>
                </a:tc>
                <a:tc>
                  <a:txBody>
                    <a:bodyPr/>
                    <a:lstStyle/>
                    <a:p>
                      <a:pPr rtl="0" fontAlgn="t">
                        <a:spcBef>
                          <a:spcPts val="0"/>
                        </a:spcBef>
                        <a:spcAft>
                          <a:spcPts val="0"/>
                        </a:spcAft>
                      </a:pPr>
                      <a:r>
                        <a:rPr lang="en-GB" sz="1600" b="0" i="0" u="none" strike="noStrike" dirty="0">
                          <a:solidFill>
                            <a:srgbClr val="000000"/>
                          </a:solidFill>
                          <a:effectLst/>
                          <a:latin typeface="Libre Franklin" pitchFamily="2" charset="77"/>
                        </a:rPr>
                        <a:t>Exogenous staining over time as water is absorbed due to presence of HEMA</a:t>
                      </a:r>
                      <a:endParaRPr lang="en-GB" sz="1600" b="0" dirty="0">
                        <a:effectLst/>
                        <a:latin typeface="Libre Franklin" pitchFamily="2" charset="77"/>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165418819"/>
                  </a:ext>
                </a:extLst>
              </a:tr>
              <a:tr h="1021756">
                <a:tc>
                  <a:txBody>
                    <a:bodyPr/>
                    <a:lstStyle/>
                    <a:p>
                      <a:pPr rtl="0" fontAlgn="t">
                        <a:spcBef>
                          <a:spcPts val="0"/>
                        </a:spcBef>
                        <a:spcAft>
                          <a:spcPts val="0"/>
                        </a:spcAft>
                      </a:pPr>
                      <a:r>
                        <a:rPr lang="en-GB" sz="1600" b="0" i="0" u="none" strike="noStrike" dirty="0">
                          <a:solidFill>
                            <a:srgbClr val="000000"/>
                          </a:solidFill>
                          <a:effectLst/>
                          <a:latin typeface="Libre Franklin" pitchFamily="2" charset="77"/>
                        </a:rPr>
                        <a:t>Can be used on the primary dentition as longevity not a concern as primary teeth will exfoliate</a:t>
                      </a:r>
                      <a:endParaRPr lang="en-GB" sz="1600" b="0" dirty="0">
                        <a:effectLst/>
                        <a:latin typeface="Libre Franklin" pitchFamily="2" charset="77"/>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GB" sz="1600" b="0" i="0" u="none" strike="noStrike" dirty="0">
                          <a:solidFill>
                            <a:srgbClr val="000000"/>
                          </a:solidFill>
                          <a:effectLst/>
                          <a:latin typeface="Libre Franklin" pitchFamily="2" charset="77"/>
                        </a:rPr>
                        <a:t>It becomes globular in saliva making ease of manipulation quite difficult. </a:t>
                      </a:r>
                      <a:endParaRPr lang="en-GB" sz="1600" b="0" dirty="0">
                        <a:effectLst/>
                        <a:latin typeface="Libre Franklin" pitchFamily="2" charset="77"/>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6591435"/>
                  </a:ext>
                </a:extLst>
              </a:tr>
              <a:tr h="370556">
                <a:tc>
                  <a:txBody>
                    <a:bodyPr/>
                    <a:lstStyle/>
                    <a:p>
                      <a:pPr rtl="0" fontAlgn="t">
                        <a:spcBef>
                          <a:spcPts val="0"/>
                        </a:spcBef>
                        <a:spcAft>
                          <a:spcPts val="0"/>
                        </a:spcAft>
                      </a:pPr>
                      <a:r>
                        <a:rPr lang="en-GB" sz="1600" b="0" i="0" u="none" strike="noStrike">
                          <a:solidFill>
                            <a:srgbClr val="000000"/>
                          </a:solidFill>
                          <a:effectLst/>
                          <a:latin typeface="Libre Franklin" pitchFamily="2" charset="77"/>
                        </a:rPr>
                        <a:t>Command set properties</a:t>
                      </a:r>
                      <a:endParaRPr lang="en-GB" sz="1600" b="0">
                        <a:effectLst/>
                        <a:latin typeface="Libre Franklin" pitchFamily="2" charset="77"/>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C0C0C0"/>
                    </a:solidFill>
                  </a:tcPr>
                </a:tc>
                <a:tc>
                  <a:txBody>
                    <a:bodyPr/>
                    <a:lstStyle/>
                    <a:p>
                      <a:pPr rtl="0" fontAlgn="t">
                        <a:spcBef>
                          <a:spcPts val="0"/>
                        </a:spcBef>
                        <a:spcAft>
                          <a:spcPts val="0"/>
                        </a:spcAft>
                      </a:pPr>
                      <a:r>
                        <a:rPr lang="en-GB" sz="1600" b="0" i="0" u="none" strike="noStrike" dirty="0">
                          <a:solidFill>
                            <a:srgbClr val="000000"/>
                          </a:solidFill>
                          <a:effectLst/>
                          <a:latin typeface="Libre Franklin" pitchFamily="2" charset="77"/>
                        </a:rPr>
                        <a:t>Less wear resistant than conventional GIC’s.</a:t>
                      </a:r>
                      <a:endParaRPr lang="en-GB" sz="1600" b="0" dirty="0">
                        <a:effectLst/>
                        <a:latin typeface="Libre Franklin" pitchFamily="2" charset="77"/>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241355542"/>
                  </a:ext>
                </a:extLst>
              </a:tr>
              <a:tr h="681170">
                <a:tc>
                  <a:txBody>
                    <a:bodyPr/>
                    <a:lstStyle/>
                    <a:p>
                      <a:pPr rtl="0" fontAlgn="t">
                        <a:spcBef>
                          <a:spcPts val="0"/>
                        </a:spcBef>
                        <a:spcAft>
                          <a:spcPts val="0"/>
                        </a:spcAft>
                      </a:pPr>
                      <a:r>
                        <a:rPr lang="en-GB" sz="1600" b="0" i="0" u="none" strike="noStrike">
                          <a:solidFill>
                            <a:srgbClr val="000000"/>
                          </a:solidFill>
                          <a:effectLst/>
                          <a:latin typeface="Libre Franklin" pitchFamily="2" charset="77"/>
                        </a:rPr>
                        <a:t>Extended working time with rapid setting compared to conventional GICs</a:t>
                      </a:r>
                      <a:endParaRPr lang="en-GB" sz="1600" b="0">
                        <a:effectLst/>
                        <a:latin typeface="Libre Franklin" pitchFamily="2" charset="77"/>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GB" sz="1600" b="0" i="0" u="none" strike="noStrike" dirty="0">
                          <a:solidFill>
                            <a:srgbClr val="000000"/>
                          </a:solidFill>
                          <a:effectLst/>
                          <a:latin typeface="Libre Franklin" pitchFamily="2" charset="77"/>
                        </a:rPr>
                        <a:t>Users should be aware of the sensitising potential of their resin constituents. </a:t>
                      </a:r>
                      <a:endParaRPr lang="en-GB" sz="1600" b="0" dirty="0">
                        <a:effectLst/>
                        <a:latin typeface="Libre Franklin" pitchFamily="2" charset="77"/>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1076999"/>
                  </a:ext>
                </a:extLst>
              </a:tr>
              <a:tr h="1021756">
                <a:tc>
                  <a:txBody>
                    <a:bodyPr/>
                    <a:lstStyle/>
                    <a:p>
                      <a:pPr rtl="0" fontAlgn="t">
                        <a:spcBef>
                          <a:spcPts val="0"/>
                        </a:spcBef>
                        <a:spcAft>
                          <a:spcPts val="0"/>
                        </a:spcAft>
                      </a:pPr>
                      <a:r>
                        <a:rPr lang="en-GB" sz="1600" b="0" i="0" u="none" strike="noStrike">
                          <a:solidFill>
                            <a:srgbClr val="000000"/>
                          </a:solidFill>
                          <a:effectLst/>
                          <a:latin typeface="Libre Franklin" pitchFamily="2" charset="77"/>
                        </a:rPr>
                        <a:t>Improved aesthetics compared to conventional GICs</a:t>
                      </a:r>
                      <a:endParaRPr lang="en-GB" sz="1600" b="0">
                        <a:effectLst/>
                        <a:latin typeface="Libre Franklin" pitchFamily="2" charset="77"/>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C0C0C0"/>
                    </a:solidFill>
                  </a:tcPr>
                </a:tc>
                <a:tc>
                  <a:txBody>
                    <a:bodyPr/>
                    <a:lstStyle/>
                    <a:p>
                      <a:pPr rtl="0" fontAlgn="t">
                        <a:spcBef>
                          <a:spcPts val="0"/>
                        </a:spcBef>
                        <a:spcAft>
                          <a:spcPts val="0"/>
                        </a:spcAft>
                      </a:pPr>
                      <a:r>
                        <a:rPr lang="en-GB" sz="1600" b="0" i="0" u="none" strike="noStrike" dirty="0">
                          <a:solidFill>
                            <a:srgbClr val="000000"/>
                          </a:solidFill>
                          <a:effectLst/>
                          <a:latin typeface="Libre Franklin" pitchFamily="2" charset="77"/>
                        </a:rPr>
                        <a:t>Need to mix to the correct consistency, lest the material be too sticky to handle easily during placement.</a:t>
                      </a:r>
                      <a:endParaRPr lang="en-GB" sz="1600" b="0" dirty="0">
                        <a:effectLst/>
                        <a:latin typeface="Libre Franklin" pitchFamily="2" charset="77"/>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224128614"/>
                  </a:ext>
                </a:extLst>
              </a:tr>
              <a:tr h="681170">
                <a:tc>
                  <a:txBody>
                    <a:bodyPr/>
                    <a:lstStyle/>
                    <a:p>
                      <a:pPr rtl="0" fontAlgn="t">
                        <a:spcBef>
                          <a:spcPts val="0"/>
                        </a:spcBef>
                        <a:spcAft>
                          <a:spcPts val="0"/>
                        </a:spcAft>
                      </a:pPr>
                      <a:r>
                        <a:rPr lang="en-GB" sz="1600" b="0" i="0" u="none" strike="noStrike">
                          <a:solidFill>
                            <a:srgbClr val="000000"/>
                          </a:solidFill>
                          <a:effectLst/>
                          <a:latin typeface="Libre Franklin" pitchFamily="2" charset="77"/>
                        </a:rPr>
                        <a:t>Improved tensile strength compared to conventional GICs </a:t>
                      </a:r>
                      <a:endParaRPr lang="en-GB" sz="1600" b="0">
                        <a:effectLst/>
                        <a:latin typeface="Libre Franklin" pitchFamily="2" charset="77"/>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GB" sz="1600" b="0" i="0" u="none" strike="noStrike" dirty="0">
                          <a:solidFill>
                            <a:srgbClr val="000000"/>
                          </a:solidFill>
                          <a:effectLst/>
                          <a:latin typeface="Libre Franklin" pitchFamily="2" charset="77"/>
                        </a:rPr>
                        <a:t>Still not as mechanically strong as composites</a:t>
                      </a:r>
                      <a:endParaRPr lang="en-GB" sz="1600" b="0" dirty="0">
                        <a:effectLst/>
                        <a:latin typeface="Libre Franklin" pitchFamily="2" charset="77"/>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8092657"/>
                  </a:ext>
                </a:extLst>
              </a:tr>
            </a:tbl>
          </a:graphicData>
        </a:graphic>
      </p:graphicFrame>
      <p:sp>
        <p:nvSpPr>
          <p:cNvPr id="10" name="TextBox 9">
            <a:extLst>
              <a:ext uri="{FF2B5EF4-FFF2-40B4-BE49-F238E27FC236}">
                <a16:creationId xmlns:a16="http://schemas.microsoft.com/office/drawing/2014/main" id="{4BDDBFD0-F331-6846-B75F-E6D534C690E8}"/>
              </a:ext>
            </a:extLst>
          </p:cNvPr>
          <p:cNvSpPr txBox="1"/>
          <p:nvPr/>
        </p:nvSpPr>
        <p:spPr>
          <a:xfrm>
            <a:off x="3820584" y="140177"/>
            <a:ext cx="5391150" cy="584775"/>
          </a:xfrm>
          <a:prstGeom prst="rect">
            <a:avLst/>
          </a:prstGeom>
          <a:noFill/>
        </p:spPr>
        <p:txBody>
          <a:bodyPr wrap="square">
            <a:spAutoFit/>
          </a:bodyPr>
          <a:lstStyle/>
          <a:p>
            <a:r>
              <a:rPr lang="en-GB" sz="3200" b="1" dirty="0">
                <a:solidFill>
                  <a:srgbClr val="7030A0"/>
                </a:solidFill>
                <a:latin typeface="Libre Franklin" pitchFamily="2" charset="77"/>
              </a:rPr>
              <a:t>RESIN MODIFIED GIC </a:t>
            </a:r>
            <a:endParaRPr lang="en-US" sz="3200" b="1" dirty="0">
              <a:solidFill>
                <a:srgbClr val="7030A0"/>
              </a:solidFill>
              <a:latin typeface="Libre Franklin" pitchFamily="2" charset="77"/>
            </a:endParaRPr>
          </a:p>
        </p:txBody>
      </p:sp>
    </p:spTree>
    <p:extLst>
      <p:ext uri="{BB962C8B-B14F-4D97-AF65-F5344CB8AC3E}">
        <p14:creationId xmlns:p14="http://schemas.microsoft.com/office/powerpoint/2010/main" val="267115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C2CFF"/>
        </a:solidFill>
        <a:effectLst/>
      </p:bgPr>
    </p:bg>
    <p:spTree>
      <p:nvGrpSpPr>
        <p:cNvPr id="1" name="Shape 647"/>
        <p:cNvGrpSpPr/>
        <p:nvPr/>
      </p:nvGrpSpPr>
      <p:grpSpPr>
        <a:xfrm>
          <a:off x="0" y="0"/>
          <a:ext cx="0" cy="0"/>
          <a:chOff x="0" y="0"/>
          <a:chExt cx="0" cy="0"/>
        </a:xfrm>
      </p:grpSpPr>
      <p:sp>
        <p:nvSpPr>
          <p:cNvPr id="649" name="Google Shape;649;p17"/>
          <p:cNvSpPr txBox="1"/>
          <p:nvPr/>
        </p:nvSpPr>
        <p:spPr>
          <a:xfrm>
            <a:off x="733280" y="1934636"/>
            <a:ext cx="11289433" cy="4185731"/>
          </a:xfrm>
          <a:prstGeom prst="rect">
            <a:avLst/>
          </a:prstGeom>
          <a:noFill/>
          <a:ln>
            <a:noFill/>
          </a:ln>
        </p:spPr>
        <p:txBody>
          <a:bodyPr spcFirstLastPara="1" wrap="square" lIns="91425" tIns="91425" rIns="91425" bIns="91425" anchor="t" anchorCtr="0">
            <a:spAutoFit/>
          </a:bodyPr>
          <a:lstStyle/>
          <a:p>
            <a:pPr marL="342900" indent="-342900" fontAlgn="base">
              <a:buClr>
                <a:schemeClr val="bg1"/>
              </a:buClr>
              <a:buFont typeface="+mj-lt"/>
              <a:buAutoNum type="arabicPeriod"/>
            </a:pPr>
            <a:r>
              <a:rPr lang="en-GB" sz="2000" i="1" dirty="0">
                <a:solidFill>
                  <a:schemeClr val="bg1"/>
                </a:solidFill>
                <a:latin typeface="Libre Franklin" pitchFamily="2" charset="77"/>
              </a:rPr>
              <a:t>Pickard’s Manual of Operative dentistry, A Banerjee</a:t>
            </a:r>
          </a:p>
          <a:p>
            <a:pPr marL="342900" indent="-342900" fontAlgn="base">
              <a:buClr>
                <a:schemeClr val="bg1"/>
              </a:buClr>
              <a:buFont typeface="+mj-lt"/>
              <a:buAutoNum type="arabicPeriod"/>
            </a:pPr>
            <a:endParaRPr lang="en-GB" sz="2000" i="1" dirty="0">
              <a:solidFill>
                <a:schemeClr val="bg1"/>
              </a:solidFill>
              <a:latin typeface="Libre Franklin" pitchFamily="2" charset="77"/>
            </a:endParaRPr>
          </a:p>
          <a:p>
            <a:pPr marL="342900" indent="-342900" fontAlgn="base">
              <a:buClr>
                <a:schemeClr val="bg1"/>
              </a:buClr>
              <a:buFont typeface="+mj-lt"/>
              <a:buAutoNum type="arabicPeriod"/>
            </a:pPr>
            <a:r>
              <a:rPr lang="en-GB" sz="2000" i="1" dirty="0">
                <a:solidFill>
                  <a:schemeClr val="bg1"/>
                </a:solidFill>
                <a:latin typeface="Libre Franklin" pitchFamily="2" charset="77"/>
              </a:rPr>
              <a:t>Oxford Handbook of Clinical Dentistry  </a:t>
            </a:r>
          </a:p>
          <a:p>
            <a:pPr marL="342900" indent="-342900" fontAlgn="base">
              <a:buClr>
                <a:schemeClr val="bg1"/>
              </a:buClr>
              <a:buFont typeface="+mj-lt"/>
              <a:buAutoNum type="arabicPeriod"/>
            </a:pPr>
            <a:endParaRPr lang="en-GB" sz="2000" i="1" dirty="0">
              <a:solidFill>
                <a:schemeClr val="bg1"/>
              </a:solidFill>
              <a:latin typeface="Libre Franklin" pitchFamily="2" charset="77"/>
            </a:endParaRPr>
          </a:p>
          <a:p>
            <a:pPr marL="342900" indent="-342900" fontAlgn="base">
              <a:buClr>
                <a:schemeClr val="bg1"/>
              </a:buClr>
              <a:buFont typeface="+mj-lt"/>
              <a:buAutoNum type="arabicPeriod"/>
            </a:pPr>
            <a:r>
              <a:rPr lang="en-GB" sz="2000" i="1" dirty="0">
                <a:solidFill>
                  <a:schemeClr val="bg1"/>
                </a:solidFill>
                <a:latin typeface="Libre Franklin" pitchFamily="2" charset="77"/>
              </a:rPr>
              <a:t>Mechanical and optical properties of conventional restorative glass-ionomer cements - a systematic review, Menezes-Silva et al 2019</a:t>
            </a:r>
          </a:p>
          <a:p>
            <a:pPr marL="342900" indent="-342900" fontAlgn="base">
              <a:buClr>
                <a:schemeClr val="bg1"/>
              </a:buClr>
              <a:buFont typeface="+mj-lt"/>
              <a:buAutoNum type="arabicPeriod"/>
            </a:pPr>
            <a:endParaRPr lang="en-GB" sz="2000" i="1" dirty="0">
              <a:solidFill>
                <a:schemeClr val="bg1"/>
              </a:solidFill>
              <a:latin typeface="Libre Franklin" pitchFamily="2" charset="77"/>
            </a:endParaRPr>
          </a:p>
          <a:p>
            <a:pPr marL="342900" indent="-342900" fontAlgn="base">
              <a:buClr>
                <a:schemeClr val="bg1"/>
              </a:buClr>
              <a:buFont typeface="+mj-lt"/>
              <a:buAutoNum type="arabicPeriod"/>
            </a:pPr>
            <a:r>
              <a:rPr lang="en-GB" sz="2000" i="1" dirty="0">
                <a:solidFill>
                  <a:schemeClr val="bg1"/>
                </a:solidFill>
                <a:latin typeface="Libre Franklin" pitchFamily="2" charset="77"/>
              </a:rPr>
              <a:t>Dental Glass Ionomer Cements as Permanent Filling Materials? —Properties, </a:t>
            </a:r>
            <a:r>
              <a:rPr lang="en-GB" sz="2000" dirty="0">
                <a:solidFill>
                  <a:schemeClr val="bg1"/>
                </a:solidFill>
                <a:latin typeface="Libre Franklin" pitchFamily="2" charset="77"/>
              </a:rPr>
              <a:t>Limitations Future Trends, </a:t>
            </a:r>
            <a:r>
              <a:rPr lang="en-GB" sz="2000" dirty="0" err="1">
                <a:solidFill>
                  <a:schemeClr val="bg1"/>
                </a:solidFill>
                <a:latin typeface="Libre Franklin" pitchFamily="2" charset="77"/>
              </a:rPr>
              <a:t>Lohbauer</a:t>
            </a:r>
            <a:r>
              <a:rPr lang="en-GB" sz="2000" dirty="0">
                <a:solidFill>
                  <a:schemeClr val="bg1"/>
                </a:solidFill>
                <a:latin typeface="Libre Franklin" pitchFamily="2" charset="77"/>
              </a:rPr>
              <a:t> 2009 </a:t>
            </a:r>
          </a:p>
          <a:p>
            <a:pPr marL="342900" indent="-342900" fontAlgn="base">
              <a:buClr>
                <a:schemeClr val="bg1"/>
              </a:buClr>
              <a:buFont typeface="+mj-lt"/>
              <a:buAutoNum type="arabicPeriod"/>
            </a:pPr>
            <a:endParaRPr lang="en-GB" sz="2000" i="1" dirty="0">
              <a:solidFill>
                <a:schemeClr val="bg1"/>
              </a:solidFill>
              <a:latin typeface="Libre Franklin" pitchFamily="2" charset="77"/>
            </a:endParaRPr>
          </a:p>
          <a:p>
            <a:pPr marL="342900" indent="-342900" fontAlgn="base">
              <a:buClr>
                <a:schemeClr val="bg1"/>
              </a:buClr>
              <a:buFont typeface="+mj-lt"/>
              <a:buAutoNum type="arabicPeriod"/>
            </a:pPr>
            <a:r>
              <a:rPr lang="en-GB" sz="2000" dirty="0">
                <a:solidFill>
                  <a:schemeClr val="bg1"/>
                </a:solidFill>
                <a:latin typeface="Libre Franklin" pitchFamily="2" charset="77"/>
              </a:rPr>
              <a:t>Chemistry of glass-ionomer cements: A review. Biomaterials, W.J Nicholson 1998</a:t>
            </a:r>
          </a:p>
          <a:p>
            <a:pPr marL="342900" indent="-342900" fontAlgn="base">
              <a:buClr>
                <a:schemeClr val="bg1"/>
              </a:buClr>
              <a:buFont typeface="+mj-lt"/>
              <a:buAutoNum type="arabicPeriod"/>
            </a:pPr>
            <a:endParaRPr lang="en-GB" sz="2000" dirty="0">
              <a:solidFill>
                <a:schemeClr val="bg1"/>
              </a:solidFill>
              <a:latin typeface="Libre Franklin" pitchFamily="2" charset="77"/>
            </a:endParaRPr>
          </a:p>
          <a:p>
            <a:pPr marL="342900" indent="-342900" fontAlgn="base">
              <a:buClr>
                <a:schemeClr val="bg1"/>
              </a:buClr>
              <a:buFont typeface="+mj-lt"/>
              <a:buAutoNum type="arabicPeriod"/>
            </a:pPr>
            <a:r>
              <a:rPr lang="en-GB" sz="2000" dirty="0">
                <a:solidFill>
                  <a:schemeClr val="bg1"/>
                </a:solidFill>
                <a:latin typeface="Libre Franklin" pitchFamily="2" charset="77"/>
              </a:rPr>
              <a:t>The forgotten merits of GIC restorations: a systematic review, Mustafa et al 2020</a:t>
            </a:r>
          </a:p>
        </p:txBody>
      </p:sp>
      <p:pic>
        <p:nvPicPr>
          <p:cNvPr id="650" name="Google Shape;650;p17" descr="DTC-logo535-130.png"/>
          <p:cNvPicPr preferRelativeResize="0"/>
          <p:nvPr/>
        </p:nvPicPr>
        <p:blipFill rotWithShape="1">
          <a:blip r:embed="rId3">
            <a:alphaModFix/>
          </a:blip>
          <a:srcRect/>
          <a:stretch/>
        </p:blipFill>
        <p:spPr>
          <a:xfrm>
            <a:off x="10502688" y="200934"/>
            <a:ext cx="1520025" cy="369352"/>
          </a:xfrm>
          <a:prstGeom prst="rect">
            <a:avLst/>
          </a:prstGeom>
          <a:noFill/>
          <a:ln>
            <a:noFill/>
          </a:ln>
        </p:spPr>
      </p:pic>
      <p:sp>
        <p:nvSpPr>
          <p:cNvPr id="651" name="Google Shape;651;p17"/>
          <p:cNvSpPr/>
          <p:nvPr/>
        </p:nvSpPr>
        <p:spPr>
          <a:xfrm>
            <a:off x="2391440" y="348392"/>
            <a:ext cx="7409100" cy="1120500"/>
          </a:xfrm>
          <a:prstGeom prst="roundRect">
            <a:avLst>
              <a:gd name="adj" fmla="val 16667"/>
            </a:avLst>
          </a:prstGeom>
          <a:solidFill>
            <a:srgbClr val="9CC2E5">
              <a:alpha val="4980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600" b="1" dirty="0">
                <a:solidFill>
                  <a:schemeClr val="lt1"/>
                </a:solidFill>
                <a:latin typeface="Libre Franklin"/>
                <a:ea typeface="Libre Franklin"/>
                <a:cs typeface="Libre Franklin"/>
                <a:sym typeface="Libre Franklin"/>
              </a:rPr>
              <a:t>RERFERNCES AND FURTHER READING </a:t>
            </a:r>
            <a:endParaRPr sz="2600" b="1" dirty="0">
              <a:solidFill>
                <a:srgbClr val="FFFFFF"/>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9"/>
                                        </p:tgtEl>
                                        <p:attrNameLst>
                                          <p:attrName>style.visibility</p:attrName>
                                        </p:attrNameLst>
                                      </p:cBhvr>
                                      <p:to>
                                        <p:strVal val="visible"/>
                                      </p:to>
                                    </p:set>
                                    <p:animEffect transition="in" filter="blinds(horizontal)">
                                      <p:cBhvr>
                                        <p:cTn id="7" dur="500"/>
                                        <p:tgtEl>
                                          <p:spTgt spid="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3000"/>
              <a:buFont typeface="Libre Franklin Medium"/>
              <a:buNone/>
            </a:pPr>
            <a:r>
              <a:rPr lang="en-US" dirty="0"/>
              <a:t>GDC OUTCOMES </a:t>
            </a:r>
            <a:endParaRPr dirty="0"/>
          </a:p>
        </p:txBody>
      </p:sp>
      <p:sp>
        <p:nvSpPr>
          <p:cNvPr id="390" name="Google Shape;390;p2"/>
          <p:cNvSpPr txBox="1"/>
          <p:nvPr/>
        </p:nvSpPr>
        <p:spPr>
          <a:xfrm>
            <a:off x="1312296" y="1143750"/>
            <a:ext cx="10195200" cy="4494010"/>
          </a:xfrm>
          <a:prstGeom prst="rect">
            <a:avLst/>
          </a:prstGeom>
          <a:solidFill>
            <a:srgbClr val="7030A0">
              <a:alpha val="49020"/>
            </a:srgbClr>
          </a:solid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None/>
            </a:pPr>
            <a:endParaRPr sz="2000" b="1" dirty="0">
              <a:solidFill>
                <a:schemeClr val="lt1"/>
              </a:solidFill>
              <a:latin typeface="Libre Franklin" pitchFamily="2" charset="77"/>
              <a:ea typeface="Libre Franklin"/>
              <a:cs typeface="Libre Franklin"/>
              <a:sym typeface="Libre Franklin"/>
            </a:endParaRPr>
          </a:p>
          <a:p>
            <a:pPr marL="0" lvl="0" indent="0" rtl="0">
              <a:lnSpc>
                <a:spcPct val="90000"/>
              </a:lnSpc>
              <a:spcBef>
                <a:spcPts val="0"/>
              </a:spcBef>
              <a:spcAft>
                <a:spcPts val="0"/>
              </a:spcAft>
              <a:buNone/>
            </a:pPr>
            <a:endParaRPr sz="2000" b="1" dirty="0">
              <a:solidFill>
                <a:schemeClr val="lt1"/>
              </a:solidFill>
              <a:latin typeface="Libre Franklin" pitchFamily="2" charset="77"/>
              <a:ea typeface="Libre Franklin"/>
              <a:cs typeface="Libre Franklin"/>
              <a:sym typeface="Libre Franklin"/>
            </a:endParaRPr>
          </a:p>
          <a:p>
            <a:pPr lvl="0">
              <a:lnSpc>
                <a:spcPct val="90000"/>
              </a:lnSpc>
            </a:pPr>
            <a:r>
              <a:rPr lang="en-GB" sz="1800" b="1" i="0" u="none" strike="noStrike" dirty="0">
                <a:solidFill>
                  <a:srgbClr val="FFFFFF"/>
                </a:solidFill>
                <a:effectLst/>
                <a:latin typeface="Libre Franklin" pitchFamily="2" charset="77"/>
              </a:rPr>
              <a:t>To be able to communicate effectively with the patients making sure you can discus the benefits v disadvantages of using GIC in dentistry whilst obtaining a valid consent</a:t>
            </a:r>
            <a:endParaRPr sz="1800" b="1" dirty="0">
              <a:solidFill>
                <a:schemeClr val="bg1"/>
              </a:solidFill>
              <a:latin typeface="Libre Franklin" pitchFamily="2" charset="77"/>
              <a:ea typeface="Libre Franklin"/>
              <a:cs typeface="Libre Franklin"/>
              <a:sym typeface="Libre Franklin"/>
            </a:endParaRPr>
          </a:p>
          <a:p>
            <a:pPr marL="0" marR="0" lvl="0" indent="0" algn="ctr" rtl="0">
              <a:lnSpc>
                <a:spcPct val="100000"/>
              </a:lnSpc>
              <a:spcBef>
                <a:spcPts val="600"/>
              </a:spcBef>
              <a:spcAft>
                <a:spcPts val="0"/>
              </a:spcAft>
              <a:buClr>
                <a:srgbClr val="000000"/>
              </a:buClr>
              <a:buSzPts val="1800"/>
              <a:buFont typeface="Arial"/>
              <a:buNone/>
            </a:pPr>
            <a:endParaRPr sz="1800" b="1" dirty="0">
              <a:solidFill>
                <a:srgbClr val="7030A0"/>
              </a:solidFill>
              <a:latin typeface="Libre Franklin" pitchFamily="2" charset="77"/>
              <a:ea typeface="Libre Franklin"/>
              <a:cs typeface="Libre Franklin"/>
              <a:sym typeface="Libre Franklin"/>
            </a:endParaRPr>
          </a:p>
          <a:p>
            <a:pPr marL="0" marR="0" lvl="0" indent="0" algn="ctr" rtl="0">
              <a:lnSpc>
                <a:spcPct val="100000"/>
              </a:lnSpc>
              <a:spcBef>
                <a:spcPts val="600"/>
              </a:spcBef>
              <a:spcAft>
                <a:spcPts val="0"/>
              </a:spcAft>
              <a:buClr>
                <a:srgbClr val="000000"/>
              </a:buClr>
              <a:buSzPts val="1800"/>
              <a:buFont typeface="Arial"/>
              <a:buNone/>
            </a:pPr>
            <a:endParaRPr sz="1800" b="1" dirty="0">
              <a:solidFill>
                <a:srgbClr val="7030A0"/>
              </a:solidFill>
              <a:latin typeface="Libre Franklin" pitchFamily="2" charset="77"/>
              <a:ea typeface="Libre Franklin"/>
              <a:cs typeface="Libre Franklin"/>
              <a:sym typeface="Libre Franklin"/>
            </a:endParaRPr>
          </a:p>
          <a:p>
            <a:pPr lvl="0">
              <a:lnSpc>
                <a:spcPct val="90000"/>
              </a:lnSpc>
              <a:spcBef>
                <a:spcPts val="1000"/>
              </a:spcBef>
            </a:pPr>
            <a:endParaRPr lang="en-GB" sz="1800" b="1" dirty="0">
              <a:solidFill>
                <a:schemeClr val="lt1"/>
              </a:solidFill>
              <a:latin typeface="Libre Franklin" pitchFamily="2" charset="77"/>
              <a:ea typeface="Libre Franklin Medium"/>
              <a:cs typeface="Libre Franklin Medium"/>
              <a:sym typeface="Libre Franklin"/>
            </a:endParaRPr>
          </a:p>
          <a:p>
            <a:pPr lvl="0">
              <a:lnSpc>
                <a:spcPct val="90000"/>
              </a:lnSpc>
              <a:spcBef>
                <a:spcPts val="1000"/>
              </a:spcBef>
            </a:pPr>
            <a:r>
              <a:rPr lang="en-GB" sz="1800" b="1" i="0" u="none" strike="noStrike" dirty="0">
                <a:solidFill>
                  <a:srgbClr val="FFFFFF"/>
                </a:solidFill>
                <a:effectLst/>
                <a:latin typeface="Libre Franklin" pitchFamily="2" charset="77"/>
              </a:rPr>
              <a:t>Improve clinical knowledge about dental materials.  Understanding theory and practical elements behind the indications of using GIC and how it should be used appropriately in the patient’s best interests. Understanding the differences in the dental materials and to be aware of each of their limitations.  </a:t>
            </a:r>
            <a:endParaRPr lang="en-GB" sz="1800" b="1" i="0" u="none" strike="noStrike" cap="none" dirty="0">
              <a:solidFill>
                <a:schemeClr val="lt1"/>
              </a:solidFill>
              <a:latin typeface="Libre Franklin" pitchFamily="2" charset="77"/>
              <a:ea typeface="Libre Franklin Medium"/>
              <a:cs typeface="Libre Franklin Medium"/>
              <a:sym typeface="Libre Franklin"/>
            </a:endParaRPr>
          </a:p>
          <a:p>
            <a:pPr lvl="0">
              <a:lnSpc>
                <a:spcPct val="90000"/>
              </a:lnSpc>
              <a:spcBef>
                <a:spcPts val="1000"/>
              </a:spcBef>
            </a:pPr>
            <a:endParaRPr lang="en-GB" sz="1800" b="1" dirty="0">
              <a:solidFill>
                <a:schemeClr val="lt1"/>
              </a:solidFill>
              <a:latin typeface="Libre Franklin" pitchFamily="2" charset="77"/>
              <a:ea typeface="Libre Franklin Medium"/>
              <a:cs typeface="Libre Franklin Medium"/>
              <a:sym typeface="Libre Franklin"/>
            </a:endParaRPr>
          </a:p>
          <a:p>
            <a:pPr lvl="0">
              <a:lnSpc>
                <a:spcPct val="90000"/>
              </a:lnSpc>
              <a:spcBef>
                <a:spcPts val="1000"/>
              </a:spcBef>
            </a:pPr>
            <a:endParaRPr sz="1900" i="0" u="none" strike="noStrike" cap="none" dirty="0">
              <a:solidFill>
                <a:srgbClr val="7030A0"/>
              </a:solidFill>
              <a:latin typeface="Libre Franklin" pitchFamily="2" charset="77"/>
              <a:ea typeface="Libre Franklin Medium"/>
              <a:cs typeface="Libre Franklin Medium"/>
              <a:sym typeface="Libre Franklin Medium"/>
            </a:endParaRPr>
          </a:p>
          <a:p>
            <a:pPr marL="285750" marR="0" lvl="0" indent="-317500" algn="l" rtl="0">
              <a:lnSpc>
                <a:spcPct val="100000"/>
              </a:lnSpc>
              <a:spcBef>
                <a:spcPts val="600"/>
              </a:spcBef>
              <a:spcAft>
                <a:spcPts val="0"/>
              </a:spcAft>
              <a:buClr>
                <a:srgbClr val="7030A0"/>
              </a:buClr>
              <a:buSzPts val="1900"/>
              <a:buFont typeface="Libre Franklin"/>
              <a:buChar char="•"/>
            </a:pPr>
            <a:endParaRPr sz="1900" i="0" u="none" strike="noStrike" cap="none" dirty="0">
              <a:solidFill>
                <a:srgbClr val="3F3F3F"/>
              </a:solidFill>
              <a:latin typeface="Libre Franklin" pitchFamily="2" charset="77"/>
              <a:ea typeface="Libre Franklin Medium"/>
              <a:cs typeface="Libre Franklin Medium"/>
              <a:sym typeface="Libre Franklin Medium"/>
            </a:endParaRPr>
          </a:p>
        </p:txBody>
      </p:sp>
      <p:sp>
        <p:nvSpPr>
          <p:cNvPr id="391" name="Google Shape;391;p2"/>
          <p:cNvSpPr/>
          <p:nvPr/>
        </p:nvSpPr>
        <p:spPr>
          <a:xfrm>
            <a:off x="533399" y="1763125"/>
            <a:ext cx="535800" cy="496500"/>
          </a:xfrm>
          <a:prstGeom prst="ellipse">
            <a:avLst/>
          </a:prstGeom>
          <a:solidFill>
            <a:srgbClr val="7030A0"/>
          </a:solidFill>
          <a:ln w="38100" cap="flat" cmpd="sng">
            <a:solidFill>
              <a:srgbClr val="D3B6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lt1"/>
                </a:solidFill>
                <a:latin typeface="Arial Black"/>
                <a:ea typeface="Arial Black"/>
                <a:cs typeface="Arial Black"/>
                <a:sym typeface="Arial Black"/>
              </a:rPr>
              <a:t>A</a:t>
            </a: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533400" y="3861775"/>
            <a:ext cx="535800" cy="496500"/>
          </a:xfrm>
          <a:prstGeom prst="ellipse">
            <a:avLst/>
          </a:prstGeom>
          <a:solidFill>
            <a:srgbClr val="7030A0"/>
          </a:solidFill>
          <a:ln w="38100" cap="flat" cmpd="sng">
            <a:solidFill>
              <a:srgbClr val="D3B6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lt1"/>
                </a:solidFill>
                <a:latin typeface="Arial Black"/>
                <a:ea typeface="Arial Black"/>
                <a:cs typeface="Arial Black"/>
                <a:sym typeface="Arial Black"/>
              </a:rPr>
              <a:t>C</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1400"/>
                                        <p:tgtEl>
                                          <p:spTgt spid="3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0"/>
                                        </p:tgtEl>
                                        <p:attrNameLst>
                                          <p:attrName>style.visibility</p:attrName>
                                        </p:attrNameLst>
                                      </p:cBhvr>
                                      <p:to>
                                        <p:strVal val="visible"/>
                                      </p:to>
                                    </p:set>
                                    <p:animEffect transition="in" filter="fade">
                                      <p:cBhvr>
                                        <p:cTn id="12" dur="12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22"/>
          <p:cNvSpPr/>
          <p:nvPr/>
        </p:nvSpPr>
        <p:spPr>
          <a:xfrm>
            <a:off x="188910" y="304800"/>
            <a:ext cx="4415400" cy="6335486"/>
          </a:xfrm>
          <a:prstGeom prst="rect">
            <a:avLst/>
          </a:prstGeom>
          <a:solidFill>
            <a:srgbClr val="53309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398" name="Google Shape;398;p122"/>
          <p:cNvSpPr txBox="1">
            <a:spLocks noGrp="1"/>
          </p:cNvSpPr>
          <p:nvPr>
            <p:ph type="title"/>
          </p:nvPr>
        </p:nvSpPr>
        <p:spPr>
          <a:xfrm>
            <a:off x="486660" y="1484086"/>
            <a:ext cx="3819900" cy="1455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FFFF"/>
              </a:buClr>
              <a:buSzPct val="111111"/>
              <a:buFont typeface="Libre Franklin Medium"/>
              <a:buNone/>
            </a:pPr>
            <a:r>
              <a:rPr lang="en-US" sz="4600" b="1" dirty="0">
                <a:solidFill>
                  <a:srgbClr val="FFFFFF"/>
                </a:solidFill>
                <a:latin typeface="Libre Franklin" pitchFamily="2" charset="77"/>
              </a:rPr>
              <a:t>AIMS AND OBJECTIVES</a:t>
            </a:r>
            <a:endParaRPr sz="4600" b="1" dirty="0">
              <a:solidFill>
                <a:srgbClr val="FFFFFF"/>
              </a:solidFill>
              <a:latin typeface="Libre Franklin" pitchFamily="2" charset="77"/>
            </a:endParaRPr>
          </a:p>
        </p:txBody>
      </p:sp>
      <p:grpSp>
        <p:nvGrpSpPr>
          <p:cNvPr id="399" name="Google Shape;399;p122"/>
          <p:cNvGrpSpPr/>
          <p:nvPr/>
        </p:nvGrpSpPr>
        <p:grpSpPr>
          <a:xfrm>
            <a:off x="4811298" y="304800"/>
            <a:ext cx="7227309" cy="6111641"/>
            <a:chOff x="1691928" y="-234886"/>
            <a:chExt cx="5208871" cy="6111641"/>
          </a:xfrm>
        </p:grpSpPr>
        <p:sp>
          <p:nvSpPr>
            <p:cNvPr id="400" name="Google Shape;400;p122"/>
            <p:cNvSpPr/>
            <p:nvPr/>
          </p:nvSpPr>
          <p:spPr>
            <a:xfrm>
              <a:off x="1725199" y="936631"/>
              <a:ext cx="5175600" cy="993300"/>
            </a:xfrm>
            <a:prstGeom prst="rect">
              <a:avLst/>
            </a:prstGeom>
            <a:solidFill>
              <a:srgbClr val="D3B6EA"/>
            </a:solidFill>
            <a:ln>
              <a:noFill/>
            </a:ln>
          </p:spPr>
          <p:txBody>
            <a:bodyPr spcFirstLastPara="1" wrap="square" lIns="91425" tIns="91425" rIns="91425" bIns="91425" anchor="ctr" anchorCtr="0">
              <a:noAutofit/>
            </a:bodyPr>
            <a:lstStyle/>
            <a:p>
              <a:pPr marL="285750" indent="-285750" fontAlgn="base">
                <a:buClr>
                  <a:srgbClr val="7030A0"/>
                </a:buClr>
                <a:buFont typeface="Arial" panose="020B0604020202020204" pitchFamily="34" charset="0"/>
                <a:buChar char="•"/>
              </a:pPr>
              <a:r>
                <a:rPr lang="en-GB" sz="1800" b="0" i="0" u="none" strike="noStrike" dirty="0">
                  <a:solidFill>
                    <a:srgbClr val="7030A0"/>
                  </a:solidFill>
                  <a:effectLst/>
                  <a:latin typeface="Libre Franklin" pitchFamily="2" charset="77"/>
                </a:rPr>
                <a:t>To identify the properties of GIC</a:t>
              </a:r>
              <a:endParaRPr lang="en-GB" sz="1800" dirty="0">
                <a:solidFill>
                  <a:srgbClr val="7030A0"/>
                </a:solidFill>
                <a:latin typeface="Libre Franklin" pitchFamily="2" charset="77"/>
              </a:endParaRPr>
            </a:p>
          </p:txBody>
        </p:sp>
        <p:sp>
          <p:nvSpPr>
            <p:cNvPr id="401" name="Google Shape;401;p122"/>
            <p:cNvSpPr/>
            <p:nvPr/>
          </p:nvSpPr>
          <p:spPr>
            <a:xfrm>
              <a:off x="1699634" y="4883455"/>
              <a:ext cx="5175600" cy="993300"/>
            </a:xfrm>
            <a:prstGeom prst="rect">
              <a:avLst/>
            </a:prstGeom>
            <a:solidFill>
              <a:srgbClr val="F2F2F2"/>
            </a:solidFill>
            <a:ln>
              <a:noFill/>
            </a:ln>
          </p:spPr>
          <p:txBody>
            <a:bodyPr spcFirstLastPara="1" wrap="square" lIns="91425" tIns="91425" rIns="91425" bIns="91425" anchor="ctr" anchorCtr="0">
              <a:noAutofit/>
            </a:bodyPr>
            <a:lstStyle/>
            <a:p>
              <a:pPr marL="285750" lvl="0" indent="-285750">
                <a:buClr>
                  <a:srgbClr val="521B93"/>
                </a:buClr>
                <a:buSzPts val="1800"/>
                <a:buFont typeface="Arial" panose="020B0604020202020204" pitchFamily="34" charset="0"/>
                <a:buChar char="•"/>
              </a:pPr>
              <a:r>
                <a:rPr lang="en-GB" sz="1800" b="0" i="0" u="none" strike="noStrike" dirty="0">
                  <a:solidFill>
                    <a:srgbClr val="7030A0"/>
                  </a:solidFill>
                  <a:effectLst/>
                  <a:latin typeface="Libre Franklin" pitchFamily="2" charset="77"/>
                </a:rPr>
                <a:t>To be aware of the different types of GIC including modified RMGIC</a:t>
              </a:r>
              <a:endParaRPr sz="1800" dirty="0">
                <a:solidFill>
                  <a:srgbClr val="7030A0"/>
                </a:solidFill>
                <a:latin typeface="Libre Franklin" pitchFamily="2" charset="77"/>
              </a:endParaRPr>
            </a:p>
          </p:txBody>
        </p:sp>
        <p:sp>
          <p:nvSpPr>
            <p:cNvPr id="402" name="Google Shape;402;p122"/>
            <p:cNvSpPr/>
            <p:nvPr/>
          </p:nvSpPr>
          <p:spPr>
            <a:xfrm>
              <a:off x="1691928" y="2230139"/>
              <a:ext cx="5175600" cy="1059600"/>
            </a:xfrm>
            <a:prstGeom prst="rect">
              <a:avLst/>
            </a:prstGeom>
            <a:solidFill>
              <a:srgbClr val="F2F2F2"/>
            </a:solidFill>
            <a:ln>
              <a:noFill/>
            </a:ln>
          </p:spPr>
          <p:txBody>
            <a:bodyPr spcFirstLastPara="1" wrap="square" lIns="91425" tIns="91425" rIns="91425" bIns="91425" anchor="ctr" anchorCtr="0">
              <a:noAutofit/>
            </a:bodyPr>
            <a:lstStyle/>
            <a:p>
              <a:pPr marL="285750" lvl="0" indent="-285750">
                <a:buClr>
                  <a:srgbClr val="521B93"/>
                </a:buClr>
                <a:buSzPts val="1800"/>
                <a:buFont typeface="Arial" panose="020B0604020202020204" pitchFamily="34" charset="0"/>
                <a:buChar char="•"/>
              </a:pPr>
              <a:r>
                <a:rPr lang="en-GB" sz="1800" b="0" i="0" u="none" strike="noStrike" dirty="0">
                  <a:solidFill>
                    <a:srgbClr val="7030A0"/>
                  </a:solidFill>
                  <a:effectLst/>
                  <a:latin typeface="Libre Franklin" pitchFamily="2" charset="77"/>
                </a:rPr>
                <a:t>To understand the advantages and disadvantages of the material and be aware of its limitations</a:t>
              </a:r>
              <a:endParaRPr sz="1800" dirty="0">
                <a:solidFill>
                  <a:srgbClr val="7030A0"/>
                </a:solidFill>
                <a:latin typeface="Libre Franklin" pitchFamily="2" charset="77"/>
                <a:ea typeface="Libre Franklin"/>
                <a:cs typeface="Libre Franklin"/>
                <a:sym typeface="Libre Franklin"/>
              </a:endParaRPr>
            </a:p>
          </p:txBody>
        </p:sp>
        <p:sp>
          <p:nvSpPr>
            <p:cNvPr id="403" name="Google Shape;403;p122"/>
            <p:cNvSpPr/>
            <p:nvPr/>
          </p:nvSpPr>
          <p:spPr>
            <a:xfrm>
              <a:off x="1725199" y="-234886"/>
              <a:ext cx="5175600" cy="993000"/>
            </a:xfrm>
            <a:prstGeom prst="rect">
              <a:avLst/>
            </a:prstGeom>
            <a:solidFill>
              <a:srgbClr val="F2F2F2"/>
            </a:solidFill>
            <a:ln>
              <a:noFill/>
            </a:ln>
          </p:spPr>
          <p:txBody>
            <a:bodyPr spcFirstLastPara="1" wrap="square" lIns="91425" tIns="91425" rIns="91425" bIns="91425" anchor="ctr" anchorCtr="0">
              <a:noAutofit/>
            </a:bodyPr>
            <a:lstStyle/>
            <a:p>
              <a:pPr marL="285750" marR="0" lvl="0" indent="-285750" rtl="0">
                <a:lnSpc>
                  <a:spcPct val="100000"/>
                </a:lnSpc>
                <a:spcBef>
                  <a:spcPts val="0"/>
                </a:spcBef>
                <a:spcAft>
                  <a:spcPts val="0"/>
                </a:spcAft>
                <a:buClr>
                  <a:srgbClr val="7030A0"/>
                </a:buClr>
                <a:buSzPts val="1400"/>
                <a:buFont typeface="Arial" panose="020B0604020202020204" pitchFamily="34" charset="0"/>
                <a:buChar char="•"/>
              </a:pPr>
              <a:r>
                <a:rPr lang="en-GB" sz="1800" b="0" i="0" u="none" strike="noStrike" cap="none" dirty="0">
                  <a:solidFill>
                    <a:srgbClr val="7030A0"/>
                  </a:solidFill>
                  <a:latin typeface="Libre Franklin" pitchFamily="2" charset="77"/>
                  <a:sym typeface="Arial"/>
                </a:rPr>
                <a:t>To understand the basic composition of GIC</a:t>
              </a:r>
              <a:endParaRPr sz="1800" b="0" i="0" u="none" strike="noStrike" cap="none" dirty="0">
                <a:solidFill>
                  <a:srgbClr val="7030A0"/>
                </a:solidFill>
                <a:latin typeface="Libre Franklin" pitchFamily="2" charset="77"/>
                <a:sym typeface="Arial"/>
              </a:endParaRPr>
            </a:p>
          </p:txBody>
        </p:sp>
      </p:grpSp>
      <p:sp>
        <p:nvSpPr>
          <p:cNvPr id="404" name="Google Shape;404;p122"/>
          <p:cNvSpPr/>
          <p:nvPr/>
        </p:nvSpPr>
        <p:spPr>
          <a:xfrm>
            <a:off x="4811298" y="4129633"/>
            <a:ext cx="7181100" cy="993300"/>
          </a:xfrm>
          <a:prstGeom prst="rect">
            <a:avLst/>
          </a:prstGeom>
          <a:solidFill>
            <a:srgbClr val="D3B6EA"/>
          </a:solidFill>
          <a:ln>
            <a:noFill/>
          </a:ln>
        </p:spPr>
        <p:txBody>
          <a:bodyPr spcFirstLastPara="1" wrap="square" lIns="91425" tIns="91425" rIns="91425" bIns="91425" anchor="ctr" anchorCtr="0">
            <a:noAutofit/>
          </a:bodyPr>
          <a:lstStyle/>
          <a:p>
            <a:pPr marL="285750" lvl="0" indent="-285750">
              <a:buClr>
                <a:srgbClr val="521B93"/>
              </a:buClr>
              <a:buSzPts val="1800"/>
              <a:buFont typeface="Arial" panose="020B0604020202020204" pitchFamily="34" charset="0"/>
              <a:buChar char="•"/>
            </a:pPr>
            <a:r>
              <a:rPr lang="en-GB" sz="1800" b="0" i="0" u="none" strike="noStrike" dirty="0">
                <a:solidFill>
                  <a:srgbClr val="7030A0"/>
                </a:solidFill>
                <a:effectLst/>
                <a:latin typeface="Libre Franklin" pitchFamily="2" charset="77"/>
              </a:rPr>
              <a:t>To have adequate knowledge on the literature behind GIC</a:t>
            </a:r>
            <a:endParaRPr sz="1800" dirty="0">
              <a:solidFill>
                <a:srgbClr val="7030A0"/>
              </a:solidFill>
              <a:latin typeface="Libre Franklin" pitchFamily="2" charset="77"/>
              <a:ea typeface="Libre Franklin"/>
              <a:cs typeface="Libre Franklin"/>
              <a:sym typeface="Libre Franklin"/>
            </a:endParaRPr>
          </a:p>
        </p:txBody>
      </p:sp>
      <p:pic>
        <p:nvPicPr>
          <p:cNvPr id="408" name="Google Shape;408;p122" descr="DTC-logo535-130.png"/>
          <p:cNvPicPr preferRelativeResize="0"/>
          <p:nvPr/>
        </p:nvPicPr>
        <p:blipFill rotWithShape="1">
          <a:blip r:embed="rId3">
            <a:alphaModFix/>
          </a:blip>
          <a:srcRect/>
          <a:stretch/>
        </p:blipFill>
        <p:spPr>
          <a:xfrm>
            <a:off x="10600463" y="9"/>
            <a:ext cx="1520025" cy="369352"/>
          </a:xfrm>
          <a:prstGeom prst="rect">
            <a:avLst/>
          </a:prstGeom>
          <a:noFill/>
          <a:ln>
            <a:noFill/>
          </a:ln>
        </p:spPr>
      </p:pic>
      <p:pic>
        <p:nvPicPr>
          <p:cNvPr id="3" name="Picture 2">
            <a:extLst>
              <a:ext uri="{FF2B5EF4-FFF2-40B4-BE49-F238E27FC236}">
                <a16:creationId xmlns:a16="http://schemas.microsoft.com/office/drawing/2014/main" id="{FD48EBD1-B241-684F-A7AF-D52B92FABC2A}"/>
              </a:ext>
            </a:extLst>
          </p:cNvPr>
          <p:cNvPicPr>
            <a:picLocks noChangeAspect="1"/>
          </p:cNvPicPr>
          <p:nvPr/>
        </p:nvPicPr>
        <p:blipFill>
          <a:blip r:embed="rId4"/>
          <a:stretch>
            <a:fillRect/>
          </a:stretch>
        </p:blipFill>
        <p:spPr>
          <a:xfrm>
            <a:off x="952251" y="3298857"/>
            <a:ext cx="2982258" cy="29822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blinds(horizontal)">
                                      <p:cBhvr>
                                        <p:cTn id="7" dur="5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
          <p:cNvSpPr txBox="1">
            <a:spLocks noGrp="1"/>
          </p:cNvSpPr>
          <p:nvPr>
            <p:ph type="title"/>
          </p:nvPr>
        </p:nvSpPr>
        <p:spPr>
          <a:xfrm rot="-365">
            <a:off x="233924" y="250536"/>
            <a:ext cx="8749613" cy="74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4000"/>
              <a:buFont typeface="Libre Franklin Medium"/>
              <a:buNone/>
            </a:pPr>
            <a:r>
              <a:rPr lang="en-US" sz="4000" dirty="0"/>
              <a:t>INTRODUCTION </a:t>
            </a:r>
            <a:endParaRPr sz="4000" dirty="0"/>
          </a:p>
        </p:txBody>
      </p:sp>
      <p:sp>
        <p:nvSpPr>
          <p:cNvPr id="414" name="Google Shape;414;p5"/>
          <p:cNvSpPr/>
          <p:nvPr/>
        </p:nvSpPr>
        <p:spPr>
          <a:xfrm>
            <a:off x="440267" y="1082032"/>
            <a:ext cx="10811908" cy="4693936"/>
          </a:xfrm>
          <a:prstGeom prst="roundRect">
            <a:avLst>
              <a:gd name="adj" fmla="val 10000"/>
            </a:avLst>
          </a:prstGeom>
          <a:solidFill>
            <a:srgbClr val="7030A0"/>
          </a:solidFill>
          <a:ln>
            <a:noFill/>
          </a:ln>
        </p:spPr>
        <p:txBody>
          <a:bodyPr spcFirstLastPara="1" wrap="square" lIns="91425" tIns="91425" rIns="91425" bIns="91425" anchor="ctr" anchorCtr="0">
            <a:noAutofit/>
          </a:bodyPr>
          <a:lstStyle/>
          <a:p>
            <a:pPr marL="342900" indent="-342900">
              <a:buClr>
                <a:schemeClr val="bg1"/>
              </a:buClr>
              <a:buFont typeface="Arial" panose="020B0604020202020204" pitchFamily="34" charset="0"/>
              <a:buChar char="•"/>
            </a:pPr>
            <a:r>
              <a:rPr lang="en-GB" sz="2400" b="0" i="0" u="none" strike="noStrike" dirty="0">
                <a:solidFill>
                  <a:srgbClr val="FFFFFF"/>
                </a:solidFill>
                <a:effectLst/>
                <a:latin typeface="Libre Franklin" pitchFamily="2" charset="77"/>
              </a:rPr>
              <a:t>Glass </a:t>
            </a:r>
            <a:r>
              <a:rPr lang="en-GB" sz="2400" b="0" i="0" u="none" strike="noStrike" dirty="0" err="1">
                <a:solidFill>
                  <a:srgbClr val="FFFFFF"/>
                </a:solidFill>
                <a:effectLst/>
                <a:latin typeface="Libre Franklin" pitchFamily="2" charset="77"/>
              </a:rPr>
              <a:t>Iononmer</a:t>
            </a:r>
            <a:r>
              <a:rPr lang="en-GB" sz="2400" b="0" i="0" u="none" strike="noStrike" dirty="0">
                <a:solidFill>
                  <a:srgbClr val="FFFFFF"/>
                </a:solidFill>
                <a:effectLst/>
                <a:latin typeface="Libre Franklin" pitchFamily="2" charset="77"/>
              </a:rPr>
              <a:t> Cements (GIC) –  versatile biocompatible  material that can be used in a range of applications in general dentistry  </a:t>
            </a:r>
            <a:endParaRPr lang="en-GB" sz="2400" b="0" i="0" u="none" strike="noStrike" dirty="0">
              <a:solidFill>
                <a:srgbClr val="000000"/>
              </a:solidFill>
              <a:effectLst/>
              <a:latin typeface="Libre Franklin" pitchFamily="2" charset="77"/>
            </a:endParaRPr>
          </a:p>
          <a:p>
            <a:pPr marL="342900" indent="-342900">
              <a:buClr>
                <a:schemeClr val="bg1"/>
              </a:buClr>
              <a:buFont typeface="Arial" panose="020B0604020202020204" pitchFamily="34" charset="0"/>
              <a:buChar char="•"/>
            </a:pPr>
            <a:endParaRPr lang="en-GB" sz="2400" b="0" i="0" u="none" strike="noStrike" dirty="0">
              <a:solidFill>
                <a:srgbClr val="000000"/>
              </a:solidFill>
              <a:effectLst/>
              <a:latin typeface="Libre Franklin" pitchFamily="2" charset="77"/>
            </a:endParaRPr>
          </a:p>
          <a:p>
            <a:pPr marL="342900" indent="-342900">
              <a:buClr>
                <a:schemeClr val="bg1"/>
              </a:buClr>
              <a:buFont typeface="Arial" panose="020B0604020202020204" pitchFamily="34" charset="0"/>
              <a:buChar char="•"/>
            </a:pPr>
            <a:r>
              <a:rPr lang="en-GB" sz="2400" b="0" i="0" u="none" strike="noStrike" dirty="0">
                <a:solidFill>
                  <a:srgbClr val="FFFFFF"/>
                </a:solidFill>
                <a:effectLst/>
                <a:latin typeface="Libre Franklin" pitchFamily="2" charset="77"/>
              </a:rPr>
              <a:t>Introduced in UK by Wilson and Kent 1972</a:t>
            </a:r>
            <a:endParaRPr lang="en-GB" sz="2400" b="0" i="0" u="none" strike="noStrike" dirty="0">
              <a:solidFill>
                <a:srgbClr val="000000"/>
              </a:solidFill>
              <a:effectLst/>
              <a:latin typeface="Libre Franklin" pitchFamily="2" charset="77"/>
            </a:endParaRPr>
          </a:p>
          <a:p>
            <a:r>
              <a:rPr lang="en-GB" sz="2400" b="0" i="0" u="none" strike="noStrike" dirty="0">
                <a:solidFill>
                  <a:srgbClr val="000000"/>
                </a:solidFill>
                <a:effectLst/>
                <a:latin typeface="Libre Franklin" pitchFamily="2" charset="77"/>
              </a:rPr>
              <a:t> </a:t>
            </a:r>
          </a:p>
          <a:p>
            <a:endParaRPr lang="en-GB" sz="2400" b="0" i="0" u="none" strike="noStrike" dirty="0">
              <a:solidFill>
                <a:srgbClr val="000000"/>
              </a:solidFill>
              <a:effectLst/>
              <a:latin typeface="Libre Franklin" pitchFamily="2" charset="77"/>
            </a:endParaRPr>
          </a:p>
          <a:p>
            <a:r>
              <a:rPr lang="en-GB" sz="2400" b="1" i="0" u="sng" strike="noStrike" dirty="0">
                <a:solidFill>
                  <a:srgbClr val="FFFFFF"/>
                </a:solidFill>
                <a:effectLst/>
                <a:latin typeface="Libre Franklin" pitchFamily="2" charset="77"/>
              </a:rPr>
              <a:t>Types of GIC: </a:t>
            </a:r>
            <a:endParaRPr lang="en-GB" sz="2400" b="1" i="0" u="sng" strike="noStrike" dirty="0">
              <a:solidFill>
                <a:srgbClr val="000000"/>
              </a:solidFill>
              <a:effectLst/>
              <a:latin typeface="Libre Franklin" pitchFamily="2" charset="77"/>
            </a:endParaRPr>
          </a:p>
          <a:p>
            <a:pPr>
              <a:buClr>
                <a:schemeClr val="bg1"/>
              </a:buClr>
            </a:pPr>
            <a:endParaRPr lang="en-GB" sz="2400" b="0" i="0" u="none" strike="noStrike" dirty="0">
              <a:solidFill>
                <a:srgbClr val="000000"/>
              </a:solidFill>
              <a:effectLst/>
              <a:latin typeface="Libre Franklin" pitchFamily="2" charset="77"/>
            </a:endParaRPr>
          </a:p>
          <a:p>
            <a:pPr marL="342900" indent="-342900">
              <a:buClr>
                <a:schemeClr val="bg1"/>
              </a:buClr>
              <a:buFont typeface="Arial" panose="020B0604020202020204" pitchFamily="34" charset="0"/>
              <a:buChar char="•"/>
            </a:pPr>
            <a:r>
              <a:rPr lang="en-GB" sz="2400" b="0" i="0" u="none" strike="noStrike" dirty="0">
                <a:solidFill>
                  <a:srgbClr val="FFFFFF"/>
                </a:solidFill>
                <a:effectLst/>
                <a:latin typeface="Libre Franklin" pitchFamily="2" charset="77"/>
              </a:rPr>
              <a:t>Conventional GIC – Fuji IX, </a:t>
            </a:r>
            <a:r>
              <a:rPr lang="en-GB" sz="2400" b="0" i="0" u="none" strike="noStrike" dirty="0" err="1">
                <a:solidFill>
                  <a:srgbClr val="FFFFFF"/>
                </a:solidFill>
                <a:effectLst/>
                <a:latin typeface="Libre Franklin" pitchFamily="2" charset="77"/>
              </a:rPr>
              <a:t>ChemFill</a:t>
            </a:r>
            <a:endParaRPr lang="en-GB" sz="2400" b="0" i="0" u="none" strike="noStrike" dirty="0">
              <a:solidFill>
                <a:srgbClr val="000000"/>
              </a:solidFill>
              <a:effectLst/>
              <a:latin typeface="Libre Franklin" pitchFamily="2" charset="77"/>
            </a:endParaRPr>
          </a:p>
          <a:p>
            <a:pPr marL="342900" indent="-342900">
              <a:buClr>
                <a:schemeClr val="bg1"/>
              </a:buClr>
              <a:buFont typeface="Arial" panose="020B0604020202020204" pitchFamily="34" charset="0"/>
              <a:buChar char="•"/>
            </a:pPr>
            <a:r>
              <a:rPr lang="en-GB" sz="2400" b="0" i="0" u="none" strike="noStrike" dirty="0">
                <a:solidFill>
                  <a:srgbClr val="FFFFFF"/>
                </a:solidFill>
                <a:effectLst/>
                <a:latin typeface="Libre Franklin" pitchFamily="2" charset="77"/>
              </a:rPr>
              <a:t>Resin Modified GIC – e.g. Fuji II, Viva glass </a:t>
            </a:r>
            <a:endParaRPr lang="en-GB" sz="2400" b="0" i="0" u="none" strike="noStrike" dirty="0">
              <a:solidFill>
                <a:srgbClr val="000000"/>
              </a:solidFill>
              <a:effectLst/>
              <a:latin typeface="Libre Franklin" pitchFamily="2"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500"/>
                                  </p:stCondLst>
                                  <p:childTnLst>
                                    <p:set>
                                      <p:cBhvr>
                                        <p:cTn id="6" dur="1" fill="hold">
                                          <p:stCondLst>
                                            <p:cond delay="0"/>
                                          </p:stCondLst>
                                        </p:cTn>
                                        <p:tgtEl>
                                          <p:spTgt spid="414"/>
                                        </p:tgtEl>
                                        <p:attrNameLst>
                                          <p:attrName>style.visibility</p:attrName>
                                        </p:attrNameLst>
                                      </p:cBhvr>
                                      <p:to>
                                        <p:strVal val="visible"/>
                                      </p:to>
                                    </p:set>
                                    <p:animEffect transition="in" filter="blinds(horizontal)">
                                      <p:cBhvr>
                                        <p:cTn id="7" dur="5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1026" name="Picture 2">
            <a:extLst>
              <a:ext uri="{FF2B5EF4-FFF2-40B4-BE49-F238E27FC236}">
                <a16:creationId xmlns:a16="http://schemas.microsoft.com/office/drawing/2014/main" id="{FA2B1824-8537-BE48-9FB1-BDFAAA331A0B}"/>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1" cy="6143625"/>
          </a:xfrm>
          <a:prstGeom prst="rect">
            <a:avLst/>
          </a:prstGeom>
          <a:noFill/>
          <a:extLst>
            <a:ext uri="{909E8E84-426E-40DD-AFC4-6F175D3DCCD1}">
              <a14:hiddenFill xmlns:a14="http://schemas.microsoft.com/office/drawing/2010/main">
                <a:solidFill>
                  <a:srgbClr val="FFFFFF"/>
                </a:solidFill>
              </a14:hiddenFill>
            </a:ext>
          </a:extLst>
        </p:spPr>
      </p:pic>
      <p:sp>
        <p:nvSpPr>
          <p:cNvPr id="421" name="Google Shape;421;g10182d5d6c8_0_9"/>
          <p:cNvSpPr/>
          <p:nvPr/>
        </p:nvSpPr>
        <p:spPr>
          <a:xfrm>
            <a:off x="442459" y="2254608"/>
            <a:ext cx="3282300" cy="3473700"/>
          </a:xfrm>
          <a:prstGeom prst="rect">
            <a:avLst/>
          </a:prstGeom>
          <a:solidFill>
            <a:srgbClr val="9437FF"/>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r>
              <a:rPr lang="en-GB" sz="2400" dirty="0">
                <a:solidFill>
                  <a:schemeClr val="lt1"/>
                </a:solidFill>
                <a:latin typeface="Libre Franklin Medium"/>
                <a:ea typeface="Libre Franklin Medium"/>
                <a:cs typeface="Libre Franklin Medium"/>
                <a:sym typeface="Libre Franklin Medium"/>
              </a:rPr>
              <a:t>Theory</a:t>
            </a:r>
            <a:r>
              <a:rPr lang="en-US" sz="2400" dirty="0">
                <a:solidFill>
                  <a:schemeClr val="lt1"/>
                </a:solidFill>
                <a:latin typeface="Libre Franklin Medium"/>
                <a:ea typeface="Libre Franklin Medium"/>
                <a:cs typeface="Libre Franklin Medium"/>
                <a:sym typeface="Libre Franklin Medium"/>
              </a:rPr>
              <a:t> </a:t>
            </a:r>
            <a:endParaRPr sz="2200" dirty="0"/>
          </a:p>
        </p:txBody>
      </p:sp>
      <p:sp>
        <p:nvSpPr>
          <p:cNvPr id="422" name="Google Shape;422;g10182d5d6c8_0_9"/>
          <p:cNvSpPr/>
          <p:nvPr/>
        </p:nvSpPr>
        <p:spPr>
          <a:xfrm>
            <a:off x="4336913" y="2253564"/>
            <a:ext cx="3281220" cy="3473755"/>
          </a:xfrm>
          <a:prstGeom prst="rect">
            <a:avLst/>
          </a:prstGeom>
          <a:solidFill>
            <a:srgbClr val="D883FF"/>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i="0" u="none" strike="noStrike" cap="none"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r>
              <a:rPr lang="en-GB" sz="2400" dirty="0">
                <a:solidFill>
                  <a:schemeClr val="lt1"/>
                </a:solidFill>
                <a:latin typeface="Libre Franklin Medium"/>
                <a:ea typeface="Libre Franklin Medium"/>
                <a:cs typeface="Libre Franklin Medium"/>
                <a:sym typeface="Libre Franklin Medium"/>
              </a:rPr>
              <a:t>Considerations </a:t>
            </a:r>
            <a:endParaRPr sz="1600" dirty="0">
              <a:solidFill>
                <a:schemeClr val="lt1"/>
              </a:solidFill>
              <a:latin typeface="Libre Franklin Medium"/>
              <a:ea typeface="Libre Franklin Medium"/>
              <a:cs typeface="Libre Franklin Medium"/>
              <a:sym typeface="Libre Franklin Medium"/>
            </a:endParaRPr>
          </a:p>
        </p:txBody>
      </p:sp>
      <p:sp>
        <p:nvSpPr>
          <p:cNvPr id="423" name="Google Shape;423;g10182d5d6c8_0_9"/>
          <p:cNvSpPr/>
          <p:nvPr/>
        </p:nvSpPr>
        <p:spPr>
          <a:xfrm>
            <a:off x="8241432" y="2255418"/>
            <a:ext cx="3270038" cy="3472128"/>
          </a:xfrm>
          <a:prstGeom prst="rect">
            <a:avLst/>
          </a:prstGeom>
          <a:solidFill>
            <a:srgbClr val="9437FF"/>
          </a:solidFill>
          <a:ln>
            <a:noFill/>
          </a:ln>
        </p:spPr>
        <p:txBody>
          <a:bodyPr spcFirstLastPara="1" wrap="square" lIns="90000" tIns="1332000" rIns="91425" bIns="288000" anchor="t" anchorCtr="0">
            <a:noAutofit/>
          </a:bodyPr>
          <a:lstStyle/>
          <a:p>
            <a:pPr lvl="0" algn="ctr">
              <a:buSzPts val="1600"/>
            </a:pPr>
            <a:endParaRPr lang="en-GB" sz="2400" dirty="0">
              <a:solidFill>
                <a:schemeClr val="lt1"/>
              </a:solidFill>
              <a:latin typeface="Libre Franklin Medium"/>
              <a:cs typeface="Libre Franklin Medium"/>
              <a:sym typeface="Libre Franklin Medium"/>
            </a:endParaRPr>
          </a:p>
          <a:p>
            <a:pPr lvl="0" algn="ctr">
              <a:buSzPts val="1600"/>
            </a:pPr>
            <a:r>
              <a:rPr lang="en-GB" sz="2400" dirty="0">
                <a:solidFill>
                  <a:schemeClr val="lt1"/>
                </a:solidFill>
                <a:latin typeface="Libre Franklin Medium"/>
                <a:cs typeface="Libre Franklin Medium"/>
                <a:sym typeface="Libre Franklin Medium"/>
              </a:rPr>
              <a:t>Practical Implementation </a:t>
            </a:r>
            <a:endParaRPr lang="en-GB" sz="2200" dirty="0"/>
          </a:p>
        </p:txBody>
      </p:sp>
      <p:sp>
        <p:nvSpPr>
          <p:cNvPr id="424" name="Google Shape;424;g10182d5d6c8_0_9"/>
          <p:cNvSpPr/>
          <p:nvPr/>
        </p:nvSpPr>
        <p:spPr>
          <a:xfrm>
            <a:off x="1593547"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sp>
        <p:nvSpPr>
          <p:cNvPr id="425" name="Google Shape;425;g10182d5d6c8_0_9"/>
          <p:cNvSpPr txBox="1"/>
          <p:nvPr/>
        </p:nvSpPr>
        <p:spPr>
          <a:xfrm>
            <a:off x="1822142"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1</a:t>
            </a:r>
            <a:endParaRPr sz="4800" b="1">
              <a:solidFill>
                <a:srgbClr val="FFFFFF"/>
              </a:solidFill>
              <a:latin typeface="Calibri"/>
              <a:ea typeface="Calibri"/>
              <a:cs typeface="Calibri"/>
              <a:sym typeface="Calibri"/>
            </a:endParaRPr>
          </a:p>
        </p:txBody>
      </p:sp>
      <p:sp>
        <p:nvSpPr>
          <p:cNvPr id="426" name="Google Shape;426;g10182d5d6c8_0_9"/>
          <p:cNvSpPr txBox="1"/>
          <p:nvPr/>
        </p:nvSpPr>
        <p:spPr>
          <a:xfrm>
            <a:off x="5721629"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2</a:t>
            </a:r>
            <a:endParaRPr sz="4800" b="1">
              <a:solidFill>
                <a:srgbClr val="FFFFFF"/>
              </a:solidFill>
              <a:latin typeface="Calibri"/>
              <a:ea typeface="Calibri"/>
              <a:cs typeface="Calibri"/>
              <a:sym typeface="Calibri"/>
            </a:endParaRPr>
          </a:p>
        </p:txBody>
      </p:sp>
      <p:sp>
        <p:nvSpPr>
          <p:cNvPr id="427" name="Google Shape;427;g10182d5d6c8_0_9"/>
          <p:cNvSpPr txBox="1"/>
          <p:nvPr/>
        </p:nvSpPr>
        <p:spPr>
          <a:xfrm>
            <a:off x="9610004"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3</a:t>
            </a:r>
            <a:endParaRPr sz="4800" b="1">
              <a:solidFill>
                <a:srgbClr val="FFFFFF"/>
              </a:solidFill>
              <a:latin typeface="Calibri"/>
              <a:ea typeface="Calibri"/>
              <a:cs typeface="Calibri"/>
              <a:sym typeface="Calibri"/>
            </a:endParaRPr>
          </a:p>
        </p:txBody>
      </p:sp>
      <p:sp>
        <p:nvSpPr>
          <p:cNvPr id="428" name="Google Shape;428;g10182d5d6c8_0_9"/>
          <p:cNvSpPr/>
          <p:nvPr/>
        </p:nvSpPr>
        <p:spPr>
          <a:xfrm>
            <a:off x="5493035"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sp>
        <p:nvSpPr>
          <p:cNvPr id="429" name="Google Shape;429;g10182d5d6c8_0_9"/>
          <p:cNvSpPr/>
          <p:nvPr/>
        </p:nvSpPr>
        <p:spPr>
          <a:xfrm>
            <a:off x="9381397"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pic>
        <p:nvPicPr>
          <p:cNvPr id="430" name="Google Shape;430;g10182d5d6c8_0_9" descr="DTC-logo535-130.png"/>
          <p:cNvPicPr preferRelativeResize="0"/>
          <p:nvPr/>
        </p:nvPicPr>
        <p:blipFill rotWithShape="1">
          <a:blip r:embed="rId4">
            <a:alphaModFix/>
          </a:blip>
          <a:srcRect/>
          <a:stretch/>
        </p:blipFill>
        <p:spPr>
          <a:xfrm>
            <a:off x="10502688" y="200934"/>
            <a:ext cx="1520025" cy="3693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421"/>
                                        </p:tgtEl>
                                        <p:attrNameLst>
                                          <p:attrName>style.visibility</p:attrName>
                                        </p:attrNameLst>
                                      </p:cBhvr>
                                      <p:to>
                                        <p:strVal val="visible"/>
                                      </p:to>
                                    </p:set>
                                    <p:anim calcmode="lin" valueType="num">
                                      <p:cBhvr additive="base">
                                        <p:cTn id="7" dur="500" fill="hold"/>
                                        <p:tgtEl>
                                          <p:spTgt spid="421"/>
                                        </p:tgtEl>
                                        <p:attrNameLst>
                                          <p:attrName>ppt_x</p:attrName>
                                        </p:attrNameLst>
                                      </p:cBhvr>
                                      <p:tavLst>
                                        <p:tav tm="0">
                                          <p:val>
                                            <p:strVal val="#ppt_x"/>
                                          </p:val>
                                        </p:tav>
                                        <p:tav tm="100000">
                                          <p:val>
                                            <p:strVal val="#ppt_x"/>
                                          </p:val>
                                        </p:tav>
                                      </p:tavLst>
                                    </p:anim>
                                    <p:anim calcmode="lin" valueType="num">
                                      <p:cBhvr additive="base">
                                        <p:cTn id="8" dur="500" fill="hold"/>
                                        <p:tgtEl>
                                          <p:spTgt spid="4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422"/>
                                        </p:tgtEl>
                                        <p:attrNameLst>
                                          <p:attrName>style.visibility</p:attrName>
                                        </p:attrNameLst>
                                      </p:cBhvr>
                                      <p:to>
                                        <p:strVal val="visible"/>
                                      </p:to>
                                    </p:set>
                                    <p:anim calcmode="lin" valueType="num">
                                      <p:cBhvr additive="base">
                                        <p:cTn id="13" dur="500" fill="hold"/>
                                        <p:tgtEl>
                                          <p:spTgt spid="422"/>
                                        </p:tgtEl>
                                        <p:attrNameLst>
                                          <p:attrName>ppt_x</p:attrName>
                                        </p:attrNameLst>
                                      </p:cBhvr>
                                      <p:tavLst>
                                        <p:tav tm="0">
                                          <p:val>
                                            <p:strVal val="#ppt_x"/>
                                          </p:val>
                                        </p:tav>
                                        <p:tav tm="100000">
                                          <p:val>
                                            <p:strVal val="#ppt_x"/>
                                          </p:val>
                                        </p:tav>
                                      </p:tavLst>
                                    </p:anim>
                                    <p:anim calcmode="lin" valueType="num">
                                      <p:cBhvr additive="base">
                                        <p:cTn id="14" dur="500" fill="hold"/>
                                        <p:tgtEl>
                                          <p:spTgt spid="4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423"/>
                                        </p:tgtEl>
                                        <p:attrNameLst>
                                          <p:attrName>style.visibility</p:attrName>
                                        </p:attrNameLst>
                                      </p:cBhvr>
                                      <p:to>
                                        <p:strVal val="visible"/>
                                      </p:to>
                                    </p:set>
                                    <p:anim calcmode="lin" valueType="num">
                                      <p:cBhvr additive="base">
                                        <p:cTn id="19" dur="500" fill="hold"/>
                                        <p:tgtEl>
                                          <p:spTgt spid="423"/>
                                        </p:tgtEl>
                                        <p:attrNameLst>
                                          <p:attrName>ppt_x</p:attrName>
                                        </p:attrNameLst>
                                      </p:cBhvr>
                                      <p:tavLst>
                                        <p:tav tm="0">
                                          <p:val>
                                            <p:strVal val="#ppt_x"/>
                                          </p:val>
                                        </p:tav>
                                        <p:tav tm="100000">
                                          <p:val>
                                            <p:strVal val="#ppt_x"/>
                                          </p:val>
                                        </p:tav>
                                      </p:tavLst>
                                    </p:anim>
                                    <p:anim calcmode="lin" valueType="num">
                                      <p:cBhvr additive="base">
                                        <p:cTn id="20" dur="500" fill="hold"/>
                                        <p:tgtEl>
                                          <p:spTgt spid="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animBg="1"/>
      <p:bldP spid="422" grpId="0" animBg="1"/>
      <p:bldP spid="4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22"/>
          <p:cNvSpPr/>
          <p:nvPr/>
        </p:nvSpPr>
        <p:spPr>
          <a:xfrm>
            <a:off x="188910" y="304800"/>
            <a:ext cx="4415400" cy="6335486"/>
          </a:xfrm>
          <a:prstGeom prst="rect">
            <a:avLst/>
          </a:prstGeom>
          <a:solidFill>
            <a:srgbClr val="53309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398" name="Google Shape;398;p122"/>
          <p:cNvSpPr txBox="1">
            <a:spLocks noGrp="1"/>
          </p:cNvSpPr>
          <p:nvPr>
            <p:ph type="title"/>
          </p:nvPr>
        </p:nvSpPr>
        <p:spPr>
          <a:xfrm>
            <a:off x="408214" y="2701200"/>
            <a:ext cx="4007186" cy="1455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FFFF"/>
              </a:buClr>
              <a:buSzPct val="111111"/>
              <a:buFont typeface="Libre Franklin Medium"/>
              <a:buNone/>
            </a:pPr>
            <a:r>
              <a:rPr lang="en-US" sz="4000" b="1" dirty="0">
                <a:solidFill>
                  <a:srgbClr val="FFFFFF"/>
                </a:solidFill>
                <a:latin typeface="Libre Franklin" pitchFamily="2" charset="77"/>
              </a:rPr>
              <a:t>Composition of Conventional GIC  </a:t>
            </a:r>
            <a:endParaRPr sz="4000" b="1" dirty="0">
              <a:solidFill>
                <a:srgbClr val="FFFFFF"/>
              </a:solidFill>
              <a:latin typeface="Libre Franklin" pitchFamily="2" charset="77"/>
            </a:endParaRPr>
          </a:p>
        </p:txBody>
      </p:sp>
      <p:grpSp>
        <p:nvGrpSpPr>
          <p:cNvPr id="399" name="Google Shape;399;p122"/>
          <p:cNvGrpSpPr/>
          <p:nvPr/>
        </p:nvGrpSpPr>
        <p:grpSpPr>
          <a:xfrm>
            <a:off x="4801654" y="331404"/>
            <a:ext cx="7201431" cy="4935736"/>
            <a:chOff x="1659381" y="-338425"/>
            <a:chExt cx="5190221" cy="4935736"/>
          </a:xfrm>
        </p:grpSpPr>
        <p:sp>
          <p:nvSpPr>
            <p:cNvPr id="400" name="Google Shape;400;p122"/>
            <p:cNvSpPr/>
            <p:nvPr/>
          </p:nvSpPr>
          <p:spPr>
            <a:xfrm>
              <a:off x="1674002" y="720875"/>
              <a:ext cx="5175600" cy="698536"/>
            </a:xfrm>
            <a:prstGeom prst="rect">
              <a:avLst/>
            </a:prstGeom>
            <a:solidFill>
              <a:srgbClr val="D3B6EA"/>
            </a:solidFill>
            <a:ln>
              <a:noFill/>
            </a:ln>
          </p:spPr>
          <p:txBody>
            <a:bodyPr spcFirstLastPara="1" wrap="square" lIns="91425" tIns="91425" rIns="91425" bIns="91425" anchor="ctr" anchorCtr="0">
              <a:noAutofit/>
            </a:bodyPr>
            <a:lstStyle/>
            <a:p>
              <a:pPr marL="285750" indent="-285750" fontAlgn="base">
                <a:buClr>
                  <a:srgbClr val="7030A0"/>
                </a:buClr>
                <a:buFont typeface="Arial" panose="020B0604020202020204" pitchFamily="34" charset="0"/>
                <a:buChar char="•"/>
              </a:pPr>
              <a:r>
                <a:rPr lang="en-GB" sz="1800" dirty="0" err="1">
                  <a:solidFill>
                    <a:srgbClr val="7030A0"/>
                  </a:solidFill>
                  <a:latin typeface="Libre Franklin" pitchFamily="2" charset="77"/>
                </a:rPr>
                <a:t>Polyitatinic</a:t>
              </a:r>
              <a:r>
                <a:rPr lang="en-GB" sz="1800" dirty="0">
                  <a:solidFill>
                    <a:srgbClr val="7030A0"/>
                  </a:solidFill>
                  <a:latin typeface="Libre Franklin" pitchFamily="2" charset="77"/>
                </a:rPr>
                <a:t> acid / </a:t>
              </a:r>
              <a:r>
                <a:rPr lang="en-GB" sz="1800" dirty="0" err="1">
                  <a:solidFill>
                    <a:srgbClr val="7030A0"/>
                  </a:solidFill>
                  <a:latin typeface="Libre Franklin" pitchFamily="2" charset="77"/>
                </a:rPr>
                <a:t>Polymaleic</a:t>
              </a:r>
              <a:r>
                <a:rPr lang="en-GB" sz="1800" dirty="0">
                  <a:solidFill>
                    <a:srgbClr val="7030A0"/>
                  </a:solidFill>
                  <a:latin typeface="Libre Franklin" pitchFamily="2" charset="77"/>
                </a:rPr>
                <a:t> acid</a:t>
              </a:r>
            </a:p>
          </p:txBody>
        </p:sp>
        <p:sp>
          <p:nvSpPr>
            <p:cNvPr id="401" name="Google Shape;401;p122"/>
            <p:cNvSpPr/>
            <p:nvPr/>
          </p:nvSpPr>
          <p:spPr>
            <a:xfrm>
              <a:off x="1674002" y="3898775"/>
              <a:ext cx="5175600" cy="698536"/>
            </a:xfrm>
            <a:prstGeom prst="rect">
              <a:avLst/>
            </a:prstGeom>
            <a:solidFill>
              <a:srgbClr val="F2F2F2"/>
            </a:solidFill>
            <a:ln>
              <a:noFill/>
            </a:ln>
          </p:spPr>
          <p:txBody>
            <a:bodyPr spcFirstLastPara="1" wrap="square" lIns="91425" tIns="91425" rIns="91425" bIns="91425" anchor="ctr" anchorCtr="0">
              <a:noAutofit/>
            </a:bodyPr>
            <a:lstStyle/>
            <a:p>
              <a:pPr marL="285750" lvl="0" indent="-285750">
                <a:buClr>
                  <a:srgbClr val="521B93"/>
                </a:buClr>
                <a:buSzPts val="1800"/>
                <a:buFont typeface="Arial" panose="020B0604020202020204" pitchFamily="34" charset="0"/>
                <a:buChar char="•"/>
              </a:pPr>
              <a:r>
                <a:rPr lang="en-GB" sz="1800" dirty="0">
                  <a:solidFill>
                    <a:srgbClr val="7030A0"/>
                  </a:solidFill>
                  <a:latin typeface="Libre Franklin" pitchFamily="2" charset="77"/>
                </a:rPr>
                <a:t>Water </a:t>
              </a:r>
              <a:endParaRPr sz="1800" dirty="0">
                <a:solidFill>
                  <a:srgbClr val="7030A0"/>
                </a:solidFill>
                <a:latin typeface="Libre Franklin" pitchFamily="2" charset="77"/>
              </a:endParaRPr>
            </a:p>
          </p:txBody>
        </p:sp>
        <p:sp>
          <p:nvSpPr>
            <p:cNvPr id="402" name="Google Shape;402;p122"/>
            <p:cNvSpPr/>
            <p:nvPr/>
          </p:nvSpPr>
          <p:spPr>
            <a:xfrm>
              <a:off x="1659381" y="1780175"/>
              <a:ext cx="5175600" cy="698536"/>
            </a:xfrm>
            <a:prstGeom prst="rect">
              <a:avLst/>
            </a:prstGeom>
            <a:solidFill>
              <a:srgbClr val="F2F2F2"/>
            </a:solidFill>
            <a:ln>
              <a:noFill/>
            </a:ln>
          </p:spPr>
          <p:txBody>
            <a:bodyPr spcFirstLastPara="1" wrap="square" lIns="91425" tIns="91425" rIns="91425" bIns="91425" anchor="ctr" anchorCtr="0">
              <a:noAutofit/>
            </a:bodyPr>
            <a:lstStyle/>
            <a:p>
              <a:pPr marL="285750" lvl="0" indent="-285750">
                <a:buClr>
                  <a:srgbClr val="521B93"/>
                </a:buClr>
                <a:buSzPts val="1800"/>
                <a:buFont typeface="Arial" panose="020B0604020202020204" pitchFamily="34" charset="0"/>
                <a:buChar char="•"/>
              </a:pPr>
              <a:r>
                <a:rPr lang="en-GB" sz="1800" dirty="0">
                  <a:solidFill>
                    <a:srgbClr val="7030A0"/>
                  </a:solidFill>
                  <a:latin typeface="Libre Franklin" pitchFamily="2" charset="77"/>
                </a:rPr>
                <a:t>Glass powder – Calcium </a:t>
              </a:r>
              <a:r>
                <a:rPr lang="en-GB" sz="1800" dirty="0" err="1">
                  <a:solidFill>
                    <a:srgbClr val="7030A0"/>
                  </a:solidFill>
                  <a:latin typeface="Libre Franklin" pitchFamily="2" charset="77"/>
                </a:rPr>
                <a:t>Fluoroaluminosilicate</a:t>
              </a:r>
              <a:r>
                <a:rPr lang="en-GB" sz="1800" dirty="0">
                  <a:solidFill>
                    <a:srgbClr val="7030A0"/>
                  </a:solidFill>
                  <a:latin typeface="Libre Franklin" pitchFamily="2" charset="77"/>
                </a:rPr>
                <a:t> glass </a:t>
              </a:r>
              <a:endParaRPr sz="1800" dirty="0">
                <a:solidFill>
                  <a:srgbClr val="7030A0"/>
                </a:solidFill>
                <a:latin typeface="Libre Franklin" pitchFamily="2" charset="77"/>
                <a:ea typeface="Libre Franklin"/>
                <a:cs typeface="Libre Franklin"/>
                <a:sym typeface="Libre Franklin"/>
              </a:endParaRPr>
            </a:p>
          </p:txBody>
        </p:sp>
        <p:sp>
          <p:nvSpPr>
            <p:cNvPr id="403" name="Google Shape;403;p122"/>
            <p:cNvSpPr/>
            <p:nvPr/>
          </p:nvSpPr>
          <p:spPr>
            <a:xfrm>
              <a:off x="1674002" y="-338425"/>
              <a:ext cx="5175600" cy="698536"/>
            </a:xfrm>
            <a:prstGeom prst="rect">
              <a:avLst/>
            </a:prstGeom>
            <a:solidFill>
              <a:srgbClr val="F2F2F2"/>
            </a:solidFill>
            <a:ln>
              <a:noFill/>
            </a:ln>
          </p:spPr>
          <p:txBody>
            <a:bodyPr spcFirstLastPara="1" wrap="square" lIns="91425" tIns="91425" rIns="91425" bIns="91425" anchor="ctr" anchorCtr="0">
              <a:noAutofit/>
            </a:bodyPr>
            <a:lstStyle/>
            <a:p>
              <a:pPr marL="285750" marR="0" lvl="0" indent="-285750" rtl="0">
                <a:lnSpc>
                  <a:spcPct val="100000"/>
                </a:lnSpc>
                <a:spcBef>
                  <a:spcPts val="0"/>
                </a:spcBef>
                <a:spcAft>
                  <a:spcPts val="0"/>
                </a:spcAft>
                <a:buClr>
                  <a:srgbClr val="7030A0"/>
                </a:buClr>
                <a:buSzPts val="1400"/>
                <a:buFont typeface="Arial" panose="020B0604020202020204" pitchFamily="34" charset="0"/>
                <a:buChar char="•"/>
              </a:pPr>
              <a:r>
                <a:rPr lang="en-GB" sz="1800" b="0" i="0" u="none" strike="noStrike" cap="none" dirty="0" err="1">
                  <a:solidFill>
                    <a:srgbClr val="7030A0"/>
                  </a:solidFill>
                  <a:latin typeface="Libre Franklin" pitchFamily="2" charset="77"/>
                  <a:sym typeface="Arial"/>
                </a:rPr>
                <a:t>Polyalkenoic</a:t>
              </a:r>
              <a:r>
                <a:rPr lang="en-GB" sz="1800" b="0" i="0" u="none" strike="noStrike" cap="none" dirty="0">
                  <a:solidFill>
                    <a:srgbClr val="7030A0"/>
                  </a:solidFill>
                  <a:latin typeface="Libre Franklin" pitchFamily="2" charset="77"/>
                  <a:sym typeface="Arial"/>
                </a:rPr>
                <a:t> acid </a:t>
              </a:r>
              <a:endParaRPr sz="1800" b="0" i="0" u="none" strike="noStrike" cap="none" dirty="0">
                <a:solidFill>
                  <a:srgbClr val="7030A0"/>
                </a:solidFill>
                <a:latin typeface="Libre Franklin" pitchFamily="2" charset="77"/>
                <a:sym typeface="Arial"/>
              </a:endParaRPr>
            </a:p>
          </p:txBody>
        </p:sp>
      </p:grpSp>
      <p:sp>
        <p:nvSpPr>
          <p:cNvPr id="404" name="Google Shape;404;p122"/>
          <p:cNvSpPr/>
          <p:nvPr/>
        </p:nvSpPr>
        <p:spPr>
          <a:xfrm>
            <a:off x="4821985" y="3509304"/>
            <a:ext cx="7181100" cy="698536"/>
          </a:xfrm>
          <a:prstGeom prst="rect">
            <a:avLst/>
          </a:prstGeom>
          <a:solidFill>
            <a:srgbClr val="D3B6EA"/>
          </a:solidFill>
          <a:ln>
            <a:noFill/>
          </a:ln>
        </p:spPr>
        <p:txBody>
          <a:bodyPr spcFirstLastPara="1" wrap="square" lIns="91425" tIns="91425" rIns="91425" bIns="91425" anchor="ctr" anchorCtr="0">
            <a:noAutofit/>
          </a:bodyPr>
          <a:lstStyle/>
          <a:p>
            <a:pPr marL="285750" lvl="0" indent="-285750">
              <a:buClr>
                <a:srgbClr val="521B93"/>
              </a:buClr>
              <a:buSzPts val="1800"/>
              <a:buFont typeface="Arial" panose="020B0604020202020204" pitchFamily="34" charset="0"/>
              <a:buChar char="•"/>
            </a:pPr>
            <a:r>
              <a:rPr lang="en-GB" sz="1800" dirty="0">
                <a:solidFill>
                  <a:srgbClr val="7030A0"/>
                </a:solidFill>
                <a:latin typeface="Libre Franklin" pitchFamily="2" charset="77"/>
              </a:rPr>
              <a:t>Tartaric acid </a:t>
            </a:r>
            <a:endParaRPr sz="1800" dirty="0">
              <a:solidFill>
                <a:srgbClr val="7030A0"/>
              </a:solidFill>
              <a:latin typeface="Libre Franklin" pitchFamily="2" charset="77"/>
              <a:ea typeface="Libre Franklin"/>
              <a:cs typeface="Libre Franklin"/>
              <a:sym typeface="Libre Franklin"/>
            </a:endParaRPr>
          </a:p>
        </p:txBody>
      </p:sp>
      <p:pic>
        <p:nvPicPr>
          <p:cNvPr id="408" name="Google Shape;408;p122" descr="DTC-logo535-130.png"/>
          <p:cNvPicPr preferRelativeResize="0"/>
          <p:nvPr/>
        </p:nvPicPr>
        <p:blipFill rotWithShape="1">
          <a:blip r:embed="rId3">
            <a:alphaModFix/>
          </a:blip>
          <a:srcRect/>
          <a:stretch/>
        </p:blipFill>
        <p:spPr>
          <a:xfrm>
            <a:off x="10600463" y="9"/>
            <a:ext cx="1520025" cy="369352"/>
          </a:xfrm>
          <a:prstGeom prst="rect">
            <a:avLst/>
          </a:prstGeom>
          <a:noFill/>
          <a:ln>
            <a:noFill/>
          </a:ln>
        </p:spPr>
      </p:pic>
      <p:sp>
        <p:nvSpPr>
          <p:cNvPr id="12" name="Google Shape;404;p122">
            <a:extLst>
              <a:ext uri="{FF2B5EF4-FFF2-40B4-BE49-F238E27FC236}">
                <a16:creationId xmlns:a16="http://schemas.microsoft.com/office/drawing/2014/main" id="{C67E21B1-14FA-0C4C-A61F-7BF7BCAF17CD}"/>
              </a:ext>
            </a:extLst>
          </p:cNvPr>
          <p:cNvSpPr/>
          <p:nvPr/>
        </p:nvSpPr>
        <p:spPr>
          <a:xfrm>
            <a:off x="4801654" y="5627904"/>
            <a:ext cx="7181100" cy="698536"/>
          </a:xfrm>
          <a:prstGeom prst="rect">
            <a:avLst/>
          </a:prstGeom>
          <a:solidFill>
            <a:srgbClr val="D3B6EA"/>
          </a:solidFill>
          <a:ln>
            <a:noFill/>
          </a:ln>
        </p:spPr>
        <p:txBody>
          <a:bodyPr spcFirstLastPara="1" wrap="square" lIns="91425" tIns="91425" rIns="91425" bIns="91425" anchor="ctr" anchorCtr="0">
            <a:noAutofit/>
          </a:bodyPr>
          <a:lstStyle/>
          <a:p>
            <a:pPr marL="285750" lvl="0" indent="-285750">
              <a:buClr>
                <a:srgbClr val="521B93"/>
              </a:buClr>
              <a:buSzPts val="1800"/>
              <a:buFont typeface="Arial" panose="020B0604020202020204" pitchFamily="34" charset="0"/>
              <a:buChar char="•"/>
            </a:pPr>
            <a:r>
              <a:rPr lang="en-GB" sz="1800" dirty="0">
                <a:solidFill>
                  <a:srgbClr val="7030A0"/>
                </a:solidFill>
                <a:latin typeface="Libre Franklin" pitchFamily="2" charset="77"/>
              </a:rPr>
              <a:t>Heavy Metal Salts – typically strontium for radiopacity </a:t>
            </a:r>
            <a:endParaRPr sz="1800" dirty="0">
              <a:solidFill>
                <a:srgbClr val="7030A0"/>
              </a:solidFill>
              <a:latin typeface="Libre Franklin" pitchFamily="2" charset="77"/>
              <a:ea typeface="Libre Franklin"/>
              <a:cs typeface="Libre Franklin"/>
              <a:sym typeface="Libre Franklin"/>
            </a:endParaRPr>
          </a:p>
        </p:txBody>
      </p:sp>
    </p:spTree>
    <p:extLst>
      <p:ext uri="{BB962C8B-B14F-4D97-AF65-F5344CB8AC3E}">
        <p14:creationId xmlns:p14="http://schemas.microsoft.com/office/powerpoint/2010/main" val="41743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11" name="Google Shape;397;p122">
            <a:extLst>
              <a:ext uri="{FF2B5EF4-FFF2-40B4-BE49-F238E27FC236}">
                <a16:creationId xmlns:a16="http://schemas.microsoft.com/office/drawing/2014/main" id="{D3A71598-5847-5B4B-BA69-11A85D9CA497}"/>
              </a:ext>
            </a:extLst>
          </p:cNvPr>
          <p:cNvSpPr/>
          <p:nvPr/>
        </p:nvSpPr>
        <p:spPr>
          <a:xfrm rot="5400000">
            <a:off x="4899888" y="-4899889"/>
            <a:ext cx="2392223" cy="12192001"/>
          </a:xfrm>
          <a:prstGeom prst="rect">
            <a:avLst/>
          </a:prstGeom>
          <a:solidFill>
            <a:srgbClr val="53309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 name="Google Shape;448;g10182d5d6c8_0_83">
            <a:extLst>
              <a:ext uri="{FF2B5EF4-FFF2-40B4-BE49-F238E27FC236}">
                <a16:creationId xmlns:a16="http://schemas.microsoft.com/office/drawing/2014/main" id="{39A2ED1A-DA4B-754E-A926-F0F3890B3C3A}"/>
              </a:ext>
            </a:extLst>
          </p:cNvPr>
          <p:cNvSpPr txBox="1">
            <a:spLocks noGrp="1"/>
          </p:cNvSpPr>
          <p:nvPr>
            <p:ph type="title"/>
          </p:nvPr>
        </p:nvSpPr>
        <p:spPr>
          <a:xfrm>
            <a:off x="3979199" y="-457985"/>
            <a:ext cx="4233600" cy="3350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Libre Franklin Medium"/>
              <a:buNone/>
            </a:pPr>
            <a:r>
              <a:rPr lang="en-US" sz="3200" dirty="0">
                <a:solidFill>
                  <a:schemeClr val="bg1"/>
                </a:solidFill>
                <a:latin typeface="Libre Franklin Medium"/>
                <a:ea typeface="Libre Franklin Medium"/>
                <a:cs typeface="Libre Franklin Medium"/>
                <a:sym typeface="Libre Franklin Medium"/>
              </a:rPr>
              <a:t>CHEMICAL REACTIONS </a:t>
            </a:r>
            <a:endParaRPr sz="3200" dirty="0">
              <a:solidFill>
                <a:schemeClr val="bg1"/>
              </a:solidFill>
              <a:latin typeface="Libre Franklin Medium"/>
              <a:ea typeface="Libre Franklin Medium"/>
              <a:cs typeface="Libre Franklin Medium"/>
              <a:sym typeface="Libre Franklin Medium"/>
            </a:endParaRPr>
          </a:p>
        </p:txBody>
      </p:sp>
      <p:pic>
        <p:nvPicPr>
          <p:cNvPr id="13" name="Google Shape;430;g10182d5d6c8_0_9" descr="DTC-logo535-130.png">
            <a:extLst>
              <a:ext uri="{FF2B5EF4-FFF2-40B4-BE49-F238E27FC236}">
                <a16:creationId xmlns:a16="http://schemas.microsoft.com/office/drawing/2014/main" id="{2FDDBD3C-060B-CB44-B736-14F496C7C2CD}"/>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sp>
        <p:nvSpPr>
          <p:cNvPr id="14" name="TextBox 13">
            <a:extLst>
              <a:ext uri="{FF2B5EF4-FFF2-40B4-BE49-F238E27FC236}">
                <a16:creationId xmlns:a16="http://schemas.microsoft.com/office/drawing/2014/main" id="{6AEDABE2-8769-754E-8C5C-B9C762679026}"/>
              </a:ext>
            </a:extLst>
          </p:cNvPr>
          <p:cNvSpPr txBox="1"/>
          <p:nvPr/>
        </p:nvSpPr>
        <p:spPr>
          <a:xfrm>
            <a:off x="535516" y="2757618"/>
            <a:ext cx="11120965" cy="3416320"/>
          </a:xfrm>
          <a:prstGeom prst="rect">
            <a:avLst/>
          </a:prstGeom>
          <a:noFill/>
        </p:spPr>
        <p:txBody>
          <a:bodyPr wrap="square">
            <a:spAutoFit/>
          </a:bodyPr>
          <a:lstStyle/>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GIC undergoes acid/base </a:t>
            </a:r>
            <a:r>
              <a:rPr lang="en-US" sz="1800" b="1" dirty="0" err="1">
                <a:solidFill>
                  <a:srgbClr val="7030A0"/>
                </a:solidFill>
                <a:latin typeface="Libre Franklin" pitchFamily="2" charset="77"/>
              </a:rPr>
              <a:t>rxn</a:t>
            </a:r>
            <a:r>
              <a:rPr lang="en-US" sz="1800" b="1" dirty="0">
                <a:solidFill>
                  <a:srgbClr val="7030A0"/>
                </a:solidFill>
                <a:latin typeface="Libre Franklin" pitchFamily="2" charset="77"/>
              </a:rPr>
              <a:t> ⟶ </a:t>
            </a:r>
            <a:r>
              <a:rPr lang="en-US" sz="1800" b="1" dirty="0" err="1">
                <a:solidFill>
                  <a:srgbClr val="7030A0"/>
                </a:solidFill>
                <a:latin typeface="Libre Franklin" pitchFamily="2" charset="77"/>
              </a:rPr>
              <a:t>autocure</a:t>
            </a:r>
            <a:r>
              <a:rPr lang="en-US" sz="1800" b="1" dirty="0">
                <a:solidFill>
                  <a:srgbClr val="7030A0"/>
                </a:solidFill>
                <a:latin typeface="Libre Franklin" pitchFamily="2" charset="77"/>
              </a:rPr>
              <a:t>: mixing powder (glass powder) + liquid (acid)</a:t>
            </a:r>
          </a:p>
          <a:p>
            <a:pPr marL="285750" indent="-285750">
              <a:buClr>
                <a:srgbClr val="7030A0"/>
              </a:buClr>
              <a:buFont typeface="Arial" panose="020B0604020202020204" pitchFamily="34" charset="0"/>
              <a:buChar char="•"/>
            </a:pPr>
            <a:endParaRPr lang="en-US" sz="1800" b="1"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Chemically, the set material is composed of a sodium </a:t>
            </a:r>
            <a:r>
              <a:rPr lang="en-US" sz="1800" b="1" dirty="0" err="1">
                <a:solidFill>
                  <a:srgbClr val="7030A0"/>
                </a:solidFill>
                <a:latin typeface="Libre Franklin" pitchFamily="2" charset="77"/>
              </a:rPr>
              <a:t>aluminium</a:t>
            </a:r>
            <a:r>
              <a:rPr lang="en-US" sz="1800" b="1" dirty="0">
                <a:solidFill>
                  <a:srgbClr val="7030A0"/>
                </a:solidFill>
                <a:latin typeface="Libre Franklin" pitchFamily="2" charset="77"/>
              </a:rPr>
              <a:t> fluorosilicate reacting with</a:t>
            </a:r>
          </a:p>
          <a:p>
            <a:pPr>
              <a:buClr>
                <a:srgbClr val="7030A0"/>
              </a:buClr>
            </a:pPr>
            <a:r>
              <a:rPr lang="en-US" sz="1800" b="1" dirty="0">
                <a:solidFill>
                  <a:srgbClr val="7030A0"/>
                </a:solidFill>
                <a:latin typeface="Libre Franklin" pitchFamily="2" charset="77"/>
              </a:rPr>
              <a:t>      polyacrylic or maleic acid in an exothermic reaction</a:t>
            </a:r>
          </a:p>
          <a:p>
            <a:pPr marL="285750" indent="-285750">
              <a:buClr>
                <a:srgbClr val="7030A0"/>
              </a:buClr>
              <a:buFont typeface="Arial" panose="020B0604020202020204" pitchFamily="34" charset="0"/>
              <a:buChar char="•"/>
            </a:pPr>
            <a:endParaRPr lang="en-US" sz="1800" b="1"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GIC adheres to enamel and dentine. This is via the ionic displacement of calcium and phosphate</a:t>
            </a:r>
          </a:p>
          <a:p>
            <a:pPr>
              <a:buClr>
                <a:srgbClr val="7030A0"/>
              </a:buClr>
            </a:pPr>
            <a:r>
              <a:rPr lang="en-US" sz="1800" b="1" dirty="0">
                <a:solidFill>
                  <a:srgbClr val="7030A0"/>
                </a:solidFill>
                <a:latin typeface="Libre Franklin" pitchFamily="2" charset="77"/>
              </a:rPr>
              <a:t>     with polyacrylate ions and/or the possible absorption of </a:t>
            </a:r>
            <a:r>
              <a:rPr lang="en-US" sz="1800" b="1" dirty="0" err="1">
                <a:solidFill>
                  <a:srgbClr val="7030A0"/>
                </a:solidFill>
                <a:latin typeface="Libre Franklin" pitchFamily="2" charset="77"/>
              </a:rPr>
              <a:t>polyalkenoic</a:t>
            </a:r>
            <a:r>
              <a:rPr lang="en-US" sz="1800" b="1" dirty="0">
                <a:solidFill>
                  <a:srgbClr val="7030A0"/>
                </a:solidFill>
                <a:latin typeface="Libre Franklin" pitchFamily="2" charset="77"/>
              </a:rPr>
              <a:t> acid onto collagen which</a:t>
            </a:r>
          </a:p>
          <a:p>
            <a:pPr>
              <a:buClr>
                <a:srgbClr val="7030A0"/>
              </a:buClr>
            </a:pPr>
            <a:r>
              <a:rPr lang="en-US" sz="1800" b="1" dirty="0">
                <a:solidFill>
                  <a:srgbClr val="7030A0"/>
                </a:solidFill>
                <a:latin typeface="Libre Franklin" pitchFamily="2" charset="77"/>
              </a:rPr>
              <a:t>     then set and harden in a matrix.</a:t>
            </a:r>
          </a:p>
          <a:p>
            <a:pPr marL="285750" indent="-285750">
              <a:buClr>
                <a:srgbClr val="7030A0"/>
              </a:buClr>
              <a:buFont typeface="Arial" panose="020B0604020202020204" pitchFamily="34" charset="0"/>
              <a:buChar char="•"/>
            </a:pPr>
            <a:endParaRPr lang="en-US" sz="1800" b="1"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Ideally before bonding to enamel or dentine the smear layer needs to be removed by conditioning</a:t>
            </a:r>
          </a:p>
          <a:p>
            <a:pPr>
              <a:buClr>
                <a:srgbClr val="7030A0"/>
              </a:buClr>
            </a:pPr>
            <a:r>
              <a:rPr lang="en-US" sz="1800" b="1" dirty="0">
                <a:solidFill>
                  <a:srgbClr val="7030A0"/>
                </a:solidFill>
                <a:latin typeface="Libre Franklin" pitchFamily="2" charset="77"/>
              </a:rPr>
              <a:t>      using 10% polyacrylic acid for 10 seconds to freshen the surface for the GIC to adhere / bond. For</a:t>
            </a:r>
          </a:p>
          <a:p>
            <a:pPr>
              <a:buClr>
                <a:srgbClr val="7030A0"/>
              </a:buClr>
            </a:pPr>
            <a:r>
              <a:rPr lang="en-US" sz="1800" b="1" dirty="0">
                <a:solidFill>
                  <a:srgbClr val="7030A0"/>
                </a:solidFill>
                <a:latin typeface="Libre Franklin" pitchFamily="2" charset="77"/>
              </a:rPr>
              <a:t>      better prognosis the tissue / structure of enamel / dentine must be in tact and not damaged.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blinds(horizontal)">
                                      <p:cBhvr>
                                        <p:cTn id="15" dur="500"/>
                                        <p:tgtEl>
                                          <p:spTgt spid="1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animEffect transition="in" filter="blinds(horizontal)">
                                      <p:cBhvr>
                                        <p:cTn id="20" dur="500"/>
                                        <p:tgtEl>
                                          <p:spTgt spid="14">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animEffect transition="in" filter="blinds(horizontal)">
                                      <p:cBhvr>
                                        <p:cTn id="23" dur="500"/>
                                        <p:tgtEl>
                                          <p:spTgt spid="14">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4">
                                            <p:txEl>
                                              <p:pRg st="7" end="7"/>
                                            </p:txEl>
                                          </p:spTgt>
                                        </p:tgtEl>
                                        <p:attrNameLst>
                                          <p:attrName>style.visibility</p:attrName>
                                        </p:attrNameLst>
                                      </p:cBhvr>
                                      <p:to>
                                        <p:strVal val="visible"/>
                                      </p:to>
                                    </p:set>
                                    <p:animEffect transition="in" filter="blinds(horizontal)">
                                      <p:cBhvr>
                                        <p:cTn id="26" dur="500"/>
                                        <p:tgtEl>
                                          <p:spTgt spid="1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4">
                                            <p:txEl>
                                              <p:pRg st="9" end="9"/>
                                            </p:txEl>
                                          </p:spTgt>
                                        </p:tgtEl>
                                        <p:attrNameLst>
                                          <p:attrName>style.visibility</p:attrName>
                                        </p:attrNameLst>
                                      </p:cBhvr>
                                      <p:to>
                                        <p:strVal val="visible"/>
                                      </p:to>
                                    </p:set>
                                    <p:animEffect transition="in" filter="blinds(horizontal)">
                                      <p:cBhvr>
                                        <p:cTn id="31" dur="500"/>
                                        <p:tgtEl>
                                          <p:spTgt spid="14">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4">
                                            <p:txEl>
                                              <p:pRg st="10" end="10"/>
                                            </p:txEl>
                                          </p:spTgt>
                                        </p:tgtEl>
                                        <p:attrNameLst>
                                          <p:attrName>style.visibility</p:attrName>
                                        </p:attrNameLst>
                                      </p:cBhvr>
                                      <p:to>
                                        <p:strVal val="visible"/>
                                      </p:to>
                                    </p:set>
                                    <p:animEffect transition="in" filter="blinds(horizontal)">
                                      <p:cBhvr>
                                        <p:cTn id="34" dur="500"/>
                                        <p:tgtEl>
                                          <p:spTgt spid="14">
                                            <p:txEl>
                                              <p:pRg st="10" end="1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14">
                                            <p:txEl>
                                              <p:pRg st="11" end="11"/>
                                            </p:txEl>
                                          </p:spTgt>
                                        </p:tgtEl>
                                        <p:attrNameLst>
                                          <p:attrName>style.visibility</p:attrName>
                                        </p:attrNameLst>
                                      </p:cBhvr>
                                      <p:to>
                                        <p:strVal val="visible"/>
                                      </p:to>
                                    </p:set>
                                    <p:animEffect transition="in" filter="blinds(horizontal)">
                                      <p:cBhvr>
                                        <p:cTn id="37"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1026" name="Picture 2">
            <a:extLst>
              <a:ext uri="{FF2B5EF4-FFF2-40B4-BE49-F238E27FC236}">
                <a16:creationId xmlns:a16="http://schemas.microsoft.com/office/drawing/2014/main" id="{FA2B1824-8537-BE48-9FB1-BDFAAA331A0B}"/>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1" cy="6143625"/>
          </a:xfrm>
          <a:prstGeom prst="rect">
            <a:avLst/>
          </a:prstGeom>
          <a:noFill/>
          <a:extLst>
            <a:ext uri="{909E8E84-426E-40DD-AFC4-6F175D3DCCD1}">
              <a14:hiddenFill xmlns:a14="http://schemas.microsoft.com/office/drawing/2010/main">
                <a:solidFill>
                  <a:srgbClr val="FFFFFF"/>
                </a:solidFill>
              </a14:hiddenFill>
            </a:ext>
          </a:extLst>
        </p:spPr>
      </p:pic>
      <p:sp>
        <p:nvSpPr>
          <p:cNvPr id="421" name="Google Shape;421;g10182d5d6c8_0_9"/>
          <p:cNvSpPr/>
          <p:nvPr/>
        </p:nvSpPr>
        <p:spPr>
          <a:xfrm>
            <a:off x="442459" y="2254608"/>
            <a:ext cx="3282300" cy="3473700"/>
          </a:xfrm>
          <a:prstGeom prst="rect">
            <a:avLst/>
          </a:prstGeom>
          <a:solidFill>
            <a:srgbClr val="9437FF"/>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r>
              <a:rPr lang="en-GB" sz="2400" dirty="0">
                <a:solidFill>
                  <a:schemeClr val="lt1"/>
                </a:solidFill>
                <a:latin typeface="Libre Franklin Medium"/>
                <a:ea typeface="Libre Franklin Medium"/>
                <a:cs typeface="Libre Franklin Medium"/>
                <a:sym typeface="Libre Franklin Medium"/>
              </a:rPr>
              <a:t>Theory</a:t>
            </a:r>
            <a:r>
              <a:rPr lang="en-US" sz="2400" dirty="0">
                <a:solidFill>
                  <a:schemeClr val="lt1"/>
                </a:solidFill>
                <a:latin typeface="Libre Franklin Medium"/>
                <a:ea typeface="Libre Franklin Medium"/>
                <a:cs typeface="Libre Franklin Medium"/>
                <a:sym typeface="Libre Franklin Medium"/>
              </a:rPr>
              <a:t> </a:t>
            </a:r>
            <a:endParaRPr sz="2200" dirty="0"/>
          </a:p>
        </p:txBody>
      </p:sp>
      <p:sp>
        <p:nvSpPr>
          <p:cNvPr id="422" name="Google Shape;422;g10182d5d6c8_0_9"/>
          <p:cNvSpPr/>
          <p:nvPr/>
        </p:nvSpPr>
        <p:spPr>
          <a:xfrm>
            <a:off x="4336913" y="2253564"/>
            <a:ext cx="3281220" cy="3473755"/>
          </a:xfrm>
          <a:prstGeom prst="rect">
            <a:avLst/>
          </a:prstGeom>
          <a:solidFill>
            <a:srgbClr val="D883FF"/>
          </a:solidFill>
          <a:ln>
            <a:noFill/>
          </a:ln>
        </p:spPr>
        <p:txBody>
          <a:bodyPr spcFirstLastPara="1" wrap="square" lIns="90000" tIns="1332000" rIns="91425" bIns="288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i="0" u="none" strike="noStrike" cap="none"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endParaRPr sz="1600" dirty="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1600"/>
              <a:buFont typeface="Arial"/>
              <a:buNone/>
            </a:pPr>
            <a:r>
              <a:rPr lang="en-GB" sz="2400" dirty="0">
                <a:solidFill>
                  <a:schemeClr val="lt1"/>
                </a:solidFill>
                <a:latin typeface="Libre Franklin Medium"/>
                <a:ea typeface="Libre Franklin Medium"/>
                <a:cs typeface="Libre Franklin Medium"/>
                <a:sym typeface="Libre Franklin Medium"/>
              </a:rPr>
              <a:t>Considerations </a:t>
            </a:r>
            <a:endParaRPr sz="1600" dirty="0">
              <a:solidFill>
                <a:schemeClr val="lt1"/>
              </a:solidFill>
              <a:latin typeface="Libre Franklin Medium"/>
              <a:ea typeface="Libre Franklin Medium"/>
              <a:cs typeface="Libre Franklin Medium"/>
              <a:sym typeface="Libre Franklin Medium"/>
            </a:endParaRPr>
          </a:p>
        </p:txBody>
      </p:sp>
      <p:sp>
        <p:nvSpPr>
          <p:cNvPr id="423" name="Google Shape;423;g10182d5d6c8_0_9"/>
          <p:cNvSpPr/>
          <p:nvPr/>
        </p:nvSpPr>
        <p:spPr>
          <a:xfrm>
            <a:off x="8241432" y="2255418"/>
            <a:ext cx="3270038" cy="3472128"/>
          </a:xfrm>
          <a:prstGeom prst="rect">
            <a:avLst/>
          </a:prstGeom>
          <a:solidFill>
            <a:srgbClr val="9437FF"/>
          </a:solidFill>
          <a:ln>
            <a:noFill/>
          </a:ln>
        </p:spPr>
        <p:txBody>
          <a:bodyPr spcFirstLastPara="1" wrap="square" lIns="90000" tIns="1332000" rIns="91425" bIns="288000" anchor="t" anchorCtr="0">
            <a:noAutofit/>
          </a:bodyPr>
          <a:lstStyle/>
          <a:p>
            <a:pPr lvl="0" algn="ctr">
              <a:buSzPts val="1600"/>
            </a:pPr>
            <a:endParaRPr lang="en-GB" sz="2400" dirty="0">
              <a:solidFill>
                <a:schemeClr val="lt1"/>
              </a:solidFill>
              <a:latin typeface="Libre Franklin Medium"/>
              <a:cs typeface="Libre Franklin Medium"/>
              <a:sym typeface="Libre Franklin Medium"/>
            </a:endParaRPr>
          </a:p>
          <a:p>
            <a:pPr lvl="0" algn="ctr">
              <a:buSzPts val="1600"/>
            </a:pPr>
            <a:r>
              <a:rPr lang="en-GB" sz="2400" dirty="0">
                <a:solidFill>
                  <a:schemeClr val="lt1"/>
                </a:solidFill>
                <a:latin typeface="Libre Franklin Medium"/>
                <a:cs typeface="Libre Franklin Medium"/>
                <a:sym typeface="Libre Franklin Medium"/>
              </a:rPr>
              <a:t>Practical Implementation </a:t>
            </a:r>
            <a:endParaRPr lang="en-GB" sz="2200" dirty="0"/>
          </a:p>
        </p:txBody>
      </p:sp>
      <p:sp>
        <p:nvSpPr>
          <p:cNvPr id="424" name="Google Shape;424;g10182d5d6c8_0_9"/>
          <p:cNvSpPr/>
          <p:nvPr/>
        </p:nvSpPr>
        <p:spPr>
          <a:xfrm>
            <a:off x="1593547"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sp>
        <p:nvSpPr>
          <p:cNvPr id="425" name="Google Shape;425;g10182d5d6c8_0_9"/>
          <p:cNvSpPr txBox="1"/>
          <p:nvPr/>
        </p:nvSpPr>
        <p:spPr>
          <a:xfrm>
            <a:off x="1822142"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1</a:t>
            </a:r>
            <a:endParaRPr sz="4800" b="1">
              <a:solidFill>
                <a:srgbClr val="FFFFFF"/>
              </a:solidFill>
              <a:latin typeface="Calibri"/>
              <a:ea typeface="Calibri"/>
              <a:cs typeface="Calibri"/>
              <a:sym typeface="Calibri"/>
            </a:endParaRPr>
          </a:p>
        </p:txBody>
      </p:sp>
      <p:sp>
        <p:nvSpPr>
          <p:cNvPr id="426" name="Google Shape;426;g10182d5d6c8_0_9"/>
          <p:cNvSpPr txBox="1"/>
          <p:nvPr/>
        </p:nvSpPr>
        <p:spPr>
          <a:xfrm>
            <a:off x="5721629"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2</a:t>
            </a:r>
            <a:endParaRPr sz="4800" b="1">
              <a:solidFill>
                <a:srgbClr val="FFFFFF"/>
              </a:solidFill>
              <a:latin typeface="Calibri"/>
              <a:ea typeface="Calibri"/>
              <a:cs typeface="Calibri"/>
              <a:sym typeface="Calibri"/>
            </a:endParaRPr>
          </a:p>
        </p:txBody>
      </p:sp>
      <p:sp>
        <p:nvSpPr>
          <p:cNvPr id="427" name="Google Shape;427;g10182d5d6c8_0_9"/>
          <p:cNvSpPr txBox="1"/>
          <p:nvPr/>
        </p:nvSpPr>
        <p:spPr>
          <a:xfrm>
            <a:off x="9610004" y="2696433"/>
            <a:ext cx="52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FFFF"/>
                </a:solidFill>
                <a:latin typeface="Calibri"/>
                <a:ea typeface="Calibri"/>
                <a:cs typeface="Calibri"/>
                <a:sym typeface="Calibri"/>
              </a:rPr>
              <a:t>3</a:t>
            </a:r>
            <a:endParaRPr sz="4800" b="1">
              <a:solidFill>
                <a:srgbClr val="FFFFFF"/>
              </a:solidFill>
              <a:latin typeface="Calibri"/>
              <a:ea typeface="Calibri"/>
              <a:cs typeface="Calibri"/>
              <a:sym typeface="Calibri"/>
            </a:endParaRPr>
          </a:p>
        </p:txBody>
      </p:sp>
      <p:sp>
        <p:nvSpPr>
          <p:cNvPr id="428" name="Google Shape;428;g10182d5d6c8_0_9"/>
          <p:cNvSpPr/>
          <p:nvPr/>
        </p:nvSpPr>
        <p:spPr>
          <a:xfrm>
            <a:off x="5493035"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sp>
        <p:nvSpPr>
          <p:cNvPr id="429" name="Google Shape;429;g10182d5d6c8_0_9"/>
          <p:cNvSpPr/>
          <p:nvPr/>
        </p:nvSpPr>
        <p:spPr>
          <a:xfrm>
            <a:off x="9381397" y="2621885"/>
            <a:ext cx="980100" cy="980100"/>
          </a:xfrm>
          <a:prstGeom prst="ellipse">
            <a:avLst/>
          </a:prstGeom>
          <a:noFill/>
          <a:ln w="19050" cap="flat" cmpd="sng">
            <a:solidFill>
              <a:srgbClr val="FFFFF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900" b="1">
              <a:solidFill>
                <a:srgbClr val="FFFFFF"/>
              </a:solidFill>
              <a:latin typeface="Arial"/>
              <a:ea typeface="Arial"/>
              <a:cs typeface="Arial"/>
              <a:sym typeface="Arial"/>
            </a:endParaRPr>
          </a:p>
        </p:txBody>
      </p:sp>
      <p:pic>
        <p:nvPicPr>
          <p:cNvPr id="430" name="Google Shape;430;g10182d5d6c8_0_9" descr="DTC-logo535-130.png"/>
          <p:cNvPicPr preferRelativeResize="0"/>
          <p:nvPr/>
        </p:nvPicPr>
        <p:blipFill rotWithShape="1">
          <a:blip r:embed="rId4">
            <a:alphaModFix/>
          </a:blip>
          <a:srcRect/>
          <a:stretch/>
        </p:blipFill>
        <p:spPr>
          <a:xfrm>
            <a:off x="10502688" y="200934"/>
            <a:ext cx="1520025" cy="369352"/>
          </a:xfrm>
          <a:prstGeom prst="rect">
            <a:avLst/>
          </a:prstGeom>
          <a:noFill/>
          <a:ln>
            <a:noFill/>
          </a:ln>
        </p:spPr>
      </p:pic>
    </p:spTree>
    <p:extLst>
      <p:ext uri="{BB962C8B-B14F-4D97-AF65-F5344CB8AC3E}">
        <p14:creationId xmlns:p14="http://schemas.microsoft.com/office/powerpoint/2010/main" val="408645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421"/>
                                        </p:tgtEl>
                                        <p:attrNameLst>
                                          <p:attrName>style.visibility</p:attrName>
                                        </p:attrNameLst>
                                      </p:cBhvr>
                                      <p:to>
                                        <p:strVal val="visible"/>
                                      </p:to>
                                    </p:set>
                                    <p:anim calcmode="lin" valueType="num">
                                      <p:cBhvr additive="base">
                                        <p:cTn id="7" dur="500" fill="hold"/>
                                        <p:tgtEl>
                                          <p:spTgt spid="421"/>
                                        </p:tgtEl>
                                        <p:attrNameLst>
                                          <p:attrName>ppt_x</p:attrName>
                                        </p:attrNameLst>
                                      </p:cBhvr>
                                      <p:tavLst>
                                        <p:tav tm="0">
                                          <p:val>
                                            <p:strVal val="#ppt_x"/>
                                          </p:val>
                                        </p:tav>
                                        <p:tav tm="100000">
                                          <p:val>
                                            <p:strVal val="#ppt_x"/>
                                          </p:val>
                                        </p:tav>
                                      </p:tavLst>
                                    </p:anim>
                                    <p:anim calcmode="lin" valueType="num">
                                      <p:cBhvr additive="base">
                                        <p:cTn id="8" dur="500" fill="hold"/>
                                        <p:tgtEl>
                                          <p:spTgt spid="4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422"/>
                                        </p:tgtEl>
                                        <p:attrNameLst>
                                          <p:attrName>style.visibility</p:attrName>
                                        </p:attrNameLst>
                                      </p:cBhvr>
                                      <p:to>
                                        <p:strVal val="visible"/>
                                      </p:to>
                                    </p:set>
                                    <p:anim calcmode="lin" valueType="num">
                                      <p:cBhvr additive="base">
                                        <p:cTn id="13" dur="500" fill="hold"/>
                                        <p:tgtEl>
                                          <p:spTgt spid="422"/>
                                        </p:tgtEl>
                                        <p:attrNameLst>
                                          <p:attrName>ppt_x</p:attrName>
                                        </p:attrNameLst>
                                      </p:cBhvr>
                                      <p:tavLst>
                                        <p:tav tm="0">
                                          <p:val>
                                            <p:strVal val="#ppt_x"/>
                                          </p:val>
                                        </p:tav>
                                        <p:tav tm="100000">
                                          <p:val>
                                            <p:strVal val="#ppt_x"/>
                                          </p:val>
                                        </p:tav>
                                      </p:tavLst>
                                    </p:anim>
                                    <p:anim calcmode="lin" valueType="num">
                                      <p:cBhvr additive="base">
                                        <p:cTn id="14" dur="500" fill="hold"/>
                                        <p:tgtEl>
                                          <p:spTgt spid="4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423"/>
                                        </p:tgtEl>
                                        <p:attrNameLst>
                                          <p:attrName>style.visibility</p:attrName>
                                        </p:attrNameLst>
                                      </p:cBhvr>
                                      <p:to>
                                        <p:strVal val="visible"/>
                                      </p:to>
                                    </p:set>
                                    <p:anim calcmode="lin" valueType="num">
                                      <p:cBhvr additive="base">
                                        <p:cTn id="19" dur="500" fill="hold"/>
                                        <p:tgtEl>
                                          <p:spTgt spid="423"/>
                                        </p:tgtEl>
                                        <p:attrNameLst>
                                          <p:attrName>ppt_x</p:attrName>
                                        </p:attrNameLst>
                                      </p:cBhvr>
                                      <p:tavLst>
                                        <p:tav tm="0">
                                          <p:val>
                                            <p:strVal val="#ppt_x"/>
                                          </p:val>
                                        </p:tav>
                                        <p:tav tm="100000">
                                          <p:val>
                                            <p:strVal val="#ppt_x"/>
                                          </p:val>
                                        </p:tav>
                                      </p:tavLst>
                                    </p:anim>
                                    <p:anim calcmode="lin" valueType="num">
                                      <p:cBhvr additive="base">
                                        <p:cTn id="20" dur="500" fill="hold"/>
                                        <p:tgtEl>
                                          <p:spTgt spid="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animBg="1"/>
      <p:bldP spid="422" grpId="0" animBg="1"/>
      <p:bldP spid="4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g10182d5d6c8_0_78"/>
          <p:cNvSpPr/>
          <p:nvPr/>
        </p:nvSpPr>
        <p:spPr>
          <a:xfrm>
            <a:off x="226400" y="213360"/>
            <a:ext cx="4635160" cy="5730239"/>
          </a:xfrm>
          <a:prstGeom prst="roundRect">
            <a:avLst>
              <a:gd name="adj" fmla="val 10000"/>
            </a:avLst>
          </a:prstGeom>
          <a:solidFill>
            <a:srgbClr val="7030A0"/>
          </a:solidFill>
          <a:ln>
            <a:noFill/>
          </a:ln>
        </p:spPr>
        <p:txBody>
          <a:bodyPr spcFirstLastPara="1" wrap="square" lIns="91425" tIns="91425" rIns="91425" bIns="91425" anchor="ctr" anchorCtr="0">
            <a:noAutofit/>
          </a:bodyPr>
          <a:lstStyle/>
          <a:p>
            <a:pPr lvl="0" algn="ctr" rtl="0">
              <a:lnSpc>
                <a:spcPct val="90000"/>
              </a:lnSpc>
              <a:spcBef>
                <a:spcPts val="1000"/>
              </a:spcBef>
              <a:spcAft>
                <a:spcPts val="0"/>
              </a:spcAft>
              <a:buClr>
                <a:schemeClr val="lt1"/>
              </a:buClr>
              <a:buSzPts val="2300"/>
            </a:pPr>
            <a:r>
              <a:rPr lang="en-GB" sz="3600" b="1" dirty="0">
                <a:solidFill>
                  <a:schemeClr val="bg1"/>
                </a:solidFill>
                <a:latin typeface="Libre Franklin" pitchFamily="2" charset="77"/>
              </a:rPr>
              <a:t>PROPERTIES</a:t>
            </a:r>
            <a:endParaRPr sz="3600" b="1" dirty="0">
              <a:solidFill>
                <a:schemeClr val="bg1"/>
              </a:solidFill>
              <a:latin typeface="Libre Franklin" pitchFamily="2" charset="77"/>
            </a:endParaRPr>
          </a:p>
        </p:txBody>
      </p:sp>
      <p:sp>
        <p:nvSpPr>
          <p:cNvPr id="7" name="Google Shape;511;g10182d5d6c8_0_170">
            <a:extLst>
              <a:ext uri="{FF2B5EF4-FFF2-40B4-BE49-F238E27FC236}">
                <a16:creationId xmlns:a16="http://schemas.microsoft.com/office/drawing/2014/main" id="{BD482BD3-A219-2E4D-83D0-0E33278741AA}"/>
              </a:ext>
            </a:extLst>
          </p:cNvPr>
          <p:cNvSpPr/>
          <p:nvPr/>
        </p:nvSpPr>
        <p:spPr>
          <a:xfrm>
            <a:off x="5158400" y="213360"/>
            <a:ext cx="6807200" cy="5730239"/>
          </a:xfrm>
          <a:prstGeom prst="rect">
            <a:avLst/>
          </a:prstGeom>
          <a:solidFill>
            <a:srgbClr val="F2F2F2"/>
          </a:solidFill>
          <a:ln>
            <a:noFill/>
          </a:ln>
        </p:spPr>
        <p:txBody>
          <a:bodyPr spcFirstLastPara="1" wrap="square" lIns="91425" tIns="91425" rIns="91425" bIns="91425" anchor="ctr" anchorCtr="0">
            <a:noAutofit/>
          </a:bodyPr>
          <a:lstStyle/>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Bulk placement possible</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No need for bonding agents as adherent to both dentine and enamel</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Biocompatible – low toxicity</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Good insulating property</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Unique thermal expansivity</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Therapeutic – leaches Fluoride</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Aesthetics: Appears as dense and opaque, due to phase separation of glass and mismatch of refractive</a:t>
            </a: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index</a:t>
            </a:r>
          </a:p>
          <a:p>
            <a:pPr marL="285750" indent="-285750">
              <a:buClr>
                <a:srgbClr val="7030A0"/>
              </a:buClr>
              <a:buFont typeface="Arial" panose="020B0604020202020204" pitchFamily="34" charset="0"/>
              <a:buChar char="•"/>
            </a:pPr>
            <a:endParaRPr lang="en-GB" sz="1800"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Phase separation can be overcome by changing the Al, Ca &amp; F content but this affects the strength</a:t>
            </a:r>
          </a:p>
          <a:p>
            <a:pPr marL="285750" indent="-285750">
              <a:buClr>
                <a:srgbClr val="7030A0"/>
              </a:buClr>
              <a:buFont typeface="Arial" panose="020B0604020202020204" pitchFamily="34" charset="0"/>
              <a:buChar char="•"/>
            </a:pPr>
            <a:r>
              <a:rPr lang="en-GB" sz="1800" dirty="0">
                <a:solidFill>
                  <a:srgbClr val="7030A0"/>
                </a:solidFill>
                <a:latin typeface="Libre Franklin" pitchFamily="2" charset="77"/>
              </a:rPr>
              <a:t>adversely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2040</TotalTime>
  <Words>1257</Words>
  <Application>Microsoft Macintosh PowerPoint</Application>
  <PresentationFormat>Widescreen</PresentationFormat>
  <Paragraphs>185</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Libre Franklin</vt:lpstr>
      <vt:lpstr>Libre Franklin Medium</vt:lpstr>
      <vt:lpstr>Libre Franklin Black</vt:lpstr>
      <vt:lpstr>Calibri</vt:lpstr>
      <vt:lpstr>Arial Black</vt:lpstr>
      <vt:lpstr>Office Theme</vt:lpstr>
      <vt:lpstr>1_Office Theme</vt:lpstr>
      <vt:lpstr>Glass Ionomer Cements (GIC) BUPA/DTC LEARNING TOOL </vt:lpstr>
      <vt:lpstr>GDC OUTCOMES </vt:lpstr>
      <vt:lpstr>AIMS AND OBJECTIVES</vt:lpstr>
      <vt:lpstr>INTRODUCTION </vt:lpstr>
      <vt:lpstr>PowerPoint Presentation</vt:lpstr>
      <vt:lpstr>Composition of Conventional GIC  </vt:lpstr>
      <vt:lpstr>CHEMICAL REACTIONS </vt:lpstr>
      <vt:lpstr>PowerPoint Presentation</vt:lpstr>
      <vt:lpstr>PowerPoint Presentation</vt:lpstr>
      <vt:lpstr>PROS AND CONS </vt:lpstr>
      <vt:lpstr>CHEMICAL REACTIONS </vt:lpstr>
      <vt:lpstr>PowerPoint Presentation</vt:lpstr>
      <vt:lpstr>HOW TO USE?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Amalgam BUPA/DTC LEARNING TOOL</dc:title>
  <dc:creator>Aisha akhtar</dc:creator>
  <cp:lastModifiedBy>Azeem, Humaira A.</cp:lastModifiedBy>
  <cp:revision>18</cp:revision>
  <dcterms:created xsi:type="dcterms:W3CDTF">2021-08-08T16:48:57Z</dcterms:created>
  <dcterms:modified xsi:type="dcterms:W3CDTF">2021-11-22T16:53:18Z</dcterms:modified>
</cp:coreProperties>
</file>