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257" r:id="rId3"/>
    <p:sldId id="258" r:id="rId4"/>
    <p:sldId id="469" r:id="rId5"/>
    <p:sldId id="294" r:id="rId6"/>
    <p:sldId id="490" r:id="rId7"/>
    <p:sldId id="491" r:id="rId8"/>
    <p:sldId id="288" r:id="rId9"/>
    <p:sldId id="492" r:id="rId10"/>
    <p:sldId id="261" r:id="rId11"/>
    <p:sldId id="493" r:id="rId12"/>
    <p:sldId id="259" r:id="rId13"/>
    <p:sldId id="494" r:id="rId14"/>
    <p:sldId id="495" r:id="rId15"/>
    <p:sldId id="496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CFF71-A9E4-994F-8FDF-10C7071E7EC0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3109-37C3-9941-B4DD-5F4C72B2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E166B-8E55-E148-9621-87AFA7AA99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76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294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035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7" name="Google Shape;3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055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56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940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48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5CD1-7A15-504B-884A-26B56EF26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D1F3D-839B-8E4B-AD32-5492CD09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2707-390D-E046-A68F-F997154F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79025-13CD-6E46-A075-05B725A0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1B2A-249E-4C4B-A098-A16C3D56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B7C6-A3D9-B44D-8678-05100453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C37FF-E970-EE41-84FE-194254611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AD09E-A3F0-0C4F-BC49-9E860117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FA9F7-0906-7D4B-A039-25459F65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7439-EE14-4947-9644-DDDF5DE0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51A74-414F-334B-9094-2C0E959D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C4FC2-ECD2-B843-834D-38BCBDD1A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A2AD-0D0F-3241-BAD0-0BD77979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18366-BB80-F946-B57B-B332CF13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408F-6977-4A43-9019-0FA31F90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Who we are">
    <p:bg>
      <p:bgPr>
        <a:solidFill>
          <a:srgbClr val="3F9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B053-9BD3-438B-B433-F77EECD28E76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41A9-7BB0-44C2-94AB-66C8BADD868E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0EE118D-A9F5-D542-B73B-4588582A8D7A}"/>
              </a:ext>
            </a:extLst>
          </p:cNvPr>
          <p:cNvGrpSpPr/>
          <p:nvPr userDrawn="1"/>
        </p:nvGrpSpPr>
        <p:grpSpPr>
          <a:xfrm>
            <a:off x="4919487" y="-625859"/>
            <a:ext cx="8054581" cy="9651996"/>
            <a:chOff x="3822700" y="704850"/>
            <a:chExt cx="4546600" cy="5448300"/>
          </a:xfrm>
          <a:solidFill>
            <a:schemeClr val="bg1">
              <a:alpha val="10000"/>
            </a:schemeClr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4842588-486F-A14A-B300-3119F5FEC36F}"/>
                </a:ext>
              </a:extLst>
            </p:cNvPr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>
                <a:gd name="connsiteX0" fmla="*/ 1174856 w 2752204"/>
                <a:gd name="connsiteY0" fmla="*/ 2310279 h 3951018"/>
                <a:gd name="connsiteX1" fmla="*/ 1345496 w 2752204"/>
                <a:gd name="connsiteY1" fmla="*/ 3261878 h 3951018"/>
                <a:gd name="connsiteX2" fmla="*/ 1556276 w 2752204"/>
                <a:gd name="connsiteY2" fmla="*/ 3296488 h 3951018"/>
                <a:gd name="connsiteX3" fmla="*/ 1838394 w 2752204"/>
                <a:gd name="connsiteY3" fmla="*/ 2429990 h 3951018"/>
                <a:gd name="connsiteX4" fmla="*/ 2537694 w 2752204"/>
                <a:gd name="connsiteY4" fmla="*/ 2605705 h 3951018"/>
                <a:gd name="connsiteX5" fmla="*/ 2083891 w 2752204"/>
                <a:gd name="connsiteY5" fmla="*/ 2798725 h 3951018"/>
                <a:gd name="connsiteX6" fmla="*/ 1630372 w 2752204"/>
                <a:gd name="connsiteY6" fmla="*/ 3905405 h 3951018"/>
                <a:gd name="connsiteX7" fmla="*/ 984336 w 2752204"/>
                <a:gd name="connsiteY7" fmla="*/ 3605320 h 3951018"/>
                <a:gd name="connsiteX8" fmla="*/ 848509 w 2752204"/>
                <a:gd name="connsiteY8" fmla="*/ 2759645 h 3951018"/>
                <a:gd name="connsiteX9" fmla="*/ 264965 w 2752204"/>
                <a:gd name="connsiteY9" fmla="*/ 1559593 h 3951018"/>
                <a:gd name="connsiteX10" fmla="*/ 59702 w 2752204"/>
                <a:gd name="connsiteY10" fmla="*/ 1093682 h 3951018"/>
                <a:gd name="connsiteX11" fmla="*/ 20895 w 2752204"/>
                <a:gd name="connsiteY11" fmla="*/ 504924 h 3951018"/>
                <a:gd name="connsiteX12" fmla="*/ 294071 w 2752204"/>
                <a:gd name="connsiteY12" fmla="*/ 102054 h 3951018"/>
                <a:gd name="connsiteX13" fmla="*/ 1468673 w 2752204"/>
                <a:gd name="connsiteY13" fmla="*/ 505399 h 3951018"/>
                <a:gd name="connsiteX14" fmla="*/ 2751803 w 2752204"/>
                <a:gd name="connsiteY14" fmla="*/ 755565 h 3951018"/>
                <a:gd name="connsiteX15" fmla="*/ 1134241 w 2752204"/>
                <a:gd name="connsiteY15" fmla="*/ 846560 h 3951018"/>
                <a:gd name="connsiteX16" fmla="*/ 644863 w 2752204"/>
                <a:gd name="connsiteY16" fmla="*/ 560738 h 3951018"/>
                <a:gd name="connsiteX17" fmla="*/ 644863 w 2752204"/>
                <a:gd name="connsiteY17" fmla="*/ 560738 h 3951018"/>
                <a:gd name="connsiteX18" fmla="*/ 640393 w 2752204"/>
                <a:gd name="connsiteY18" fmla="*/ 563495 h 3951018"/>
                <a:gd name="connsiteX19" fmla="*/ 640393 w 2752204"/>
                <a:gd name="connsiteY19" fmla="*/ 563495 h 3951018"/>
                <a:gd name="connsiteX20" fmla="*/ 582847 w 2752204"/>
                <a:gd name="connsiteY20" fmla="*/ 1067439 h 3951018"/>
                <a:gd name="connsiteX21" fmla="*/ 1174856 w 2752204"/>
                <a:gd name="connsiteY21" fmla="*/ 2310279 h 395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2204" h="3951018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BD1D949-AA53-6943-8E4E-FF29FA307321}"/>
                </a:ext>
              </a:extLst>
            </p:cNvPr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>
                <a:gd name="connsiteX0" fmla="*/ -307 w 2946443"/>
                <a:gd name="connsiteY0" fmla="*/ 753930 h 4138629"/>
                <a:gd name="connsiteX1" fmla="*/ 1733299 w 2946443"/>
                <a:gd name="connsiteY1" fmla="*/ 620813 h 4138629"/>
                <a:gd name="connsiteX2" fmla="*/ 2331491 w 2946443"/>
                <a:gd name="connsiteY2" fmla="*/ 1161935 h 4138629"/>
                <a:gd name="connsiteX3" fmla="*/ 2296393 w 2946443"/>
                <a:gd name="connsiteY3" fmla="*/ 1249887 h 4138629"/>
                <a:gd name="connsiteX4" fmla="*/ 1840496 w 2946443"/>
                <a:gd name="connsiteY4" fmla="*/ 3228295 h 4138629"/>
                <a:gd name="connsiteX5" fmla="*/ 1649691 w 2946443"/>
                <a:gd name="connsiteY5" fmla="*/ 3398305 h 4138629"/>
                <a:gd name="connsiteX6" fmla="*/ 1281588 w 2946443"/>
                <a:gd name="connsiteY6" fmla="*/ 2330229 h 4138629"/>
                <a:gd name="connsiteX7" fmla="*/ 258412 w 2946443"/>
                <a:gd name="connsiteY7" fmla="*/ 2580490 h 4138629"/>
                <a:gd name="connsiteX8" fmla="*/ 1091639 w 2946443"/>
                <a:gd name="connsiteY8" fmla="*/ 2826471 h 4138629"/>
                <a:gd name="connsiteX9" fmla="*/ 1338944 w 2946443"/>
                <a:gd name="connsiteY9" fmla="*/ 3838067 h 4138629"/>
                <a:gd name="connsiteX10" fmla="*/ 2256539 w 2946443"/>
                <a:gd name="connsiteY10" fmla="*/ 3501756 h 4138629"/>
                <a:gd name="connsiteX11" fmla="*/ 2518681 w 2946443"/>
                <a:gd name="connsiteY11" fmla="*/ 2059240 h 4138629"/>
                <a:gd name="connsiteX12" fmla="*/ 2596012 w 2946443"/>
                <a:gd name="connsiteY12" fmla="*/ 1852338 h 4138629"/>
                <a:gd name="connsiteX13" fmla="*/ 2679715 w 2946443"/>
                <a:gd name="connsiteY13" fmla="*/ 1651901 h 4138629"/>
                <a:gd name="connsiteX14" fmla="*/ 2946043 w 2946443"/>
                <a:gd name="connsiteY14" fmla="*/ 845496 h 4138629"/>
                <a:gd name="connsiteX15" fmla="*/ 2946043 w 2946443"/>
                <a:gd name="connsiteY15" fmla="*/ 668830 h 4138629"/>
                <a:gd name="connsiteX16" fmla="*/ 2915795 w 2946443"/>
                <a:gd name="connsiteY16" fmla="*/ 499676 h 4138629"/>
                <a:gd name="connsiteX17" fmla="*/ 1443572 w 2946443"/>
                <a:gd name="connsiteY17" fmla="*/ 255691 h 4138629"/>
                <a:gd name="connsiteX18" fmla="*/ -401 w 2946443"/>
                <a:gd name="connsiteY18" fmla="*/ 753645 h 4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6443" h="4138629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BFC6500-FF35-6343-A4E0-70F06A549BB7}"/>
                </a:ext>
              </a:extLst>
            </p:cNvPr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>
                <a:gd name="connsiteX0" fmla="*/ 481177 w 963346"/>
                <a:gd name="connsiteY0" fmla="*/ -72 h 963008"/>
                <a:gd name="connsiteX1" fmla="*/ 962945 w 963346"/>
                <a:gd name="connsiteY1" fmla="*/ 481337 h 963008"/>
                <a:gd name="connsiteX2" fmla="*/ 481367 w 963346"/>
                <a:gd name="connsiteY2" fmla="*/ 962937 h 963008"/>
                <a:gd name="connsiteX3" fmla="*/ -401 w 963346"/>
                <a:gd name="connsiteY3" fmla="*/ 481527 h 963008"/>
                <a:gd name="connsiteX4" fmla="*/ -401 w 963346"/>
                <a:gd name="connsiteY4" fmla="*/ 481337 h 963008"/>
                <a:gd name="connsiteX5" fmla="*/ 481177 w 963346"/>
                <a:gd name="connsiteY5" fmla="*/ -72 h 9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346" h="963008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785E927-4D6B-E545-8F83-29B0E9F9AFCF}"/>
                </a:ext>
              </a:extLst>
            </p:cNvPr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>
                <a:gd name="connsiteX0" fmla="*/ 546808 w 1094608"/>
                <a:gd name="connsiteY0" fmla="*/ -72 h 1094224"/>
                <a:gd name="connsiteX1" fmla="*/ 1094207 w 1094608"/>
                <a:gd name="connsiteY1" fmla="*/ 546945 h 1094224"/>
                <a:gd name="connsiteX2" fmla="*/ 546998 w 1094608"/>
                <a:gd name="connsiteY2" fmla="*/ 1094152 h 1094224"/>
                <a:gd name="connsiteX3" fmla="*/ -401 w 1094608"/>
                <a:gd name="connsiteY3" fmla="*/ 547135 h 1094224"/>
                <a:gd name="connsiteX4" fmla="*/ -401 w 1094608"/>
                <a:gd name="connsiteY4" fmla="*/ 547040 h 1094224"/>
                <a:gd name="connsiteX5" fmla="*/ 546808 w 1094608"/>
                <a:gd name="connsiteY5" fmla="*/ -72 h 109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608" h="1094224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450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roposal">
    <p:bg>
      <p:bgPr>
        <a:solidFill>
          <a:srgbClr val="533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4">
            <a:extLst>
              <a:ext uri="{FF2B5EF4-FFF2-40B4-BE49-F238E27FC236}">
                <a16:creationId xmlns:a16="http://schemas.microsoft.com/office/drawing/2014/main" id="{8AE0C005-1638-FC49-93F6-67D7498DF959}"/>
              </a:ext>
            </a:extLst>
          </p:cNvPr>
          <p:cNvGrpSpPr/>
          <p:nvPr userDrawn="1"/>
        </p:nvGrpSpPr>
        <p:grpSpPr>
          <a:xfrm>
            <a:off x="4919487" y="-625859"/>
            <a:ext cx="8054581" cy="9651996"/>
            <a:chOff x="3822700" y="704850"/>
            <a:chExt cx="4546600" cy="5448300"/>
          </a:xfrm>
          <a:solidFill>
            <a:schemeClr val="bg1">
              <a:alpha val="5000"/>
            </a:schemeClr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C6BC50A-D3B1-3649-95A3-3A84CBAC0493}"/>
                </a:ext>
              </a:extLst>
            </p:cNvPr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>
                <a:gd name="connsiteX0" fmla="*/ 1174856 w 2752204"/>
                <a:gd name="connsiteY0" fmla="*/ 2310279 h 3951018"/>
                <a:gd name="connsiteX1" fmla="*/ 1345496 w 2752204"/>
                <a:gd name="connsiteY1" fmla="*/ 3261878 h 3951018"/>
                <a:gd name="connsiteX2" fmla="*/ 1556276 w 2752204"/>
                <a:gd name="connsiteY2" fmla="*/ 3296488 h 3951018"/>
                <a:gd name="connsiteX3" fmla="*/ 1838394 w 2752204"/>
                <a:gd name="connsiteY3" fmla="*/ 2429990 h 3951018"/>
                <a:gd name="connsiteX4" fmla="*/ 2537694 w 2752204"/>
                <a:gd name="connsiteY4" fmla="*/ 2605705 h 3951018"/>
                <a:gd name="connsiteX5" fmla="*/ 2083891 w 2752204"/>
                <a:gd name="connsiteY5" fmla="*/ 2798725 h 3951018"/>
                <a:gd name="connsiteX6" fmla="*/ 1630372 w 2752204"/>
                <a:gd name="connsiteY6" fmla="*/ 3905405 h 3951018"/>
                <a:gd name="connsiteX7" fmla="*/ 984336 w 2752204"/>
                <a:gd name="connsiteY7" fmla="*/ 3605320 h 3951018"/>
                <a:gd name="connsiteX8" fmla="*/ 848509 w 2752204"/>
                <a:gd name="connsiteY8" fmla="*/ 2759645 h 3951018"/>
                <a:gd name="connsiteX9" fmla="*/ 264965 w 2752204"/>
                <a:gd name="connsiteY9" fmla="*/ 1559593 h 3951018"/>
                <a:gd name="connsiteX10" fmla="*/ 59702 w 2752204"/>
                <a:gd name="connsiteY10" fmla="*/ 1093682 h 3951018"/>
                <a:gd name="connsiteX11" fmla="*/ 20895 w 2752204"/>
                <a:gd name="connsiteY11" fmla="*/ 504924 h 3951018"/>
                <a:gd name="connsiteX12" fmla="*/ 294071 w 2752204"/>
                <a:gd name="connsiteY12" fmla="*/ 102054 h 3951018"/>
                <a:gd name="connsiteX13" fmla="*/ 1468673 w 2752204"/>
                <a:gd name="connsiteY13" fmla="*/ 505399 h 3951018"/>
                <a:gd name="connsiteX14" fmla="*/ 2751803 w 2752204"/>
                <a:gd name="connsiteY14" fmla="*/ 755565 h 3951018"/>
                <a:gd name="connsiteX15" fmla="*/ 1134241 w 2752204"/>
                <a:gd name="connsiteY15" fmla="*/ 846560 h 3951018"/>
                <a:gd name="connsiteX16" fmla="*/ 644863 w 2752204"/>
                <a:gd name="connsiteY16" fmla="*/ 560738 h 3951018"/>
                <a:gd name="connsiteX17" fmla="*/ 644863 w 2752204"/>
                <a:gd name="connsiteY17" fmla="*/ 560738 h 3951018"/>
                <a:gd name="connsiteX18" fmla="*/ 640393 w 2752204"/>
                <a:gd name="connsiteY18" fmla="*/ 563495 h 3951018"/>
                <a:gd name="connsiteX19" fmla="*/ 640393 w 2752204"/>
                <a:gd name="connsiteY19" fmla="*/ 563495 h 3951018"/>
                <a:gd name="connsiteX20" fmla="*/ 582847 w 2752204"/>
                <a:gd name="connsiteY20" fmla="*/ 1067439 h 3951018"/>
                <a:gd name="connsiteX21" fmla="*/ 1174856 w 2752204"/>
                <a:gd name="connsiteY21" fmla="*/ 2310279 h 395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2204" h="3951018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0DED7E4-3BCD-8F4A-9D87-BDEBB876F866}"/>
                </a:ext>
              </a:extLst>
            </p:cNvPr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>
                <a:gd name="connsiteX0" fmla="*/ -307 w 2946443"/>
                <a:gd name="connsiteY0" fmla="*/ 753930 h 4138629"/>
                <a:gd name="connsiteX1" fmla="*/ 1733299 w 2946443"/>
                <a:gd name="connsiteY1" fmla="*/ 620813 h 4138629"/>
                <a:gd name="connsiteX2" fmla="*/ 2331491 w 2946443"/>
                <a:gd name="connsiteY2" fmla="*/ 1161935 h 4138629"/>
                <a:gd name="connsiteX3" fmla="*/ 2296393 w 2946443"/>
                <a:gd name="connsiteY3" fmla="*/ 1249887 h 4138629"/>
                <a:gd name="connsiteX4" fmla="*/ 1840496 w 2946443"/>
                <a:gd name="connsiteY4" fmla="*/ 3228295 h 4138629"/>
                <a:gd name="connsiteX5" fmla="*/ 1649691 w 2946443"/>
                <a:gd name="connsiteY5" fmla="*/ 3398305 h 4138629"/>
                <a:gd name="connsiteX6" fmla="*/ 1281588 w 2946443"/>
                <a:gd name="connsiteY6" fmla="*/ 2330229 h 4138629"/>
                <a:gd name="connsiteX7" fmla="*/ 258412 w 2946443"/>
                <a:gd name="connsiteY7" fmla="*/ 2580490 h 4138629"/>
                <a:gd name="connsiteX8" fmla="*/ 1091639 w 2946443"/>
                <a:gd name="connsiteY8" fmla="*/ 2826471 h 4138629"/>
                <a:gd name="connsiteX9" fmla="*/ 1338944 w 2946443"/>
                <a:gd name="connsiteY9" fmla="*/ 3838067 h 4138629"/>
                <a:gd name="connsiteX10" fmla="*/ 2256539 w 2946443"/>
                <a:gd name="connsiteY10" fmla="*/ 3501756 h 4138629"/>
                <a:gd name="connsiteX11" fmla="*/ 2518681 w 2946443"/>
                <a:gd name="connsiteY11" fmla="*/ 2059240 h 4138629"/>
                <a:gd name="connsiteX12" fmla="*/ 2596012 w 2946443"/>
                <a:gd name="connsiteY12" fmla="*/ 1852338 h 4138629"/>
                <a:gd name="connsiteX13" fmla="*/ 2679715 w 2946443"/>
                <a:gd name="connsiteY13" fmla="*/ 1651901 h 4138629"/>
                <a:gd name="connsiteX14" fmla="*/ 2946043 w 2946443"/>
                <a:gd name="connsiteY14" fmla="*/ 845496 h 4138629"/>
                <a:gd name="connsiteX15" fmla="*/ 2946043 w 2946443"/>
                <a:gd name="connsiteY15" fmla="*/ 668830 h 4138629"/>
                <a:gd name="connsiteX16" fmla="*/ 2915795 w 2946443"/>
                <a:gd name="connsiteY16" fmla="*/ 499676 h 4138629"/>
                <a:gd name="connsiteX17" fmla="*/ 1443572 w 2946443"/>
                <a:gd name="connsiteY17" fmla="*/ 255691 h 4138629"/>
                <a:gd name="connsiteX18" fmla="*/ -401 w 2946443"/>
                <a:gd name="connsiteY18" fmla="*/ 753645 h 4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6443" h="4138629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791EDAF-D26E-C345-986F-6899A98050F4}"/>
                </a:ext>
              </a:extLst>
            </p:cNvPr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>
                <a:gd name="connsiteX0" fmla="*/ 481177 w 963346"/>
                <a:gd name="connsiteY0" fmla="*/ -72 h 963008"/>
                <a:gd name="connsiteX1" fmla="*/ 962945 w 963346"/>
                <a:gd name="connsiteY1" fmla="*/ 481337 h 963008"/>
                <a:gd name="connsiteX2" fmla="*/ 481367 w 963346"/>
                <a:gd name="connsiteY2" fmla="*/ 962937 h 963008"/>
                <a:gd name="connsiteX3" fmla="*/ -401 w 963346"/>
                <a:gd name="connsiteY3" fmla="*/ 481527 h 963008"/>
                <a:gd name="connsiteX4" fmla="*/ -401 w 963346"/>
                <a:gd name="connsiteY4" fmla="*/ 481337 h 963008"/>
                <a:gd name="connsiteX5" fmla="*/ 481177 w 963346"/>
                <a:gd name="connsiteY5" fmla="*/ -72 h 9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346" h="963008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E47D35C-60AA-6C41-A2C6-6DE35A3F313D}"/>
                </a:ext>
              </a:extLst>
            </p:cNvPr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>
                <a:gd name="connsiteX0" fmla="*/ 546808 w 1094608"/>
                <a:gd name="connsiteY0" fmla="*/ -72 h 1094224"/>
                <a:gd name="connsiteX1" fmla="*/ 1094207 w 1094608"/>
                <a:gd name="connsiteY1" fmla="*/ 546945 h 1094224"/>
                <a:gd name="connsiteX2" fmla="*/ 546998 w 1094608"/>
                <a:gd name="connsiteY2" fmla="*/ 1094152 h 1094224"/>
                <a:gd name="connsiteX3" fmla="*/ -401 w 1094608"/>
                <a:gd name="connsiteY3" fmla="*/ 547135 h 1094224"/>
                <a:gd name="connsiteX4" fmla="*/ -401 w 1094608"/>
                <a:gd name="connsiteY4" fmla="*/ 547040 h 1094224"/>
                <a:gd name="connsiteX5" fmla="*/ 546808 w 1094608"/>
                <a:gd name="connsiteY5" fmla="*/ -72 h 109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608" h="1094224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66758"/>
            <a:ext cx="8470900" cy="731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B053-9BD3-438B-B433-F77EECD28E76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41A9-7BB0-44C2-94AB-66C8BADD868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799" y="1235552"/>
            <a:ext cx="8462550" cy="435133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53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5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85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05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_1 Who we are">
    <p:bg>
      <p:bgPr>
        <a:solidFill>
          <a:srgbClr val="3F9FE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4" name="Google Shape;134;p88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135" name="Google Shape;135;p8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30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E324-5275-3A44-A82D-133F3925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EBD9B-BCA9-8C49-8715-70CC3793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334E-2B4C-5F43-A08F-1FF4350D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1582-A3C9-4949-9C68-F5FE46C5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30BB5-AD22-6B4F-BBEB-615AD226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7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CEBB-8E2E-3146-B02F-4C81D381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6E71-4CA2-B34D-9B61-7EC1D6E9B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A9066-5D67-E440-880C-1693F50F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1B16-CB9C-7144-A40D-491D082D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4EE4F-AE4B-8646-A606-36DD7B3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E605-E905-3C48-894B-73D50455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22CD-BD76-AD49-BA21-B6DE9EBED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3DB90-1685-0847-A577-5298344D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70C49-A491-6D4D-B9EE-8ED41A08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AE32-5C3D-894C-87BD-08D8A781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ACE6F-B913-D047-AD31-9916238D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4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0F88-81BC-034C-9965-C1AD342D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BD74-661F-7342-87F5-73ECB619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AC72D-D81D-9A40-B314-CAB2CC943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82CDC-934D-FF4A-8E28-DED0EDAC1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54EE3-F8B0-394B-A33F-E7D3CBF53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6E0DB-FBEE-4F45-8BD9-688DB668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B2627-87C2-064A-84F0-3E357596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B9B2D-C95C-A74A-B46F-3B9D5514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8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91DB-9117-E746-A6B9-B8C6D982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2F04D-564F-284E-9A7C-D1975151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B7E1A-666D-E249-8B79-71C357D1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6EFC4-9521-2144-BA54-BC1FFCE1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68A14-7573-E84F-A0BF-B7B9C6E2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B397B-1EFA-A64D-BCAC-CC953350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4AD67-4A9D-F648-A8D4-294E788C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3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CECD-ADC7-564A-BF74-C63516CA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8CB2-97AF-104A-B0E8-28FFB187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3848A-4948-6E4C-BDBC-B8B870A0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C797-2FB7-9946-A09C-CC8CE482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DE0B1-EA98-954B-BD95-CF35B18E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67A2F-3307-134F-86AD-F98348D0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ED28-F8CD-1845-95F3-E020D916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2E891-F0EC-C44D-8AF5-A5D05A537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350AC-F2AB-C644-A736-D5ACDCCEA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F8225-B52D-594A-9DF1-658E8C01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2B15D-3F0E-064C-BDE1-52C27F44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DC805-244F-5D40-8D3F-BF7F855F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2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2AD0C-C437-D047-88AF-E82D5961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FD5FD-8F5B-E445-8072-22B6DD2E4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37363-A136-A342-94E0-A678C486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7818-E353-4945-B4B0-E7257D477B07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02158-609E-974E-A08F-CC3B27A03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469F-887E-104C-A177-834E59658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211D-2051-D04C-9B67-AA77624E1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5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doi.org/10.1038/sj.bdj.4800516" TargetMode="External"/><Relationship Id="rId4" Type="http://schemas.openxmlformats.org/officeDocument/2006/relationships/hyperlink" Target="https://doi.org/10.4103/0975-962x.13529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dentaltechnologynotes.wordpress.com/2018/06/19/complete-denture-anatomical-landmarks/" TargetMode="Externa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ntal-course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6000" y="549000"/>
            <a:ext cx="11160000" cy="5760000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99" tIns="251999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Alternate" panose="020B0500000000000000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white"/>
                </a:solidFill>
                <a:latin typeface="DIN Alternate" panose="020B0500000000000000" pitchFamily="34" charset="77"/>
              </a:rPr>
              <a:t>Impressions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prstClr val="white"/>
                </a:solidFill>
                <a:latin typeface="DIN Alternate" panose="020B0500000000000000" pitchFamily="34" charset="77"/>
              </a:rPr>
              <a:t>BUPA/DTC LEARNING TOOL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Alternate" panose="020B0500000000000000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Alternate" panose="020B0500000000000000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 Alternate" panose="020B0500000000000000" pitchFamily="34" charset="77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775EC-46E1-3D46-A336-961E82EE25BA}"/>
              </a:ext>
            </a:extLst>
          </p:cNvPr>
          <p:cNvSpPr/>
          <p:nvPr/>
        </p:nvSpPr>
        <p:spPr>
          <a:xfrm>
            <a:off x="516000" y="549000"/>
            <a:ext cx="11160000" cy="2537100"/>
          </a:xfrm>
          <a:prstGeom prst="rect">
            <a:avLst/>
          </a:prstGeom>
          <a:gradFill flip="none" rotWithShape="1">
            <a:gsLst>
              <a:gs pos="19000">
                <a:srgbClr val="AF85C4">
                  <a:alpha val="33000"/>
                </a:srgbClr>
              </a:gs>
              <a:gs pos="0">
                <a:srgbClr val="AF85C4">
                  <a:alpha val="0"/>
                </a:srgbClr>
              </a:gs>
              <a:gs pos="71000">
                <a:srgbClr val="815AA4">
                  <a:alpha val="80000"/>
                </a:srgbClr>
              </a:gs>
              <a:gs pos="100000">
                <a:srgbClr val="6E4C8B"/>
              </a:gs>
              <a:gs pos="38000">
                <a:srgbClr val="AF85C4">
                  <a:alpha val="46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/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51158-4F24-124F-AD9A-9B9DB3B4CD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21" y="517927"/>
            <a:ext cx="2346386" cy="2346386"/>
          </a:xfrm>
          <a:prstGeom prst="rect">
            <a:avLst/>
          </a:prstGeom>
          <a:effectLst>
            <a:glow rad="749300">
              <a:srgbClr val="BD90D6">
                <a:alpha val="5000"/>
              </a:srgbClr>
            </a:glow>
            <a:outerShdw blurRad="508000" sx="102000" sy="102000" algn="ctr" rotWithShape="0">
              <a:schemeClr val="bg1">
                <a:alpha val="46000"/>
              </a:schemeClr>
            </a:outerShdw>
          </a:effec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0DA1A9E2-3CB7-AD42-9F3B-242FF8603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52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D3A71598-5847-5B4B-BA69-11A85D9CA497}"/>
              </a:ext>
            </a:extLst>
          </p:cNvPr>
          <p:cNvSpPr/>
          <p:nvPr/>
        </p:nvSpPr>
        <p:spPr>
          <a:xfrm rot="5400000">
            <a:off x="5425764" y="-5425766"/>
            <a:ext cx="1340469" cy="121920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448;g10182d5d6c8_0_83">
            <a:extLst>
              <a:ext uri="{FF2B5EF4-FFF2-40B4-BE49-F238E27FC236}">
                <a16:creationId xmlns:a16="http://schemas.microsoft.com/office/drawing/2014/main" id="{39A2ED1A-DA4B-754E-A926-F0F3890B3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4356" y="-927008"/>
            <a:ext cx="7823283" cy="3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</a:pPr>
            <a:r>
              <a:rPr lang="en-US" sz="4000" b="1" dirty="0">
                <a:solidFill>
                  <a:schemeClr val="bg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SECONDARY IMPRESSIONS</a:t>
            </a:r>
            <a:endParaRPr sz="4000" b="1" dirty="0">
              <a:solidFill>
                <a:schemeClr val="bg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3" name="Google Shape;430;g10182d5d6c8_0_9" descr="DTC-logo535-130.png">
            <a:extLst>
              <a:ext uri="{FF2B5EF4-FFF2-40B4-BE49-F238E27FC236}">
                <a16:creationId xmlns:a16="http://schemas.microsoft.com/office/drawing/2014/main" id="{2FDDBD3C-060B-CB44-B736-14F496C7C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FD7B69FA-40ED-1140-9994-2D1F3928367B}"/>
              </a:ext>
            </a:extLst>
          </p:cNvPr>
          <p:cNvSpPr/>
          <p:nvPr/>
        </p:nvSpPr>
        <p:spPr>
          <a:xfrm>
            <a:off x="541254" y="2503632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Close-fitting trays are for use with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ZnOE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/ medium-body silicone where there are minimal undercuts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8F495FF3-A6F1-C642-80FA-ED84210F86D4}"/>
              </a:ext>
            </a:extLst>
          </p:cNvPr>
          <p:cNvSpPr/>
          <p:nvPr/>
        </p:nvSpPr>
        <p:spPr>
          <a:xfrm>
            <a:off x="541254" y="1790389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7030A0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S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pecial trays made in acrylic, that are spaced depending on material to be used - usually 3mm for alginate, 2-3mm for elastomers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8C2A45CF-758C-FB41-A758-F4E4A8DB9BAE}"/>
              </a:ext>
            </a:extLst>
          </p:cNvPr>
          <p:cNvSpPr/>
          <p:nvPr/>
        </p:nvSpPr>
        <p:spPr>
          <a:xfrm>
            <a:off x="541254" y="3087730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For edentulous patients, the upper close fitting none-perforated tray should be retentive in the mouth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78D52DDA-DDE3-824F-8910-A23AC5A35359}"/>
              </a:ext>
            </a:extLst>
          </p:cNvPr>
          <p:cNvSpPr/>
          <p:nvPr/>
        </p:nvSpPr>
        <p:spPr>
          <a:xfrm>
            <a:off x="541254" y="3700026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Where there are larger undercuts, a spaced tray is more suitable </a:t>
            </a:r>
            <a:endParaRPr lang="en-GB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762591C5-5BAE-674F-B7B6-992AAF911E7C}"/>
              </a:ext>
            </a:extLst>
          </p:cNvPr>
          <p:cNvSpPr/>
          <p:nvPr/>
        </p:nvSpPr>
        <p:spPr>
          <a:xfrm>
            <a:off x="541254" y="4274760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When using alginate - a spaced, perforated tray is requested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9655DEE0-4525-6B48-9352-7079431C6BBA}"/>
              </a:ext>
            </a:extLst>
          </p:cNvPr>
          <p:cNvSpPr/>
          <p:nvPr/>
        </p:nvSpPr>
        <p:spPr>
          <a:xfrm>
            <a:off x="541254" y="4941466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The borders will be trimmed 2mm short of the depth of the sulk, to provide support for the impression material and to allow movement of the tissues during border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moulding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013DD476-AE59-DD47-AFAE-86ED67048572}"/>
              </a:ext>
            </a:extLst>
          </p:cNvPr>
          <p:cNvSpPr/>
          <p:nvPr/>
        </p:nvSpPr>
        <p:spPr>
          <a:xfrm>
            <a:off x="541254" y="5768307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7030A0"/>
                </a:solidFill>
                <a:latin typeface="Arial" panose="020B0604020202020204" pitchFamily="34" charset="0"/>
                <a:ea typeface="Arial Unicode MS"/>
                <a:cs typeface="Arial Unicode MS"/>
              </a:rPr>
              <a:t>Check the tray extension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- over-extension can be trimmed and material can be added (such as greenstick/ impression compound)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D3A71598-5847-5B4B-BA69-11A85D9CA497}"/>
              </a:ext>
            </a:extLst>
          </p:cNvPr>
          <p:cNvSpPr/>
          <p:nvPr/>
        </p:nvSpPr>
        <p:spPr>
          <a:xfrm rot="5400000">
            <a:off x="5425764" y="-5425766"/>
            <a:ext cx="1340469" cy="121920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448;g10182d5d6c8_0_83">
            <a:extLst>
              <a:ext uri="{FF2B5EF4-FFF2-40B4-BE49-F238E27FC236}">
                <a16:creationId xmlns:a16="http://schemas.microsoft.com/office/drawing/2014/main" id="{39A2ED1A-DA4B-754E-A926-F0F3890B3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4356" y="-927008"/>
            <a:ext cx="7823283" cy="3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</a:pPr>
            <a:r>
              <a:rPr lang="en-US" sz="4000" b="1" dirty="0">
                <a:solidFill>
                  <a:schemeClr val="bg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SECONDARY IMPRESSIONS</a:t>
            </a:r>
            <a:endParaRPr sz="4000" b="1" dirty="0">
              <a:solidFill>
                <a:schemeClr val="bg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3" name="Google Shape;430;g10182d5d6c8_0_9" descr="DTC-logo535-130.png">
            <a:extLst>
              <a:ext uri="{FF2B5EF4-FFF2-40B4-BE49-F238E27FC236}">
                <a16:creationId xmlns:a16="http://schemas.microsoft.com/office/drawing/2014/main" id="{2FDDBD3C-060B-CB44-B736-14F496C7C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013DD476-AE59-DD47-AFAE-86ED67048572}"/>
              </a:ext>
            </a:extLst>
          </p:cNvPr>
          <p:cNvSpPr/>
          <p:nvPr/>
        </p:nvSpPr>
        <p:spPr>
          <a:xfrm>
            <a:off x="541254" y="5768307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91368D8A-5C97-3043-B10C-83B6275F626B}"/>
              </a:ext>
            </a:extLst>
          </p:cNvPr>
          <p:cNvSpPr/>
          <p:nvPr/>
        </p:nvSpPr>
        <p:spPr>
          <a:xfrm>
            <a:off x="654422" y="1633780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he tray should cover the retromolar pads and maxillary tuberosities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115CD530-1D17-DB44-ABEC-09761DA9AE72}"/>
              </a:ext>
            </a:extLst>
          </p:cNvPr>
          <p:cNvSpPr/>
          <p:nvPr/>
        </p:nvSpPr>
        <p:spPr>
          <a:xfrm>
            <a:off x="654422" y="2471587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Prior to taking the impression, teeth (if present) should be dried, and large interdental spaced may be occluded with soft wax to prevent the impression from locking into place 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B5A45A0B-4923-D747-B9EF-778616F95D85}"/>
              </a:ext>
            </a:extLst>
          </p:cNvPr>
          <p:cNvSpPr/>
          <p:nvPr/>
        </p:nvSpPr>
        <p:spPr>
          <a:xfrm>
            <a:off x="654422" y="3403601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If using alginate, this can be wiped over the teeth and placed into deep sulci immediately before inserting the tray - this prevents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airblows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5DEB6742-5AF9-B641-95F6-AEA1316B6928}"/>
              </a:ext>
            </a:extLst>
          </p:cNvPr>
          <p:cNvSpPr/>
          <p:nvPr/>
        </p:nvSpPr>
        <p:spPr>
          <a:xfrm>
            <a:off x="654422" y="3984673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Do not overload the tray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18557848-3DBD-9F42-80A2-F78DC86C33C3}"/>
              </a:ext>
            </a:extLst>
          </p:cNvPr>
          <p:cNvSpPr/>
          <p:nvPr/>
        </p:nvSpPr>
        <p:spPr>
          <a:xfrm>
            <a:off x="654422" y="4474206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Once seated, border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mould</a:t>
            </a:r>
            <a:r>
              <a:rPr lang="en-US" sz="2000" b="1" dirty="0"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 and hold it in position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69AE30DD-1EDF-4341-8E5A-85A13300DD25}"/>
              </a:ext>
            </a:extLst>
          </p:cNvPr>
          <p:cNvSpPr/>
          <p:nvPr/>
        </p:nvSpPr>
        <p:spPr>
          <a:xfrm>
            <a:off x="654422" y="5086257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The patient is asked to raise the tongue to the top lip and move it to the corners of the mouth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647A390F-CBE8-C04C-9992-505F9BD55190}"/>
              </a:ext>
            </a:extLst>
          </p:cNvPr>
          <p:cNvSpPr/>
          <p:nvPr/>
        </p:nvSpPr>
        <p:spPr>
          <a:xfrm>
            <a:off x="654422" y="5844486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Once set - it is removed and inspected for accuracy and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airblows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, borders should be rounded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966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7;p122">
            <a:extLst>
              <a:ext uri="{FF2B5EF4-FFF2-40B4-BE49-F238E27FC236}">
                <a16:creationId xmlns:a16="http://schemas.microsoft.com/office/drawing/2014/main" id="{F04A7253-F850-4341-9FE0-14A59DFB45C1}"/>
              </a:ext>
            </a:extLst>
          </p:cNvPr>
          <p:cNvSpPr/>
          <p:nvPr/>
        </p:nvSpPr>
        <p:spPr>
          <a:xfrm rot="5400000">
            <a:off x="1102715" y="295893"/>
            <a:ext cx="5224406" cy="6196515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15994" y="35382"/>
            <a:ext cx="8749613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000"/>
            </a:pPr>
            <a:r>
              <a:rPr lang="en-GB" sz="4000" dirty="0">
                <a:solidFill>
                  <a:srgbClr val="7030A0"/>
                </a:solidFill>
              </a:rPr>
              <a:t>SELECTIVE PRESSURE TECHNIQUE</a:t>
            </a:r>
            <a:endParaRPr sz="4000" dirty="0">
              <a:solidFill>
                <a:srgbClr val="7030A0"/>
              </a:solidFill>
            </a:endParaRPr>
          </a:p>
        </p:txBody>
      </p:sp>
      <p:pic>
        <p:nvPicPr>
          <p:cNvPr id="4" name="officeArt object" descr="Image">
            <a:extLst>
              <a:ext uri="{FF2B5EF4-FFF2-40B4-BE49-F238E27FC236}">
                <a16:creationId xmlns:a16="http://schemas.microsoft.com/office/drawing/2014/main" id="{BCF21624-4945-4247-9371-160BFB26C5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8847" y="838736"/>
            <a:ext cx="4077647" cy="263558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EB428-FB35-E446-BAAD-D08F9D38C28D}"/>
              </a:ext>
            </a:extLst>
          </p:cNvPr>
          <p:cNvSpPr txBox="1"/>
          <p:nvPr/>
        </p:nvSpPr>
        <p:spPr>
          <a:xfrm>
            <a:off x="616660" y="3990219"/>
            <a:ext cx="61965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000" u="none" strike="noStrike" kern="0" spc="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The special tray is cut away over the flabby ridge and the impression material (such as </a:t>
            </a:r>
            <a:r>
              <a:rPr lang="en-US" sz="2000" u="none" strike="noStrike" kern="0" spc="0" dirty="0" err="1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ZnOE</a:t>
            </a:r>
            <a:r>
              <a:rPr lang="en-US" sz="2000" u="none" strike="noStrike" kern="0" spc="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, alginate, light-body silicone) is painted over the ridge once the loaded tray is seated</a:t>
            </a:r>
            <a:endParaRPr lang="en-GB" u="none" strike="noStrike" kern="0" spc="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000" u="none" strike="noStrike" kern="0" spc="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Gives an accurate impression of </a:t>
            </a:r>
            <a:r>
              <a:rPr lang="en-US" sz="2000" u="none" strike="noStrike" kern="0" spc="0" dirty="0" err="1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undisplaced</a:t>
            </a:r>
            <a:r>
              <a:rPr lang="en-US" sz="2000" u="none" strike="noStrike" kern="0" spc="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 tissues</a:t>
            </a:r>
            <a:endParaRPr lang="en-GB" u="none" strike="noStrike" kern="0" spc="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49F84-0D51-D240-94E3-4BAC9E66FFD9}"/>
              </a:ext>
            </a:extLst>
          </p:cNvPr>
          <p:cNvSpPr txBox="1"/>
          <p:nvPr/>
        </p:nvSpPr>
        <p:spPr>
          <a:xfrm>
            <a:off x="1568847" y="3531107"/>
            <a:ext cx="37974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US" sz="1100" dirty="0"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</a:rPr>
              <a:t>Imran, H. (2018). Five steps to flabby ridge success. </a:t>
            </a:r>
            <a:r>
              <a:rPr lang="en-US" sz="1100" i="1" dirty="0"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</a:rPr>
              <a:t>British Dental Journal</a:t>
            </a:r>
            <a:r>
              <a:rPr lang="en-US" sz="1100" i="1" dirty="0">
                <a:solidFill>
                  <a:schemeClr val="bg1"/>
                </a:solidFill>
                <a:latin typeface="Libre Franklin" pitchFamily="2" charset="77"/>
                <a:ea typeface="Arial Unicode MS"/>
              </a:rPr>
              <a:t>.</a:t>
            </a:r>
            <a:endParaRPr lang="en-GB" sz="1100" dirty="0">
              <a:solidFill>
                <a:schemeClr val="bg1"/>
              </a:solidFill>
              <a:effectLst/>
              <a:latin typeface="Libre Franklin" pitchFamily="2" charset="77"/>
              <a:ea typeface="Arial Unicode MS"/>
            </a:endParaRPr>
          </a:p>
        </p:txBody>
      </p:sp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93A8D36E-4FB0-1A46-8B63-7637F2DB54D0}"/>
              </a:ext>
            </a:extLst>
          </p:cNvPr>
          <p:cNvSpPr/>
          <p:nvPr/>
        </p:nvSpPr>
        <p:spPr>
          <a:xfrm rot="5400000">
            <a:off x="6920962" y="951269"/>
            <a:ext cx="5224406" cy="4885764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8FA69-7E63-584E-9AB9-F76778B5CD08}"/>
              </a:ext>
            </a:extLst>
          </p:cNvPr>
          <p:cNvSpPr txBox="1"/>
          <p:nvPr/>
        </p:nvSpPr>
        <p:spPr>
          <a:xfrm>
            <a:off x="7213882" y="949580"/>
            <a:ext cx="386165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000" u="none" strike="noStrike" kern="0" spc="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For patients with a “flabby ridge” a conventional impression will displace the tissues</a:t>
            </a:r>
            <a:endParaRPr lang="en-GB" u="none" strike="noStrike" kern="0" spc="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2000" u="none" strike="noStrike" kern="0" spc="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Instead a windowed tray is used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u="none" strike="noStrike" kern="0" spc="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pic>
        <p:nvPicPr>
          <p:cNvPr id="13" name="officeArt object" descr="Image">
            <a:extLst>
              <a:ext uri="{FF2B5EF4-FFF2-40B4-BE49-F238E27FC236}">
                <a16:creationId xmlns:a16="http://schemas.microsoft.com/office/drawing/2014/main" id="{14577B1C-93CF-A547-AEE8-3139CACBBC4B}"/>
              </a:ext>
            </a:extLst>
          </p:cNvPr>
          <p:cNvPicPr/>
          <p:nvPr/>
        </p:nvPicPr>
        <p:blipFill>
          <a:blip r:embed="rId4"/>
          <a:srcRect t="48707" b="4782"/>
          <a:stretch>
            <a:fillRect/>
          </a:stretch>
        </p:blipFill>
        <p:spPr>
          <a:xfrm>
            <a:off x="7178964" y="3012762"/>
            <a:ext cx="4645999" cy="224676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B6F1F4-7A33-214F-9785-84C259D20DC0}"/>
              </a:ext>
            </a:extLst>
          </p:cNvPr>
          <p:cNvSpPr txBox="1"/>
          <p:nvPr/>
        </p:nvSpPr>
        <p:spPr>
          <a:xfrm>
            <a:off x="8513559" y="5329023"/>
            <a:ext cx="35218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Bansal, R., Garg, R., </a:t>
            </a:r>
            <a:r>
              <a:rPr lang="en-US" sz="1100" dirty="0" err="1"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Kaushala</a:t>
            </a:r>
            <a:r>
              <a:rPr lang="en-US" sz="1100" dirty="0"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, S., Kumar, M., &amp; Saini, R. (2014). Prosthodontic rehabilitation of patient with flabby ridges with different impression techniques. </a:t>
            </a:r>
            <a:r>
              <a:rPr lang="en-US" sz="1100" i="1" dirty="0"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Times New Roman" panose="02020603050405020304" pitchFamily="18" charset="0"/>
              </a:rPr>
              <a:t>Indian Journal of Dentistry</a:t>
            </a:r>
            <a:endParaRPr lang="en-GB" sz="1100" dirty="0">
              <a:solidFill>
                <a:schemeClr val="bg1"/>
              </a:solidFill>
              <a:latin typeface="Libre Franklin" pitchFamily="2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79950" y="183776"/>
            <a:ext cx="4513450" cy="6490446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526725" y="2701199"/>
            <a:ext cx="38199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600" b="1" dirty="0">
                <a:solidFill>
                  <a:srgbClr val="FFFFFF"/>
                </a:solidFill>
                <a:latin typeface="Libre Franklin" pitchFamily="2" charset="77"/>
              </a:rPr>
              <a:t>GAGGING PATIENT</a:t>
            </a:r>
            <a:endParaRPr sz="46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03" name="Google Shape;403;p122"/>
          <p:cNvSpPr/>
          <p:nvPr/>
        </p:nvSpPr>
        <p:spPr>
          <a:xfrm>
            <a:off x="4840004" y="187559"/>
            <a:ext cx="7172045" cy="64866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66EAB-CB6E-FF49-94A3-43DF697327E0}"/>
              </a:ext>
            </a:extLst>
          </p:cNvPr>
          <p:cNvSpPr txBox="1"/>
          <p:nvPr/>
        </p:nvSpPr>
        <p:spPr>
          <a:xfrm>
            <a:off x="4840004" y="340315"/>
            <a:ext cx="71720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Although the gag reflex is a normal response, in some patients it can be hypersensitive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Somatogenic group—those in whom physical stimulation produces the gagging reflex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P</a:t>
            </a: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sychogenic group—those in whom the stimulation appears to be psychological in origin</a:t>
            </a: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</a:pPr>
            <a:r>
              <a:rPr lang="en-US" sz="2000" b="1" u="sng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Tips for taking impressions:</a:t>
            </a:r>
            <a:endParaRPr lang="en-GB" sz="2000" b="1" u="sng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Discussion before hand with the patient can help to ease anxiety 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Desensitisation</a:t>
            </a: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 techniques prior to the appointment - the patient takes home imp trays/ wooden spatula and practices - gradually increasing the duration &amp; frequency of exposure</a:t>
            </a:r>
            <a:endParaRPr lang="en-GB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Breathing techniques - slow, deep breathing, inspiration through the nose and  prolonged expiration through the mouth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742950" lvl="1" indent="-285750" fontAlgn="base">
              <a:lnSpc>
                <a:spcPct val="150000"/>
              </a:lnSpc>
              <a:buSzPts val="1450"/>
              <a:buFont typeface="Symbol" panose="05050102010706020507" pitchFamily="18" charset="2"/>
              <a:buChar char="-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Patient is advised to take deeper and longer breaths if gag reflex is triggered during the imp</a:t>
            </a:r>
          </a:p>
          <a:p>
            <a:pPr marL="742950" lvl="1" indent="-285750" fontAlgn="base">
              <a:buSzPts val="1450"/>
              <a:buFont typeface="Symbol" panose="05050102010706020507" pitchFamily="18" charset="2"/>
              <a:buChar char="-"/>
            </a:pP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4;p122">
            <a:extLst>
              <a:ext uri="{FF2B5EF4-FFF2-40B4-BE49-F238E27FC236}">
                <a16:creationId xmlns:a16="http://schemas.microsoft.com/office/drawing/2014/main" id="{5344463D-27E0-F64F-B6E4-7FFB3408B36C}"/>
              </a:ext>
            </a:extLst>
          </p:cNvPr>
          <p:cNvSpPr/>
          <p:nvPr/>
        </p:nvSpPr>
        <p:spPr>
          <a:xfrm>
            <a:off x="350903" y="233082"/>
            <a:ext cx="4239026" cy="57912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fontAlgn="base">
              <a:buClr>
                <a:srgbClr val="7030A0"/>
              </a:buClr>
            </a:pP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pic>
        <p:nvPicPr>
          <p:cNvPr id="5" name="officeArt object" descr="Image">
            <a:extLst>
              <a:ext uri="{FF2B5EF4-FFF2-40B4-BE49-F238E27FC236}">
                <a16:creationId xmlns:a16="http://schemas.microsoft.com/office/drawing/2014/main" id="{12F9CD6C-365E-7B47-9080-E55B61998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7460" y="376517"/>
            <a:ext cx="3840299" cy="493598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2EA7E-4AD6-B148-8011-568300DEF11C}"/>
              </a:ext>
            </a:extLst>
          </p:cNvPr>
          <p:cNvSpPr txBox="1"/>
          <p:nvPr/>
        </p:nvSpPr>
        <p:spPr>
          <a:xfrm>
            <a:off x="760896" y="5312499"/>
            <a:ext cx="3722948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200" dirty="0">
                <a:ln>
                  <a:noFill/>
                </a:ln>
                <a:effectLst/>
                <a:latin typeface="Libre Franklin" pitchFamily="2" charset="77"/>
                <a:ea typeface="Arial Unicode MS"/>
                <a:cs typeface="Arial Unicode MS"/>
              </a:rPr>
              <a:t>Farrier, S., Pretty, I. A., Lynch, C. D., &amp; Addy, L. D. (2011). Gagging during impression making: techniques for reduction. </a:t>
            </a:r>
            <a:r>
              <a:rPr lang="en-US" sz="1200" i="1" dirty="0">
                <a:ln>
                  <a:noFill/>
                </a:ln>
                <a:effectLst/>
                <a:latin typeface="Libre Franklin" pitchFamily="2" charset="77"/>
                <a:ea typeface="Arial Unicode MS"/>
                <a:cs typeface="Arial Unicode MS"/>
              </a:rPr>
              <a:t>Dental Update</a:t>
            </a:r>
            <a:endParaRPr lang="en-GB" sz="1050" dirty="0">
              <a:ln>
                <a:noFill/>
              </a:ln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FCCA0-758B-3F40-B17D-93B64C46776B}"/>
              </a:ext>
            </a:extLst>
          </p:cNvPr>
          <p:cNvSpPr txBox="1"/>
          <p:nvPr/>
        </p:nvSpPr>
        <p:spPr>
          <a:xfrm>
            <a:off x="5207215" y="1724002"/>
            <a:ext cx="6096000" cy="280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Acupressure</a:t>
            </a:r>
            <a:r>
              <a:rPr lang="en-US" sz="2000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 - works very well -  pressure is applied to the “Chengjiang cave” midway between the chin point and the lip - ideally with a thumb (dentist/ nurse/ patient) 5 minutes before the impression is taken util soreness/ tightness is felt</a:t>
            </a:r>
            <a:endParaRPr lang="en-GB" sz="2000" dirty="0">
              <a:solidFill>
                <a:srgbClr val="7030A0"/>
              </a:solidFill>
              <a:latin typeface="Libre Franklin" pitchFamily="2" charset="77"/>
              <a:cs typeface="Arial" panose="020B0604020202020204" pitchFamily="34" charset="0"/>
            </a:endParaRPr>
          </a:p>
        </p:txBody>
      </p:sp>
      <p:pic>
        <p:nvPicPr>
          <p:cNvPr id="9" name="Picture 8" descr="DTC-logo535-130.png">
            <a:extLst>
              <a:ext uri="{FF2B5EF4-FFF2-40B4-BE49-F238E27FC236}">
                <a16:creationId xmlns:a16="http://schemas.microsoft.com/office/drawing/2014/main" id="{26A9D2E3-AB7D-AD49-AAC6-70D9EF052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688" y="200934"/>
            <a:ext cx="1520025" cy="3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97;p122">
            <a:extLst>
              <a:ext uri="{FF2B5EF4-FFF2-40B4-BE49-F238E27FC236}">
                <a16:creationId xmlns:a16="http://schemas.microsoft.com/office/drawing/2014/main" id="{D3A71598-5847-5B4B-BA69-11A85D9CA497}"/>
              </a:ext>
            </a:extLst>
          </p:cNvPr>
          <p:cNvSpPr/>
          <p:nvPr/>
        </p:nvSpPr>
        <p:spPr>
          <a:xfrm rot="5400000">
            <a:off x="5425764" y="-5425766"/>
            <a:ext cx="1340469" cy="121920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448;g10182d5d6c8_0_83">
            <a:extLst>
              <a:ext uri="{FF2B5EF4-FFF2-40B4-BE49-F238E27FC236}">
                <a16:creationId xmlns:a16="http://schemas.microsoft.com/office/drawing/2014/main" id="{39A2ED1A-DA4B-754E-A926-F0F3890B3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4356" y="-927008"/>
            <a:ext cx="7823283" cy="3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</a:pPr>
            <a:r>
              <a:rPr lang="en-US" sz="4000" b="1" dirty="0">
                <a:solidFill>
                  <a:schemeClr val="bg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GAGGING PATIENT </a:t>
            </a:r>
            <a:endParaRPr sz="4000" b="1" dirty="0">
              <a:solidFill>
                <a:schemeClr val="bg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3" name="Google Shape;430;g10182d5d6c8_0_9" descr="DTC-logo535-130.png">
            <a:extLst>
              <a:ext uri="{FF2B5EF4-FFF2-40B4-BE49-F238E27FC236}">
                <a16:creationId xmlns:a16="http://schemas.microsoft.com/office/drawing/2014/main" id="{2FDDBD3C-060B-CB44-B736-14F496C7C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013DD476-AE59-DD47-AFAE-86ED67048572}"/>
              </a:ext>
            </a:extLst>
          </p:cNvPr>
          <p:cNvSpPr/>
          <p:nvPr/>
        </p:nvSpPr>
        <p:spPr>
          <a:xfrm>
            <a:off x="541254" y="5768307"/>
            <a:ext cx="11109486" cy="480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1579B-82D9-E547-967C-5EDE141D18D1}"/>
              </a:ext>
            </a:extLst>
          </p:cNvPr>
          <p:cNvSpPr txBox="1"/>
          <p:nvPr/>
        </p:nvSpPr>
        <p:spPr>
          <a:xfrm>
            <a:off x="1048867" y="1621220"/>
            <a:ext cx="10094259" cy="4656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Don’t overload the tray! The use of silicone putty to fill the dead space will reduce the amount of alginate/ flowable imp material used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Seat the patient upright with the head tilted forward, possibly a kidney dish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infront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 of them/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infront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 of spittoon 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Distraction techniques during the procedure: Encourage relaxing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visualisation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words of encouragement, asking the patient to raise a leg or arm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Rinsing the mouth with ice-cold water, or salty water prior to taking the impression has been anecdotally effective 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The use of topical </a:t>
            </a:r>
            <a:r>
              <a:rPr lang="en-US" sz="2000" b="1" u="none" strike="noStrike" kern="0" spc="0" dirty="0" err="1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anaesthetic</a:t>
            </a:r>
            <a:r>
              <a:rPr lang="en-US" sz="2000" b="1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 has also been described, but this is ineffective in severe gag reflexes</a:t>
            </a:r>
            <a:endParaRPr lang="en-GB" sz="2000" b="1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37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17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7"/>
          <p:cNvSpPr/>
          <p:nvPr/>
        </p:nvSpPr>
        <p:spPr>
          <a:xfrm>
            <a:off x="2391440" y="348392"/>
            <a:ext cx="7409100" cy="1120500"/>
          </a:xfrm>
          <a:prstGeom prst="roundRect">
            <a:avLst>
              <a:gd name="adj" fmla="val 16667"/>
            </a:avLst>
          </a:prstGeom>
          <a:solidFill>
            <a:srgbClr val="9CC2E5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RERFERNCES AND FURTHER READING </a:t>
            </a:r>
            <a:endParaRPr sz="26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D9A86-3AE8-9142-B137-18EA3A978BEB}"/>
              </a:ext>
            </a:extLst>
          </p:cNvPr>
          <p:cNvSpPr txBox="1"/>
          <p:nvPr/>
        </p:nvSpPr>
        <p:spPr>
          <a:xfrm>
            <a:off x="761990" y="1910255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Bansal, R., Garg, R., </a:t>
            </a:r>
            <a:r>
              <a:rPr lang="en-US" sz="1400" dirty="0" err="1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Kaushala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S., Kumar, M., &amp; Saini, R. (2014). Prosthodontic rehabilitation of patient with flabby ridges with different impression techniques.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Indian Journal of Dentistry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5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(2), 110. 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https://doi.org/10.4103/0975-962x.135296</a:t>
            </a:r>
            <a:endParaRPr lang="en-GB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endParaRPr lang="en-US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Davenport, J. C., </a:t>
            </a:r>
            <a:r>
              <a:rPr lang="en-US" sz="1400" dirty="0" err="1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Basker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R.M.,  Heath, J.R., </a:t>
            </a:r>
            <a:r>
              <a:rPr lang="en-US" sz="1400" dirty="0" err="1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Ralph,J.P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., &amp; Glantz, P., (2007).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A clinical guide to removable partial dentures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. British Dental Association.</a:t>
            </a:r>
            <a:endParaRPr lang="en-GB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endParaRPr lang="en-US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Farrier, S., Pretty, I. A., Lynch, C. D., &amp; Addy, L. D. (2011). Gagging during impression making: techniques for reduction.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Dental Update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38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(3), 171–176. https://doi.org/10.12968/denu.2011.38.3.171</a:t>
            </a:r>
            <a:endParaRPr lang="en-GB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endParaRPr lang="en-US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Imran, H. (2018). Five steps to flabby ridge success.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British Dental Journal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225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(7), 597–599. https://doi.org/10.1038/sj.bdj.2018.812</a:t>
            </a:r>
            <a:endParaRPr lang="en-GB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endParaRPr lang="en-US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McCord, J., Grant, A. Impression making.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Br Dent J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 188, 484–492 (2000). 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https://doi.org/10.1038/sj.bdj.4800516</a:t>
            </a:r>
            <a:endParaRPr lang="en-GB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endParaRPr lang="en-US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  <a:p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Turner, J., </a:t>
            </a:r>
            <a:r>
              <a:rPr lang="en-US" sz="1400" dirty="0" err="1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Moazzez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R., &amp; Banerjee, A. (2012). First impressions count.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Dental Update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, </a:t>
            </a:r>
            <a:r>
              <a:rPr lang="en-US" sz="1400" i="1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39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(7), 455-471. </a:t>
            </a:r>
            <a:r>
              <a:rPr lang="en-US" sz="1400" dirty="0" err="1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doi</a:t>
            </a:r>
            <a:r>
              <a:rPr lang="en-US" sz="1400" dirty="0">
                <a:ln>
                  <a:noFill/>
                </a:ln>
                <a:solidFill>
                  <a:schemeClr val="bg1"/>
                </a:solidFill>
                <a:effectLst/>
                <a:latin typeface="Libre Franklin" pitchFamily="2" charset="77"/>
                <a:ea typeface="Arial Unicode MS"/>
                <a:cs typeface="Arial" panose="020B0604020202020204" pitchFamily="34" charset="0"/>
              </a:rPr>
              <a:t>: 10.12968/denu.2012.39.7.455</a:t>
            </a:r>
            <a:endParaRPr lang="en-GB" sz="1400" dirty="0">
              <a:ln>
                <a:noFill/>
              </a:ln>
              <a:solidFill>
                <a:schemeClr val="bg1"/>
              </a:solidFill>
              <a:effectLst/>
              <a:latin typeface="Libre Franklin" pitchFamily="2" charset="77"/>
              <a:ea typeface="Arial Unicode MS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</a:pPr>
            <a:r>
              <a:rPr lang="en-US" dirty="0">
                <a:solidFill>
                  <a:srgbClr val="7030A0"/>
                </a:solidFill>
              </a:rPr>
              <a:t>GDC OUTCOMES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90" name="Google Shape;390;p2"/>
          <p:cNvSpPr txBox="1"/>
          <p:nvPr/>
        </p:nvSpPr>
        <p:spPr>
          <a:xfrm>
            <a:off x="1365459" y="1888029"/>
            <a:ext cx="10195200" cy="2883826"/>
          </a:xfrm>
          <a:prstGeom prst="rect">
            <a:avLst/>
          </a:prstGeom>
          <a:solidFill>
            <a:srgbClr val="7030A0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800" b="1" dirty="0">
              <a:solidFill>
                <a:schemeClr val="bg1"/>
              </a:solidFill>
              <a:latin typeface="Libre Franklin" pitchFamily="2" charset="77"/>
              <a:ea typeface="Libre Franklin Medium"/>
              <a:cs typeface="Libre Franklin Medium"/>
              <a:sym typeface="Libre Frankli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Maintenance and development of knowledge and skills in taking impressions for removable prostheses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8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  <a:sym typeface="Libre Franklin Medium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  <a:sym typeface="Libre Franklin Medium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8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  <a:sym typeface="Libre Franklin Medium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800" b="1" i="0" u="none" strike="noStrike" cap="none" dirty="0">
              <a:solidFill>
                <a:schemeClr val="bg1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2" name="Google Shape;392;p2"/>
          <p:cNvSpPr/>
          <p:nvPr/>
        </p:nvSpPr>
        <p:spPr>
          <a:xfrm>
            <a:off x="533400" y="2662954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526725" y="824194"/>
            <a:ext cx="4513450" cy="5130801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873500" y="2430645"/>
            <a:ext cx="38199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600" b="1" dirty="0">
                <a:solidFill>
                  <a:srgbClr val="FFFFFF"/>
                </a:solidFill>
                <a:latin typeface="Libre Franklin" pitchFamily="2" charset="77"/>
              </a:rPr>
              <a:t>AIMS AND OBJECTIVES</a:t>
            </a:r>
            <a:endParaRPr sz="46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sp>
        <p:nvSpPr>
          <p:cNvPr id="403" name="Google Shape;403;p122"/>
          <p:cNvSpPr/>
          <p:nvPr/>
        </p:nvSpPr>
        <p:spPr>
          <a:xfrm>
            <a:off x="5324099" y="863599"/>
            <a:ext cx="6341176" cy="51308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To review the different types of impression materials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To understand how to carry out primary &amp; secondary impressions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Describe which impression materials are indicated and why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Knowledge of the anatomical landmarks in edentulous patients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Outline the process of taking impressions including modification of trays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Describe the Selective Pressure technique &amp; indications for its use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Recommend techniques for the management of gagging patients</a:t>
            </a: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79;g10182d5d6c8_0_232">
            <a:extLst>
              <a:ext uri="{FF2B5EF4-FFF2-40B4-BE49-F238E27FC236}">
                <a16:creationId xmlns:a16="http://schemas.microsoft.com/office/drawing/2014/main" id="{F11447C0-39F6-6144-91E1-5CC56400BBBB}"/>
              </a:ext>
            </a:extLst>
          </p:cNvPr>
          <p:cNvSpPr/>
          <p:nvPr/>
        </p:nvSpPr>
        <p:spPr>
          <a:xfrm>
            <a:off x="312423" y="1121580"/>
            <a:ext cx="11556848" cy="5535486"/>
          </a:xfrm>
          <a:prstGeom prst="roundRect">
            <a:avLst>
              <a:gd name="adj" fmla="val 10000"/>
            </a:avLst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pic>
        <p:nvPicPr>
          <p:cNvPr id="7" name="Picture 6" descr="DTC-logo535-130.png">
            <a:extLst>
              <a:ext uri="{FF2B5EF4-FFF2-40B4-BE49-F238E27FC236}">
                <a16:creationId xmlns:a16="http://schemas.microsoft.com/office/drawing/2014/main" id="{BBB29631-5DF9-F742-96D0-1E3D8D9D4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688" y="200934"/>
            <a:ext cx="1520025" cy="369352"/>
          </a:xfrm>
          <a:prstGeom prst="rect">
            <a:avLst/>
          </a:prstGeom>
        </p:spPr>
      </p:pic>
      <p:grpSp>
        <p:nvGrpSpPr>
          <p:cNvPr id="11" name="Graphic 4">
            <a:extLst>
              <a:ext uri="{FF2B5EF4-FFF2-40B4-BE49-F238E27FC236}">
                <a16:creationId xmlns:a16="http://schemas.microsoft.com/office/drawing/2014/main" id="{92E82EA8-011A-9745-853F-74F606751365}"/>
              </a:ext>
            </a:extLst>
          </p:cNvPr>
          <p:cNvGrpSpPr/>
          <p:nvPr/>
        </p:nvGrpSpPr>
        <p:grpSpPr>
          <a:xfrm>
            <a:off x="4919487" y="-635003"/>
            <a:ext cx="8054581" cy="9651996"/>
            <a:chOff x="3822700" y="704850"/>
            <a:chExt cx="4546600" cy="5448300"/>
          </a:xfrm>
          <a:solidFill>
            <a:schemeClr val="bg1">
              <a:alpha val="5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1D316B2-ED53-6045-A6C7-BBBEBA2614AF}"/>
                </a:ext>
              </a:extLst>
            </p:cNvPr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>
                <a:gd name="connsiteX0" fmla="*/ 1174856 w 2752204"/>
                <a:gd name="connsiteY0" fmla="*/ 2310279 h 3951018"/>
                <a:gd name="connsiteX1" fmla="*/ 1345496 w 2752204"/>
                <a:gd name="connsiteY1" fmla="*/ 3261878 h 3951018"/>
                <a:gd name="connsiteX2" fmla="*/ 1556276 w 2752204"/>
                <a:gd name="connsiteY2" fmla="*/ 3296488 h 3951018"/>
                <a:gd name="connsiteX3" fmla="*/ 1838394 w 2752204"/>
                <a:gd name="connsiteY3" fmla="*/ 2429990 h 3951018"/>
                <a:gd name="connsiteX4" fmla="*/ 2537694 w 2752204"/>
                <a:gd name="connsiteY4" fmla="*/ 2605705 h 3951018"/>
                <a:gd name="connsiteX5" fmla="*/ 2083891 w 2752204"/>
                <a:gd name="connsiteY5" fmla="*/ 2798725 h 3951018"/>
                <a:gd name="connsiteX6" fmla="*/ 1630372 w 2752204"/>
                <a:gd name="connsiteY6" fmla="*/ 3905405 h 3951018"/>
                <a:gd name="connsiteX7" fmla="*/ 984336 w 2752204"/>
                <a:gd name="connsiteY7" fmla="*/ 3605320 h 3951018"/>
                <a:gd name="connsiteX8" fmla="*/ 848509 w 2752204"/>
                <a:gd name="connsiteY8" fmla="*/ 2759645 h 3951018"/>
                <a:gd name="connsiteX9" fmla="*/ 264965 w 2752204"/>
                <a:gd name="connsiteY9" fmla="*/ 1559593 h 3951018"/>
                <a:gd name="connsiteX10" fmla="*/ 59702 w 2752204"/>
                <a:gd name="connsiteY10" fmla="*/ 1093682 h 3951018"/>
                <a:gd name="connsiteX11" fmla="*/ 20895 w 2752204"/>
                <a:gd name="connsiteY11" fmla="*/ 504924 h 3951018"/>
                <a:gd name="connsiteX12" fmla="*/ 294071 w 2752204"/>
                <a:gd name="connsiteY12" fmla="*/ 102054 h 3951018"/>
                <a:gd name="connsiteX13" fmla="*/ 1468673 w 2752204"/>
                <a:gd name="connsiteY13" fmla="*/ 505399 h 3951018"/>
                <a:gd name="connsiteX14" fmla="*/ 2751803 w 2752204"/>
                <a:gd name="connsiteY14" fmla="*/ 755565 h 3951018"/>
                <a:gd name="connsiteX15" fmla="*/ 1134241 w 2752204"/>
                <a:gd name="connsiteY15" fmla="*/ 846560 h 3951018"/>
                <a:gd name="connsiteX16" fmla="*/ 644863 w 2752204"/>
                <a:gd name="connsiteY16" fmla="*/ 560738 h 3951018"/>
                <a:gd name="connsiteX17" fmla="*/ 644863 w 2752204"/>
                <a:gd name="connsiteY17" fmla="*/ 560738 h 3951018"/>
                <a:gd name="connsiteX18" fmla="*/ 640393 w 2752204"/>
                <a:gd name="connsiteY18" fmla="*/ 563495 h 3951018"/>
                <a:gd name="connsiteX19" fmla="*/ 640393 w 2752204"/>
                <a:gd name="connsiteY19" fmla="*/ 563495 h 3951018"/>
                <a:gd name="connsiteX20" fmla="*/ 582847 w 2752204"/>
                <a:gd name="connsiteY20" fmla="*/ 1067439 h 3951018"/>
                <a:gd name="connsiteX21" fmla="*/ 1174856 w 2752204"/>
                <a:gd name="connsiteY21" fmla="*/ 2310279 h 395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2204" h="3951018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CCDFB9-94E2-AD44-AA8E-EDA62AFBA5F2}"/>
                </a:ext>
              </a:extLst>
            </p:cNvPr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>
                <a:gd name="connsiteX0" fmla="*/ -307 w 2946443"/>
                <a:gd name="connsiteY0" fmla="*/ 753930 h 4138629"/>
                <a:gd name="connsiteX1" fmla="*/ 1733299 w 2946443"/>
                <a:gd name="connsiteY1" fmla="*/ 620813 h 4138629"/>
                <a:gd name="connsiteX2" fmla="*/ 2331491 w 2946443"/>
                <a:gd name="connsiteY2" fmla="*/ 1161935 h 4138629"/>
                <a:gd name="connsiteX3" fmla="*/ 2296393 w 2946443"/>
                <a:gd name="connsiteY3" fmla="*/ 1249887 h 4138629"/>
                <a:gd name="connsiteX4" fmla="*/ 1840496 w 2946443"/>
                <a:gd name="connsiteY4" fmla="*/ 3228295 h 4138629"/>
                <a:gd name="connsiteX5" fmla="*/ 1649691 w 2946443"/>
                <a:gd name="connsiteY5" fmla="*/ 3398305 h 4138629"/>
                <a:gd name="connsiteX6" fmla="*/ 1281588 w 2946443"/>
                <a:gd name="connsiteY6" fmla="*/ 2330229 h 4138629"/>
                <a:gd name="connsiteX7" fmla="*/ 258412 w 2946443"/>
                <a:gd name="connsiteY7" fmla="*/ 2580490 h 4138629"/>
                <a:gd name="connsiteX8" fmla="*/ 1091639 w 2946443"/>
                <a:gd name="connsiteY8" fmla="*/ 2826471 h 4138629"/>
                <a:gd name="connsiteX9" fmla="*/ 1338944 w 2946443"/>
                <a:gd name="connsiteY9" fmla="*/ 3838067 h 4138629"/>
                <a:gd name="connsiteX10" fmla="*/ 2256539 w 2946443"/>
                <a:gd name="connsiteY10" fmla="*/ 3501756 h 4138629"/>
                <a:gd name="connsiteX11" fmla="*/ 2518681 w 2946443"/>
                <a:gd name="connsiteY11" fmla="*/ 2059240 h 4138629"/>
                <a:gd name="connsiteX12" fmla="*/ 2596012 w 2946443"/>
                <a:gd name="connsiteY12" fmla="*/ 1852338 h 4138629"/>
                <a:gd name="connsiteX13" fmla="*/ 2679715 w 2946443"/>
                <a:gd name="connsiteY13" fmla="*/ 1651901 h 4138629"/>
                <a:gd name="connsiteX14" fmla="*/ 2946043 w 2946443"/>
                <a:gd name="connsiteY14" fmla="*/ 845496 h 4138629"/>
                <a:gd name="connsiteX15" fmla="*/ 2946043 w 2946443"/>
                <a:gd name="connsiteY15" fmla="*/ 668830 h 4138629"/>
                <a:gd name="connsiteX16" fmla="*/ 2915795 w 2946443"/>
                <a:gd name="connsiteY16" fmla="*/ 499676 h 4138629"/>
                <a:gd name="connsiteX17" fmla="*/ 1443572 w 2946443"/>
                <a:gd name="connsiteY17" fmla="*/ 255691 h 4138629"/>
                <a:gd name="connsiteX18" fmla="*/ -401 w 2946443"/>
                <a:gd name="connsiteY18" fmla="*/ 753645 h 4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6443" h="4138629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07E710E-9939-B14C-AF29-38A4CCFA8C87}"/>
                </a:ext>
              </a:extLst>
            </p:cNvPr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>
                <a:gd name="connsiteX0" fmla="*/ 481177 w 963346"/>
                <a:gd name="connsiteY0" fmla="*/ -72 h 963008"/>
                <a:gd name="connsiteX1" fmla="*/ 962945 w 963346"/>
                <a:gd name="connsiteY1" fmla="*/ 481337 h 963008"/>
                <a:gd name="connsiteX2" fmla="*/ 481367 w 963346"/>
                <a:gd name="connsiteY2" fmla="*/ 962937 h 963008"/>
                <a:gd name="connsiteX3" fmla="*/ -401 w 963346"/>
                <a:gd name="connsiteY3" fmla="*/ 481527 h 963008"/>
                <a:gd name="connsiteX4" fmla="*/ -401 w 963346"/>
                <a:gd name="connsiteY4" fmla="*/ 481337 h 963008"/>
                <a:gd name="connsiteX5" fmla="*/ 481177 w 963346"/>
                <a:gd name="connsiteY5" fmla="*/ -72 h 9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346" h="963008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A01269-7A86-FF4D-BE7C-2BFFCFB9884D}"/>
                </a:ext>
              </a:extLst>
            </p:cNvPr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>
                <a:gd name="connsiteX0" fmla="*/ 546808 w 1094608"/>
                <a:gd name="connsiteY0" fmla="*/ -72 h 1094224"/>
                <a:gd name="connsiteX1" fmla="*/ 1094207 w 1094608"/>
                <a:gd name="connsiteY1" fmla="*/ 546945 h 1094224"/>
                <a:gd name="connsiteX2" fmla="*/ 546998 w 1094608"/>
                <a:gd name="connsiteY2" fmla="*/ 1094152 h 1094224"/>
                <a:gd name="connsiteX3" fmla="*/ -401 w 1094608"/>
                <a:gd name="connsiteY3" fmla="*/ 547135 h 1094224"/>
                <a:gd name="connsiteX4" fmla="*/ -401 w 1094608"/>
                <a:gd name="connsiteY4" fmla="*/ 547040 h 1094224"/>
                <a:gd name="connsiteX5" fmla="*/ 546808 w 1094608"/>
                <a:gd name="connsiteY5" fmla="*/ -72 h 109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608" h="1094224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0" name="Rounded Rectangle 80">
            <a:extLst>
              <a:ext uri="{FF2B5EF4-FFF2-40B4-BE49-F238E27FC236}">
                <a16:creationId xmlns:a16="http://schemas.microsoft.com/office/drawing/2014/main" id="{2855FDD7-9C2F-4503-A9A2-CA358984CBE1}"/>
              </a:ext>
            </a:extLst>
          </p:cNvPr>
          <p:cNvSpPr/>
          <p:nvPr/>
        </p:nvSpPr>
        <p:spPr>
          <a:xfrm>
            <a:off x="3083859" y="280630"/>
            <a:ext cx="6483724" cy="4614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IMPRESSION MATERIALS</a:t>
            </a:r>
            <a:endParaRPr lang="en-GB" sz="280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AB097-7F9C-3C4A-B8CD-EB6BA04D4C35}"/>
              </a:ext>
            </a:extLst>
          </p:cNvPr>
          <p:cNvSpPr txBox="1"/>
          <p:nvPr/>
        </p:nvSpPr>
        <p:spPr>
          <a:xfrm>
            <a:off x="1417354" y="2016841"/>
            <a:ext cx="791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F82D2-A762-4141-B7FB-E68F12D7AA59}"/>
              </a:ext>
            </a:extLst>
          </p:cNvPr>
          <p:cNvSpPr txBox="1"/>
          <p:nvPr/>
        </p:nvSpPr>
        <p:spPr>
          <a:xfrm>
            <a:off x="534256" y="1444341"/>
            <a:ext cx="102403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Impression materials can be </a:t>
            </a:r>
            <a:r>
              <a:rPr lang="it-IT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none-</a:t>
            </a: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elastic/ elastic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" panose="020B0604020202020204" pitchFamily="34" charset="0"/>
                <a:cs typeface="Arial Unicode MS"/>
              </a:rPr>
              <a:t> </a:t>
            </a:r>
            <a:endParaRPr lang="en-GB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algn="ctr"/>
            <a:r>
              <a:rPr lang="en-US" sz="2000" b="1" u="sng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None-Elastic Materials</a:t>
            </a:r>
            <a:endParaRPr lang="en-GB" sz="2000" u="sng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b="1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Greenstick</a:t>
            </a:r>
          </a:p>
          <a:p>
            <a:endParaRPr lang="en-GB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Used to correct extension of trays 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Softened with heat and applied to the desired border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Temper in warm water and place in patient’s mouth 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Once cooled it is hard and brittle 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" panose="020B0604020202020204" pitchFamily="34" charset="0"/>
                <a:cs typeface="Arial Unicode MS"/>
              </a:rPr>
              <a:t> </a:t>
            </a:r>
            <a:endParaRPr lang="en-GB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b="1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Zinc Oxide Eugenol</a:t>
            </a:r>
          </a:p>
          <a:p>
            <a:endParaRPr lang="en-GB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Good surface detail, can be used for edentulous patients, secondary imps, and for jaw reg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A stable material that can be added to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Vaseline should be applied to the lips and no adhesive is required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" panose="020B0604020202020204" pitchFamily="34" charset="0"/>
                <a:cs typeface="Arial Unicode MS"/>
              </a:rPr>
              <a:t> </a:t>
            </a:r>
            <a:endParaRPr lang="en-GB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Not suitable for severe undercuts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Quite messy, has a poor taste and allergy to the material should be checked</a:t>
            </a:r>
            <a:endParaRPr lang="en-GB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88125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30;g10182d5d6c8_0_9" descr="DTC-logo535-130.png">
            <a:extLst>
              <a:ext uri="{FF2B5EF4-FFF2-40B4-BE49-F238E27FC236}">
                <a16:creationId xmlns:a16="http://schemas.microsoft.com/office/drawing/2014/main" id="{BE93D378-759D-7B4A-BCCA-8E1C9BAE5F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5A45F12-4B85-D843-B273-19BD6E9E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53953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DBFD0-F331-6846-B75F-E6D534C690E8}"/>
              </a:ext>
            </a:extLst>
          </p:cNvPr>
          <p:cNvSpPr txBox="1"/>
          <p:nvPr/>
        </p:nvSpPr>
        <p:spPr>
          <a:xfrm>
            <a:off x="3515785" y="93222"/>
            <a:ext cx="6542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Libre Franklin" pitchFamily="2" charset="77"/>
              </a:rPr>
              <a:t>IMPRESSION MATERIALS </a:t>
            </a:r>
            <a:endParaRPr lang="en-US" sz="32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11" name="Google Shape;414;p5">
            <a:extLst>
              <a:ext uri="{FF2B5EF4-FFF2-40B4-BE49-F238E27FC236}">
                <a16:creationId xmlns:a16="http://schemas.microsoft.com/office/drawing/2014/main" id="{3109FB40-74B7-784C-BF35-269ECF2728F1}"/>
              </a:ext>
            </a:extLst>
          </p:cNvPr>
          <p:cNvSpPr/>
          <p:nvPr/>
        </p:nvSpPr>
        <p:spPr>
          <a:xfrm>
            <a:off x="230903" y="785709"/>
            <a:ext cx="5779398" cy="5286582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Elastic</a:t>
            </a:r>
            <a:endParaRPr lang="en-GB" u="sng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" panose="020B0604020202020204" pitchFamily="34" charset="0"/>
                <a:cs typeface="Arial Unicode MS"/>
              </a:rPr>
              <a:t> </a:t>
            </a:r>
            <a:endParaRPr lang="en-GB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Alginate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A hydrocolloid</a:t>
            </a:r>
            <a:endParaRPr lang="en-GB" kern="0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Gives good surface detail</a:t>
            </a:r>
            <a:endParaRPr lang="en-GB" kern="0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Can only be poured once</a:t>
            </a:r>
            <a:endParaRPr lang="en-GB" kern="0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Available to set over different speeds</a:t>
            </a:r>
            <a:endParaRPr lang="en-GB" kern="0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Warmer water will decrease setting time</a:t>
            </a:r>
            <a:endParaRPr lang="en-GB" kern="0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Suitable material for </a:t>
            </a:r>
            <a:r>
              <a:rPr lang="en-US" u="sng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primary impressions</a:t>
            </a:r>
            <a:endParaRPr lang="en-GB" u="sng" kern="0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Secondary impressions  - alginate may also be used if there are no severe undercuts that would stress the material on removal from the mouth - if so use an elastomeric impression material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Should be stored in 100% humidity (sealed bag with damp gauze), should be cast as soon as possible </a:t>
            </a:r>
            <a:endParaRPr lang="en-GB" kern="0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Libre Franklin" pitchFamily="2" charset="77"/>
                <a:ea typeface="Arial Unicode MS"/>
                <a:cs typeface="Arial Unicode MS"/>
              </a:rPr>
              <a:t>Dimensionally stable over 5 days</a:t>
            </a:r>
            <a:endParaRPr lang="en-GB" dirty="0">
              <a:solidFill>
                <a:schemeClr val="bg1">
                  <a:lumMod val="95000"/>
                </a:schemeClr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6" name="Google Shape;414;p5">
            <a:extLst>
              <a:ext uri="{FF2B5EF4-FFF2-40B4-BE49-F238E27FC236}">
                <a16:creationId xmlns:a16="http://schemas.microsoft.com/office/drawing/2014/main" id="{2310C864-C44D-9B4C-9D90-9B10C048C6DC}"/>
              </a:ext>
            </a:extLst>
          </p:cNvPr>
          <p:cNvSpPr/>
          <p:nvPr/>
        </p:nvSpPr>
        <p:spPr>
          <a:xfrm>
            <a:off x="6243316" y="785709"/>
            <a:ext cx="5779398" cy="5286582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Synthetic Elastomer</a:t>
            </a:r>
            <a:endParaRPr lang="en-GB" sz="2400" u="sng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dirty="0">
                <a:solidFill>
                  <a:schemeClr val="bg1"/>
                </a:solidFill>
                <a:latin typeface="Libre Franklin" pitchFamily="2" charset="77"/>
                <a:ea typeface="Arial" panose="020B0604020202020204" pitchFamily="34" charset="0"/>
                <a:cs typeface="Arial Unicode MS"/>
              </a:rPr>
              <a:t> </a:t>
            </a:r>
          </a:p>
          <a:p>
            <a:endParaRPr lang="en-GB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Polysulphide</a:t>
            </a:r>
            <a:endParaRPr lang="en-GB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Not popular 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Used for complete dentures where a longer working time was needed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Have an unpleasant taste and smell, long setting time (10 mins +), messy to use, distortion on setting 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 Unicode MS"/>
              </a:rPr>
              <a:t> 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endParaRPr lang="en-GB" sz="1600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11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4;p5">
            <a:extLst>
              <a:ext uri="{FF2B5EF4-FFF2-40B4-BE49-F238E27FC236}">
                <a16:creationId xmlns:a16="http://schemas.microsoft.com/office/drawing/2014/main" id="{A543AD6C-CBAD-1A40-BEBE-36C11DF70D80}"/>
              </a:ext>
            </a:extLst>
          </p:cNvPr>
          <p:cNvSpPr/>
          <p:nvPr/>
        </p:nvSpPr>
        <p:spPr>
          <a:xfrm>
            <a:off x="230903" y="785709"/>
            <a:ext cx="6012413" cy="3122903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Polyether</a:t>
            </a:r>
          </a:p>
          <a:p>
            <a:endParaRPr lang="en-GB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Accurate, very dimensionally stable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Not to be used in special trays, or severe undercuts/ bridges - very rigid when set 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Used for secondary imps for partial dentures, fixed pros, implant imps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Stored dry 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SzPts val="145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Silicone is hydrophobic so teeth should be dried prior to use to prevent air blows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5" name="Google Shape;414;p5">
            <a:extLst>
              <a:ext uri="{FF2B5EF4-FFF2-40B4-BE49-F238E27FC236}">
                <a16:creationId xmlns:a16="http://schemas.microsoft.com/office/drawing/2014/main" id="{7BAAF606-E7E0-124A-BC82-5C82923D85BF}"/>
              </a:ext>
            </a:extLst>
          </p:cNvPr>
          <p:cNvSpPr/>
          <p:nvPr/>
        </p:nvSpPr>
        <p:spPr>
          <a:xfrm>
            <a:off x="6382871" y="1075765"/>
            <a:ext cx="5639843" cy="5629834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Addition Silicone</a:t>
            </a:r>
          </a:p>
          <a:p>
            <a:endParaRPr lang="en-GB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SzPts val="145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Most commonly used material, also called PVS (polyvinyl siloxane)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SzPts val="145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Setting reaction results in no by-product - excellent dimensional stability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SzPts val="145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Stored dry 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SzPts val="145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Light-body used with medium body/ putty for wash impression for fixed pros, or as a jaw reg material in removable pros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marL="342900" lvl="0" indent="-342900" fontAlgn="base">
              <a:buSzPts val="145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 Unicode MS"/>
              </a:rPr>
              <a:t>Medium-body is used as an imp material and multiple casts are possible from a single imp</a:t>
            </a:r>
          </a:p>
          <a:p>
            <a:pPr marL="342900" indent="-342900" fontAlgn="base">
              <a:buSzPts val="145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Silicone putty is used to modify stock trays, and in fixed pros - a putty/wash technique</a:t>
            </a:r>
            <a:endParaRPr lang="en-GB" kern="0" dirty="0">
              <a:solidFill>
                <a:schemeClr val="bg1"/>
              </a:solidFill>
              <a:latin typeface="Libre Franklin" pitchFamily="2" charset="77"/>
              <a:ea typeface="Arial Unicode MS"/>
              <a:cs typeface="Arial Unicode MS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The platinum catalyst can react with </a:t>
            </a:r>
            <a:r>
              <a:rPr lang="en-US" altLang="en-US" dirty="0" err="1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sulphur</a:t>
            </a:r>
            <a:r>
              <a:rPr lang="en-US" altLang="en-US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 in latex gloves so use none-latex when mixing the base and catalyst</a:t>
            </a:r>
          </a:p>
        </p:txBody>
      </p:sp>
      <p:sp>
        <p:nvSpPr>
          <p:cNvPr id="6" name="Google Shape;414;p5">
            <a:extLst>
              <a:ext uri="{FF2B5EF4-FFF2-40B4-BE49-F238E27FC236}">
                <a16:creationId xmlns:a16="http://schemas.microsoft.com/office/drawing/2014/main" id="{DB5185E4-4039-E446-BC29-1B5C0F71A427}"/>
              </a:ext>
            </a:extLst>
          </p:cNvPr>
          <p:cNvSpPr/>
          <p:nvPr/>
        </p:nvSpPr>
        <p:spPr>
          <a:xfrm>
            <a:off x="169286" y="4016324"/>
            <a:ext cx="6012413" cy="2689275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Condensation Silicone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The first silicone impression material used in dentistry </a:t>
            </a:r>
            <a:endParaRPr lang="en-GB" altLang="en-US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Less dimensionally stable than PVS - shrinkage once set </a:t>
            </a:r>
            <a:endParaRPr lang="en-GB" altLang="en-US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Libre Franklin" pitchFamily="2" charset="77"/>
                <a:ea typeface="Arial Unicode MS"/>
                <a:cs typeface="Arial" panose="020B0604020202020204" pitchFamily="34" charset="0"/>
              </a:rPr>
              <a:t>Better elastic properties so can be used in undercuts</a:t>
            </a:r>
            <a:endParaRPr lang="en-US" altLang="en-US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5E6D0-C6F2-2241-9166-9242D89B33DE}"/>
              </a:ext>
            </a:extLst>
          </p:cNvPr>
          <p:cNvSpPr txBox="1"/>
          <p:nvPr/>
        </p:nvSpPr>
        <p:spPr>
          <a:xfrm>
            <a:off x="3515785" y="93222"/>
            <a:ext cx="6542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Libre Franklin" pitchFamily="2" charset="77"/>
              </a:rPr>
              <a:t>IMPRESSION MATERIALS </a:t>
            </a:r>
            <a:endParaRPr lang="en-US" sz="32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91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00;p122">
            <a:extLst>
              <a:ext uri="{FF2B5EF4-FFF2-40B4-BE49-F238E27FC236}">
                <a16:creationId xmlns:a16="http://schemas.microsoft.com/office/drawing/2014/main" id="{A070EC54-EB1B-0D45-AE37-BC49A2FEC4DA}"/>
              </a:ext>
            </a:extLst>
          </p:cNvPr>
          <p:cNvSpPr/>
          <p:nvPr/>
        </p:nvSpPr>
        <p:spPr>
          <a:xfrm>
            <a:off x="2505427" y="0"/>
            <a:ext cx="6943373" cy="6113929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pic>
        <p:nvPicPr>
          <p:cNvPr id="4" name="officeArt object" descr="Image">
            <a:extLst>
              <a:ext uri="{FF2B5EF4-FFF2-40B4-BE49-F238E27FC236}">
                <a16:creationId xmlns:a16="http://schemas.microsoft.com/office/drawing/2014/main" id="{E2A110B5-6704-C242-957C-8E3ED739380C}"/>
              </a:ext>
            </a:extLst>
          </p:cNvPr>
          <p:cNvPicPr/>
          <p:nvPr/>
        </p:nvPicPr>
        <p:blipFill rotWithShape="1">
          <a:blip r:embed="rId2"/>
          <a:srcRect l="3081" t="1943" r="7866" b="4439"/>
          <a:stretch/>
        </p:blipFill>
        <p:spPr>
          <a:xfrm>
            <a:off x="2875051" y="268783"/>
            <a:ext cx="6143443" cy="57124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Rounded Rectangle 80">
            <a:extLst>
              <a:ext uri="{FF2B5EF4-FFF2-40B4-BE49-F238E27FC236}">
                <a16:creationId xmlns:a16="http://schemas.microsoft.com/office/drawing/2014/main" id="{B7094C43-6757-5144-8273-4ED607270224}"/>
              </a:ext>
            </a:extLst>
          </p:cNvPr>
          <p:cNvSpPr/>
          <p:nvPr/>
        </p:nvSpPr>
        <p:spPr>
          <a:xfrm>
            <a:off x="2705393" y="6249998"/>
            <a:ext cx="6543439" cy="4614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https://mydentaltechnologynotes.wordpress.com/2018/06/19/complete-denture-anatomical-landmarks/</a:t>
            </a:r>
            <a:endParaRPr lang="en-GB" sz="1100" dirty="0">
              <a:ln>
                <a:noFill/>
              </a:ln>
              <a:solidFill>
                <a:schemeClr val="bg1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ctr"/>
            <a:endParaRPr lang="en-GB" sz="120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012DFAE-9D2E-3E41-8EFA-2EF90842BE38}"/>
              </a:ext>
            </a:extLst>
          </p:cNvPr>
          <p:cNvSpPr/>
          <p:nvPr/>
        </p:nvSpPr>
        <p:spPr>
          <a:xfrm>
            <a:off x="10291116" y="-635005"/>
            <a:ext cx="1939165" cy="1938485"/>
          </a:xfrm>
          <a:custGeom>
            <a:avLst/>
            <a:gdLst>
              <a:gd name="connsiteX0" fmla="*/ 546808 w 1094608"/>
              <a:gd name="connsiteY0" fmla="*/ -72 h 1094224"/>
              <a:gd name="connsiteX1" fmla="*/ 1094207 w 1094608"/>
              <a:gd name="connsiteY1" fmla="*/ 546945 h 1094224"/>
              <a:gd name="connsiteX2" fmla="*/ 546998 w 1094608"/>
              <a:gd name="connsiteY2" fmla="*/ 1094152 h 1094224"/>
              <a:gd name="connsiteX3" fmla="*/ -401 w 1094608"/>
              <a:gd name="connsiteY3" fmla="*/ 547135 h 1094224"/>
              <a:gd name="connsiteX4" fmla="*/ -401 w 1094608"/>
              <a:gd name="connsiteY4" fmla="*/ 547040 h 1094224"/>
              <a:gd name="connsiteX5" fmla="*/ 546808 w 1094608"/>
              <a:gd name="connsiteY5" fmla="*/ -72 h 109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608" h="1094224">
                <a:moveTo>
                  <a:pt x="546808" y="-72"/>
                </a:moveTo>
                <a:cubicBezTo>
                  <a:pt x="849076" y="-125"/>
                  <a:pt x="1094155" y="244783"/>
                  <a:pt x="1094207" y="546945"/>
                </a:cubicBezTo>
                <a:cubicBezTo>
                  <a:pt x="1094260" y="849107"/>
                  <a:pt x="849266" y="1094100"/>
                  <a:pt x="546998" y="1094152"/>
                </a:cubicBezTo>
                <a:cubicBezTo>
                  <a:pt x="244730" y="1094205"/>
                  <a:pt x="-349" y="849297"/>
                  <a:pt x="-401" y="547135"/>
                </a:cubicBezTo>
                <a:cubicBezTo>
                  <a:pt x="-401" y="547104"/>
                  <a:pt x="-401" y="547072"/>
                  <a:pt x="-401" y="547040"/>
                </a:cubicBezTo>
                <a:cubicBezTo>
                  <a:pt x="-401" y="244916"/>
                  <a:pt x="244577" y="-19"/>
                  <a:pt x="546808" y="-72"/>
                </a:cubicBezTo>
              </a:path>
            </a:pathLst>
          </a:custGeom>
          <a:solidFill>
            <a:schemeClr val="bg1">
              <a:alpha val="5000"/>
            </a:schemeClr>
          </a:solidFill>
          <a:ln w="95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38B84774-4909-4144-8B21-9A31867CF208}"/>
              </a:ext>
            </a:extLst>
          </p:cNvPr>
          <p:cNvGrpSpPr/>
          <p:nvPr/>
        </p:nvGrpSpPr>
        <p:grpSpPr>
          <a:xfrm>
            <a:off x="4919487" y="-635003"/>
            <a:ext cx="8054581" cy="9651996"/>
            <a:chOff x="3822700" y="704850"/>
            <a:chExt cx="4546600" cy="5448300"/>
          </a:xfrm>
          <a:solidFill>
            <a:schemeClr val="bg1">
              <a:alpha val="5000"/>
            </a:schemeClr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A14385E-C8BF-7C42-8A25-F6353BB2F630}"/>
                </a:ext>
              </a:extLst>
            </p:cNvPr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>
                <a:gd name="connsiteX0" fmla="*/ 1174856 w 2752204"/>
                <a:gd name="connsiteY0" fmla="*/ 2310279 h 3951018"/>
                <a:gd name="connsiteX1" fmla="*/ 1345496 w 2752204"/>
                <a:gd name="connsiteY1" fmla="*/ 3261878 h 3951018"/>
                <a:gd name="connsiteX2" fmla="*/ 1556276 w 2752204"/>
                <a:gd name="connsiteY2" fmla="*/ 3296488 h 3951018"/>
                <a:gd name="connsiteX3" fmla="*/ 1838394 w 2752204"/>
                <a:gd name="connsiteY3" fmla="*/ 2429990 h 3951018"/>
                <a:gd name="connsiteX4" fmla="*/ 2537694 w 2752204"/>
                <a:gd name="connsiteY4" fmla="*/ 2605705 h 3951018"/>
                <a:gd name="connsiteX5" fmla="*/ 2083891 w 2752204"/>
                <a:gd name="connsiteY5" fmla="*/ 2798725 h 3951018"/>
                <a:gd name="connsiteX6" fmla="*/ 1630372 w 2752204"/>
                <a:gd name="connsiteY6" fmla="*/ 3905405 h 3951018"/>
                <a:gd name="connsiteX7" fmla="*/ 984336 w 2752204"/>
                <a:gd name="connsiteY7" fmla="*/ 3605320 h 3951018"/>
                <a:gd name="connsiteX8" fmla="*/ 848509 w 2752204"/>
                <a:gd name="connsiteY8" fmla="*/ 2759645 h 3951018"/>
                <a:gd name="connsiteX9" fmla="*/ 264965 w 2752204"/>
                <a:gd name="connsiteY9" fmla="*/ 1559593 h 3951018"/>
                <a:gd name="connsiteX10" fmla="*/ 59702 w 2752204"/>
                <a:gd name="connsiteY10" fmla="*/ 1093682 h 3951018"/>
                <a:gd name="connsiteX11" fmla="*/ 20895 w 2752204"/>
                <a:gd name="connsiteY11" fmla="*/ 504924 h 3951018"/>
                <a:gd name="connsiteX12" fmla="*/ 294071 w 2752204"/>
                <a:gd name="connsiteY12" fmla="*/ 102054 h 3951018"/>
                <a:gd name="connsiteX13" fmla="*/ 1468673 w 2752204"/>
                <a:gd name="connsiteY13" fmla="*/ 505399 h 3951018"/>
                <a:gd name="connsiteX14" fmla="*/ 2751803 w 2752204"/>
                <a:gd name="connsiteY14" fmla="*/ 755565 h 3951018"/>
                <a:gd name="connsiteX15" fmla="*/ 1134241 w 2752204"/>
                <a:gd name="connsiteY15" fmla="*/ 846560 h 3951018"/>
                <a:gd name="connsiteX16" fmla="*/ 644863 w 2752204"/>
                <a:gd name="connsiteY16" fmla="*/ 560738 h 3951018"/>
                <a:gd name="connsiteX17" fmla="*/ 644863 w 2752204"/>
                <a:gd name="connsiteY17" fmla="*/ 560738 h 3951018"/>
                <a:gd name="connsiteX18" fmla="*/ 640393 w 2752204"/>
                <a:gd name="connsiteY18" fmla="*/ 563495 h 3951018"/>
                <a:gd name="connsiteX19" fmla="*/ 640393 w 2752204"/>
                <a:gd name="connsiteY19" fmla="*/ 563495 h 3951018"/>
                <a:gd name="connsiteX20" fmla="*/ 582847 w 2752204"/>
                <a:gd name="connsiteY20" fmla="*/ 1067439 h 3951018"/>
                <a:gd name="connsiteX21" fmla="*/ 1174856 w 2752204"/>
                <a:gd name="connsiteY21" fmla="*/ 2310279 h 395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2204" h="3951018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6DBA4F-DF3A-C245-A5F8-B5933EB3B538}"/>
                </a:ext>
              </a:extLst>
            </p:cNvPr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>
                <a:gd name="connsiteX0" fmla="*/ -307 w 2946443"/>
                <a:gd name="connsiteY0" fmla="*/ 753930 h 4138629"/>
                <a:gd name="connsiteX1" fmla="*/ 1733299 w 2946443"/>
                <a:gd name="connsiteY1" fmla="*/ 620813 h 4138629"/>
                <a:gd name="connsiteX2" fmla="*/ 2331491 w 2946443"/>
                <a:gd name="connsiteY2" fmla="*/ 1161935 h 4138629"/>
                <a:gd name="connsiteX3" fmla="*/ 2296393 w 2946443"/>
                <a:gd name="connsiteY3" fmla="*/ 1249887 h 4138629"/>
                <a:gd name="connsiteX4" fmla="*/ 1840496 w 2946443"/>
                <a:gd name="connsiteY4" fmla="*/ 3228295 h 4138629"/>
                <a:gd name="connsiteX5" fmla="*/ 1649691 w 2946443"/>
                <a:gd name="connsiteY5" fmla="*/ 3398305 h 4138629"/>
                <a:gd name="connsiteX6" fmla="*/ 1281588 w 2946443"/>
                <a:gd name="connsiteY6" fmla="*/ 2330229 h 4138629"/>
                <a:gd name="connsiteX7" fmla="*/ 258412 w 2946443"/>
                <a:gd name="connsiteY7" fmla="*/ 2580490 h 4138629"/>
                <a:gd name="connsiteX8" fmla="*/ 1091639 w 2946443"/>
                <a:gd name="connsiteY8" fmla="*/ 2826471 h 4138629"/>
                <a:gd name="connsiteX9" fmla="*/ 1338944 w 2946443"/>
                <a:gd name="connsiteY9" fmla="*/ 3838067 h 4138629"/>
                <a:gd name="connsiteX10" fmla="*/ 2256539 w 2946443"/>
                <a:gd name="connsiteY10" fmla="*/ 3501756 h 4138629"/>
                <a:gd name="connsiteX11" fmla="*/ 2518681 w 2946443"/>
                <a:gd name="connsiteY11" fmla="*/ 2059240 h 4138629"/>
                <a:gd name="connsiteX12" fmla="*/ 2596012 w 2946443"/>
                <a:gd name="connsiteY12" fmla="*/ 1852338 h 4138629"/>
                <a:gd name="connsiteX13" fmla="*/ 2679715 w 2946443"/>
                <a:gd name="connsiteY13" fmla="*/ 1651901 h 4138629"/>
                <a:gd name="connsiteX14" fmla="*/ 2946043 w 2946443"/>
                <a:gd name="connsiteY14" fmla="*/ 845496 h 4138629"/>
                <a:gd name="connsiteX15" fmla="*/ 2946043 w 2946443"/>
                <a:gd name="connsiteY15" fmla="*/ 668830 h 4138629"/>
                <a:gd name="connsiteX16" fmla="*/ 2915795 w 2946443"/>
                <a:gd name="connsiteY16" fmla="*/ 499676 h 4138629"/>
                <a:gd name="connsiteX17" fmla="*/ 1443572 w 2946443"/>
                <a:gd name="connsiteY17" fmla="*/ 255691 h 4138629"/>
                <a:gd name="connsiteX18" fmla="*/ -401 w 2946443"/>
                <a:gd name="connsiteY18" fmla="*/ 753645 h 4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6443" h="4138629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9BE0AA-B1E8-8141-8BF3-54DFE5F1B3CD}"/>
                </a:ext>
              </a:extLst>
            </p:cNvPr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>
                <a:gd name="connsiteX0" fmla="*/ 481177 w 963346"/>
                <a:gd name="connsiteY0" fmla="*/ -72 h 963008"/>
                <a:gd name="connsiteX1" fmla="*/ 962945 w 963346"/>
                <a:gd name="connsiteY1" fmla="*/ 481337 h 963008"/>
                <a:gd name="connsiteX2" fmla="*/ 481367 w 963346"/>
                <a:gd name="connsiteY2" fmla="*/ 962937 h 963008"/>
                <a:gd name="connsiteX3" fmla="*/ -401 w 963346"/>
                <a:gd name="connsiteY3" fmla="*/ 481527 h 963008"/>
                <a:gd name="connsiteX4" fmla="*/ -401 w 963346"/>
                <a:gd name="connsiteY4" fmla="*/ 481337 h 963008"/>
                <a:gd name="connsiteX5" fmla="*/ 481177 w 963346"/>
                <a:gd name="connsiteY5" fmla="*/ -72 h 96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346" h="963008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11A17A-AF5E-2140-8B36-80255D8D36C2}"/>
                </a:ext>
              </a:extLst>
            </p:cNvPr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>
                <a:gd name="connsiteX0" fmla="*/ 546808 w 1094608"/>
                <a:gd name="connsiteY0" fmla="*/ -72 h 1094224"/>
                <a:gd name="connsiteX1" fmla="*/ 1094207 w 1094608"/>
                <a:gd name="connsiteY1" fmla="*/ 546945 h 1094224"/>
                <a:gd name="connsiteX2" fmla="*/ 546998 w 1094608"/>
                <a:gd name="connsiteY2" fmla="*/ 1094152 h 1094224"/>
                <a:gd name="connsiteX3" fmla="*/ -401 w 1094608"/>
                <a:gd name="connsiteY3" fmla="*/ 547135 h 1094224"/>
                <a:gd name="connsiteX4" fmla="*/ -401 w 1094608"/>
                <a:gd name="connsiteY4" fmla="*/ 547040 h 1094224"/>
                <a:gd name="connsiteX5" fmla="*/ 546808 w 1094608"/>
                <a:gd name="connsiteY5" fmla="*/ -72 h 109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608" h="1094224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grpFill/>
            <a:ln w="9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2009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68628" y="161365"/>
            <a:ext cx="4415400" cy="6435378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408214" y="2701199"/>
            <a:ext cx="4007186" cy="23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PRIMARY IMPRESSIONS 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656197" y="161365"/>
            <a:ext cx="7236891" cy="3907571"/>
            <a:chOff x="1539958" y="241862"/>
            <a:chExt cx="5215778" cy="3907571"/>
          </a:xfrm>
        </p:grpSpPr>
        <p:sp>
          <p:nvSpPr>
            <p:cNvPr id="400" name="Google Shape;400;p122"/>
            <p:cNvSpPr/>
            <p:nvPr/>
          </p:nvSpPr>
          <p:spPr>
            <a:xfrm>
              <a:off x="1580136" y="241862"/>
              <a:ext cx="5175600" cy="790619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fontAlgn="base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r>
                <a:rPr lang="en-US" kern="0" dirty="0">
                  <a:solidFill>
                    <a:srgbClr val="7030A0"/>
                  </a:solidFill>
                  <a:latin typeface="Libre Franklin" pitchFamily="2" charset="77"/>
                  <a:ea typeface="Arial Unicode MS"/>
                  <a:cs typeface="Arial Unicode MS"/>
                </a:rPr>
                <a:t>Purpose of primary impressions are to produce a study cast to plan denture design and for the construction of special trays</a:t>
              </a:r>
              <a:endParaRPr lang="en-GB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endParaRP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539958" y="3180986"/>
              <a:ext cx="5175600" cy="96844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endParaRPr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580136" y="1167225"/>
              <a:ext cx="5175600" cy="9233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endParaRPr lang="en-GB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678735" y="2071322"/>
            <a:ext cx="7181100" cy="897000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If teeth present - there should be a space of about 4mm between the flange of the tray and the buccal surfaces of the tray </a:t>
            </a: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04;p122">
            <a:extLst>
              <a:ext uri="{FF2B5EF4-FFF2-40B4-BE49-F238E27FC236}">
                <a16:creationId xmlns:a16="http://schemas.microsoft.com/office/drawing/2014/main" id="{C67E21B1-14FA-0C4C-A61F-7BF7BCAF17CD}"/>
              </a:ext>
            </a:extLst>
          </p:cNvPr>
          <p:cNvSpPr/>
          <p:nvPr/>
        </p:nvSpPr>
        <p:spPr>
          <a:xfrm>
            <a:off x="4678735" y="4216025"/>
            <a:ext cx="7181100" cy="69853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Border </a:t>
            </a:r>
            <a:r>
              <a:rPr lang="en-US" kern="0" dirty="0" err="1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moulding</a:t>
            </a: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 is carried out by moving the oral tissues, the patient can be asked to purse their lips, and give a big smile</a:t>
            </a: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15" name="Google Shape;401;p122">
            <a:extLst>
              <a:ext uri="{FF2B5EF4-FFF2-40B4-BE49-F238E27FC236}">
                <a16:creationId xmlns:a16="http://schemas.microsoft.com/office/drawing/2014/main" id="{E3D26FAF-CFC2-5C48-89C8-CB510F430974}"/>
              </a:ext>
            </a:extLst>
          </p:cNvPr>
          <p:cNvSpPr/>
          <p:nvPr/>
        </p:nvSpPr>
        <p:spPr>
          <a:xfrm>
            <a:off x="4656197" y="5027201"/>
            <a:ext cx="7181144" cy="7444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The tray can be extended in the labial flange as well if it is short</a:t>
            </a: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CDE86C-6356-CD45-84C8-AA6D321D5244}"/>
              </a:ext>
            </a:extLst>
          </p:cNvPr>
          <p:cNvSpPr txBox="1"/>
          <p:nvPr/>
        </p:nvSpPr>
        <p:spPr>
          <a:xfrm>
            <a:off x="4734526" y="1225227"/>
            <a:ext cx="7069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Stock trays are available in various sizes, for both partially dentate and edentulous patients</a:t>
            </a: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E739C-CC94-F345-9FCE-0CACD252AD1C}"/>
              </a:ext>
            </a:extLst>
          </p:cNvPr>
          <p:cNvSpPr txBox="1"/>
          <p:nvPr/>
        </p:nvSpPr>
        <p:spPr>
          <a:xfrm>
            <a:off x="4734526" y="3106554"/>
            <a:ext cx="6960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Where the tray is poorly adapted to oral cavity, silicone putty/ impression compound can be used to fill the dead space (</a:t>
            </a:r>
            <a:r>
              <a:rPr lang="en-US" kern="0" dirty="0" err="1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eg</a:t>
            </a: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 palate/ free-end saddle) and </a:t>
            </a:r>
            <a:r>
              <a:rPr lang="en-US" kern="0" dirty="0" err="1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moulded</a:t>
            </a: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 intra-orally</a:t>
            </a: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20" name="Google Shape;404;p122">
            <a:extLst>
              <a:ext uri="{FF2B5EF4-FFF2-40B4-BE49-F238E27FC236}">
                <a16:creationId xmlns:a16="http://schemas.microsoft.com/office/drawing/2014/main" id="{58495133-DB8B-814E-96E6-48E3711BFA77}"/>
              </a:ext>
            </a:extLst>
          </p:cNvPr>
          <p:cNvSpPr/>
          <p:nvPr/>
        </p:nvSpPr>
        <p:spPr>
          <a:xfrm>
            <a:off x="4656219" y="5872826"/>
            <a:ext cx="7181100" cy="797658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This should be cut away where it has made any contact with teeth prior to taking the impression in alginate to allow sufficient thickness </a:t>
            </a:r>
            <a:endParaRPr lang="en-GB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74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168628" y="261257"/>
            <a:ext cx="4415400" cy="6335486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408214" y="2701199"/>
            <a:ext cx="4007186" cy="230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PRIMARY IMPRESSIONS 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grpSp>
        <p:nvGrpSpPr>
          <p:cNvPr id="399" name="Google Shape;399;p122"/>
          <p:cNvGrpSpPr/>
          <p:nvPr/>
        </p:nvGrpSpPr>
        <p:grpSpPr>
          <a:xfrm>
            <a:off x="4711988" y="336579"/>
            <a:ext cx="7181144" cy="3849034"/>
            <a:chOff x="1580136" y="274506"/>
            <a:chExt cx="5175600" cy="3849034"/>
          </a:xfrm>
        </p:grpSpPr>
        <p:sp>
          <p:nvSpPr>
            <p:cNvPr id="400" name="Google Shape;400;p122"/>
            <p:cNvSpPr/>
            <p:nvPr/>
          </p:nvSpPr>
          <p:spPr>
            <a:xfrm>
              <a:off x="1580136" y="274506"/>
              <a:ext cx="5175600" cy="888903"/>
            </a:xfrm>
            <a:prstGeom prst="rect">
              <a:avLst/>
            </a:prstGeom>
            <a:solidFill>
              <a:srgbClr val="D3B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fontAlgn="base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r>
                <a:rPr lang="en-US" kern="0" dirty="0">
                  <a:solidFill>
                    <a:srgbClr val="7030A0"/>
                  </a:solidFill>
                  <a:latin typeface="Libre Franklin" pitchFamily="2" charset="77"/>
                  <a:ea typeface="Arial Unicode MS"/>
                  <a:cs typeface="Arial Unicode MS"/>
                </a:rPr>
                <a:t>Once the tray is satisfactory, adhesive is applied and dried and alginate is applied</a:t>
              </a:r>
              <a:endParaRPr lang="en-GB" sz="1600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endParaRPr>
            </a:p>
          </p:txBody>
        </p:sp>
        <p:sp>
          <p:nvSpPr>
            <p:cNvPr id="401" name="Google Shape;401;p122"/>
            <p:cNvSpPr/>
            <p:nvPr/>
          </p:nvSpPr>
          <p:spPr>
            <a:xfrm>
              <a:off x="1580136" y="3425004"/>
              <a:ext cx="5175600" cy="6985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endParaRPr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  <p:sp>
          <p:nvSpPr>
            <p:cNvPr id="402" name="Google Shape;402;p122"/>
            <p:cNvSpPr/>
            <p:nvPr/>
          </p:nvSpPr>
          <p:spPr>
            <a:xfrm>
              <a:off x="1580136" y="1301971"/>
              <a:ext cx="5175600" cy="92333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Clr>
                  <a:srgbClr val="7030A0"/>
                </a:buClr>
                <a:buFont typeface="Arial" panose="020B0604020202020204" pitchFamily="34" charset="0"/>
                <a:buChar char="•"/>
              </a:pPr>
              <a:endParaRPr lang="en-GB" dirty="0">
                <a:solidFill>
                  <a:srgbClr val="7030A0"/>
                </a:solidFill>
                <a:latin typeface="Libre Franklin" pitchFamily="2" charset="77"/>
              </a:endParaRPr>
            </a:p>
          </p:txBody>
        </p:sp>
      </p:grpSp>
      <p:sp>
        <p:nvSpPr>
          <p:cNvPr id="404" name="Google Shape;404;p122"/>
          <p:cNvSpPr/>
          <p:nvPr/>
        </p:nvSpPr>
        <p:spPr>
          <a:xfrm>
            <a:off x="4712032" y="2541058"/>
            <a:ext cx="7181100" cy="69853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Border </a:t>
            </a:r>
            <a:r>
              <a:rPr lang="en-US" kern="0" dirty="0" err="1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moulding</a:t>
            </a: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 is carried out </a:t>
            </a: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04;p122">
            <a:extLst>
              <a:ext uri="{FF2B5EF4-FFF2-40B4-BE49-F238E27FC236}">
                <a16:creationId xmlns:a16="http://schemas.microsoft.com/office/drawing/2014/main" id="{C67E21B1-14FA-0C4C-A61F-7BF7BCAF17CD}"/>
              </a:ext>
            </a:extLst>
          </p:cNvPr>
          <p:cNvSpPr/>
          <p:nvPr/>
        </p:nvSpPr>
        <p:spPr>
          <a:xfrm>
            <a:off x="4712032" y="4432414"/>
            <a:ext cx="7181100" cy="698536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The impression must be disinfected and stored safely</a:t>
            </a: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15" name="Google Shape;401;p122">
            <a:extLst>
              <a:ext uri="{FF2B5EF4-FFF2-40B4-BE49-F238E27FC236}">
                <a16:creationId xmlns:a16="http://schemas.microsoft.com/office/drawing/2014/main" id="{E3D26FAF-CFC2-5C48-89C8-CB510F430974}"/>
              </a:ext>
            </a:extLst>
          </p:cNvPr>
          <p:cNvSpPr/>
          <p:nvPr/>
        </p:nvSpPr>
        <p:spPr>
          <a:xfrm>
            <a:off x="4711988" y="5378432"/>
            <a:ext cx="7181144" cy="9506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7030A0"/>
                </a:solidFill>
                <a:latin typeface="Libre Franklin" pitchFamily="2" charset="77"/>
                <a:ea typeface="Arial Unicode MS"/>
                <a:cs typeface="Arial Unicode MS"/>
              </a:rPr>
              <a:t>Alginate impressions should be kept moist and in the fridge to prevent distortion</a:t>
            </a:r>
            <a:endParaRPr lang="en-GB" sz="1600" kern="0" dirty="0">
              <a:solidFill>
                <a:srgbClr val="7030A0"/>
              </a:solidFill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CDE86C-6356-CD45-84C8-AA6D321D5244}"/>
              </a:ext>
            </a:extLst>
          </p:cNvPr>
          <p:cNvSpPr txBox="1"/>
          <p:nvPr/>
        </p:nvSpPr>
        <p:spPr>
          <a:xfrm>
            <a:off x="4767801" y="1348238"/>
            <a:ext cx="7069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When taking the lower impression the patient is asked to lift the tongue to the upper lip and then to each corner of the mouth</a:t>
            </a:r>
            <a:endParaRPr lang="en-GB" sz="1600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E739C-CC94-F345-9FCE-0CACD252AD1C}"/>
              </a:ext>
            </a:extLst>
          </p:cNvPr>
          <p:cNvSpPr txBox="1"/>
          <p:nvPr/>
        </p:nvSpPr>
        <p:spPr>
          <a:xfrm>
            <a:off x="4823614" y="3479454"/>
            <a:ext cx="6960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7030A0"/>
                </a:solidFill>
                <a:effectLst/>
                <a:latin typeface="Libre Franklin" pitchFamily="2" charset="77"/>
                <a:ea typeface="Arial Unicode MS"/>
                <a:cs typeface="Arial Unicode MS"/>
              </a:rPr>
              <a:t>Once set and removed - check the impression - in particular the sulci, edentulous areas and teeth (if present)</a:t>
            </a:r>
            <a:endParaRPr lang="en-GB" sz="1600" u="none" strike="noStrike" kern="0" spc="0" dirty="0">
              <a:ln>
                <a:noFill/>
              </a:ln>
              <a:solidFill>
                <a:srgbClr val="7030A0"/>
              </a:solidFill>
              <a:effectLst/>
              <a:latin typeface="Libre Franklin" pitchFamily="2" charset="77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051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1730</Words>
  <Application>Microsoft Macintosh PowerPoint</Application>
  <PresentationFormat>Widescreen</PresentationFormat>
  <Paragraphs>164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DIN Alternate</vt:lpstr>
      <vt:lpstr>Helvetica Neue</vt:lpstr>
      <vt:lpstr>Libre Franklin</vt:lpstr>
      <vt:lpstr>Libre Franklin Medium</vt:lpstr>
      <vt:lpstr>Symbol</vt:lpstr>
      <vt:lpstr>Office Theme</vt:lpstr>
      <vt:lpstr>PowerPoint Presentation</vt:lpstr>
      <vt:lpstr>GDC OUTCOMES </vt:lpstr>
      <vt:lpstr>AIMS AND OBJECTIVES</vt:lpstr>
      <vt:lpstr>PowerPoint Presentation</vt:lpstr>
      <vt:lpstr>PowerPoint Presentation</vt:lpstr>
      <vt:lpstr>PowerPoint Presentation</vt:lpstr>
      <vt:lpstr>PowerPoint Presentation</vt:lpstr>
      <vt:lpstr>PRIMARY IMPRESSIONS </vt:lpstr>
      <vt:lpstr>PRIMARY IMPRESSIONS </vt:lpstr>
      <vt:lpstr>SECONDARY IMPRESSIONS</vt:lpstr>
      <vt:lpstr>SECONDARY IMPRESSIONS</vt:lpstr>
      <vt:lpstr>SELECTIVE PRESSURE TECHNIQUE</vt:lpstr>
      <vt:lpstr>GAGGING PATIENT</vt:lpstr>
      <vt:lpstr>PowerPoint Presentation</vt:lpstr>
      <vt:lpstr>GAGGING PATIENT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akhtar</dc:creator>
  <cp:lastModifiedBy>Azeem, Humaira A.</cp:lastModifiedBy>
  <cp:revision>23</cp:revision>
  <dcterms:created xsi:type="dcterms:W3CDTF">2021-09-16T11:51:35Z</dcterms:created>
  <dcterms:modified xsi:type="dcterms:W3CDTF">2021-11-22T19:12:22Z</dcterms:modified>
</cp:coreProperties>
</file>