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2"/>
  </p:notesMasterIdLst>
  <p:sldIdLst>
    <p:sldId id="256" r:id="rId3"/>
    <p:sldId id="257" r:id="rId4"/>
    <p:sldId id="258" r:id="rId5"/>
    <p:sldId id="304" r:id="rId6"/>
    <p:sldId id="260" r:id="rId7"/>
    <p:sldId id="288" r:id="rId8"/>
    <p:sldId id="305" r:id="rId9"/>
    <p:sldId id="306" r:id="rId10"/>
    <p:sldId id="289" r:id="rId11"/>
    <p:sldId id="307" r:id="rId12"/>
    <p:sldId id="290" r:id="rId13"/>
    <p:sldId id="308" r:id="rId14"/>
    <p:sldId id="263" r:id="rId15"/>
    <p:sldId id="294" r:id="rId16"/>
    <p:sldId id="309" r:id="rId17"/>
    <p:sldId id="265" r:id="rId18"/>
    <p:sldId id="267" r:id="rId19"/>
    <p:sldId id="292" r:id="rId20"/>
    <p:sldId id="276" r:id="rId21"/>
  </p:sldIdLst>
  <p:sldSz cx="12192000" cy="6858000"/>
  <p:notesSz cx="6858000" cy="9144000"/>
  <p:embeddedFontLst>
    <p:embeddedFont>
      <p:font typeface="Arial Black" panose="020B0604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Libre Franklin" pitchFamily="2" charset="77"/>
      <p:regular r:id="rId29"/>
      <p:bold r:id="rId30"/>
      <p:italic r:id="rId31"/>
      <p:boldItalic r:id="rId32"/>
    </p:embeddedFont>
    <p:embeddedFont>
      <p:font typeface="Libre Franklin Black" panose="020F0502020204030204" pitchFamily="34" charset="0"/>
      <p:bold r:id="rId33"/>
      <p:italic r:id="rId34"/>
      <p:boldItalic r:id="rId35"/>
    </p:embeddedFont>
    <p:embeddedFont>
      <p:font typeface="Libre Franklin Medium"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ggpmp1quEdJIt/bSHbL5jMSag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FDB"/>
    <a:srgbClr val="441D63"/>
    <a:srgbClr val="FF8AD8"/>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5865"/>
  </p:normalViewPr>
  <p:slideViewPr>
    <p:cSldViewPr snapToGrid="0">
      <p:cViewPr>
        <p:scale>
          <a:sx n="70" d="100"/>
          <a:sy n="70" d="100"/>
        </p:scale>
        <p:origin x="144" y="1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055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182d5d6c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0182d5d6c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429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260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182d5d6c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0182d5d6c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056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092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182d5d6c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0182d5d6c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028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44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182d5d6c8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0182d5d6c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5"/>
        <p:cNvGrpSpPr/>
        <p:nvPr/>
      </p:nvGrpSpPr>
      <p:grpSpPr>
        <a:xfrm>
          <a:off x="0" y="0"/>
          <a:ext cx="0" cy="0"/>
          <a:chOff x="0" y="0"/>
          <a:chExt cx="0" cy="0"/>
        </a:xfrm>
      </p:grpSpPr>
      <p:sp>
        <p:nvSpPr>
          <p:cNvPr id="16" name="Google Shape;16;p14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42"/>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21" name="Google Shape;21;p142"/>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0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a:spLocks noGrp="1"/>
          </p:cNvSpPr>
          <p:nvPr>
            <p:ph type="pic" idx="2"/>
          </p:nvPr>
        </p:nvSpPr>
        <p:spPr>
          <a:xfrm>
            <a:off x="5183188" y="987425"/>
            <a:ext cx="6172200" cy="4873625"/>
          </a:xfrm>
          <a:prstGeom prst="rect">
            <a:avLst/>
          </a:prstGeom>
          <a:noFill/>
          <a:ln>
            <a:noFill/>
          </a:ln>
        </p:spPr>
      </p:sp>
      <p:sp>
        <p:nvSpPr>
          <p:cNvPr id="85" name="Google Shape;85;p10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0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3 Market Research">
  <p:cSld name="1_3 Market Research">
    <p:spTree>
      <p:nvGrpSpPr>
        <p:cNvPr id="1" name="Shape 107"/>
        <p:cNvGrpSpPr/>
        <p:nvPr/>
      </p:nvGrpSpPr>
      <p:grpSpPr>
        <a:xfrm>
          <a:off x="0" y="0"/>
          <a:ext cx="0" cy="0"/>
          <a:chOff x="0" y="0"/>
          <a:chExt cx="0" cy="0"/>
        </a:xfrm>
      </p:grpSpPr>
      <p:pic>
        <p:nvPicPr>
          <p:cNvPr id="108" name="Google Shape;108;p93" descr="dental-courses.jpg"/>
          <p:cNvPicPr preferRelativeResize="0"/>
          <p:nvPr/>
        </p:nvPicPr>
        <p:blipFill rotWithShape="1">
          <a:blip r:embed="rId2">
            <a:alphaModFix/>
          </a:blip>
          <a:srcRect/>
          <a:stretch/>
        </p:blipFill>
        <p:spPr>
          <a:xfrm>
            <a:off x="0" y="1037000"/>
            <a:ext cx="12192000" cy="5821000"/>
          </a:xfrm>
          <a:prstGeom prst="rect">
            <a:avLst/>
          </a:prstGeom>
          <a:noFill/>
          <a:ln>
            <a:noFill/>
          </a:ln>
        </p:spPr>
      </p:pic>
      <p:sp>
        <p:nvSpPr>
          <p:cNvPr id="109" name="Google Shape;109;p93"/>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0" name="Google Shape;110;p93"/>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3"/>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5" name="Google Shape;115;p93"/>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16"/>
        <p:cNvGrpSpPr/>
        <p:nvPr/>
      </p:nvGrpSpPr>
      <p:grpSpPr>
        <a:xfrm>
          <a:off x="0" y="0"/>
          <a:ext cx="0" cy="0"/>
          <a:chOff x="0" y="0"/>
          <a:chExt cx="0" cy="0"/>
        </a:xfrm>
      </p:grpSpPr>
      <p:sp>
        <p:nvSpPr>
          <p:cNvPr id="117" name="Google Shape;117;p85"/>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85"/>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22" name="Google Shape;122;p85"/>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9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2"/>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129"/>
        <p:cNvGrpSpPr/>
        <p:nvPr/>
      </p:nvGrpSpPr>
      <p:grpSpPr>
        <a:xfrm>
          <a:off x="0" y="0"/>
          <a:ext cx="0" cy="0"/>
          <a:chOff x="0" y="0"/>
          <a:chExt cx="0" cy="0"/>
        </a:xfrm>
      </p:grpSpPr>
      <p:sp>
        <p:nvSpPr>
          <p:cNvPr id="130" name="Google Shape;130;p8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8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34" name="Google Shape;134;p88"/>
          <p:cNvGrpSpPr/>
          <p:nvPr/>
        </p:nvGrpSpPr>
        <p:grpSpPr>
          <a:xfrm>
            <a:off x="4919484" y="-625861"/>
            <a:ext cx="8055931" cy="9651316"/>
            <a:chOff x="3822699" y="704849"/>
            <a:chExt cx="4547361" cy="5447916"/>
          </a:xfrm>
        </p:grpSpPr>
        <p:sp>
          <p:nvSpPr>
            <p:cNvPr id="135" name="Google Shape;135;p8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6" name="Google Shape;136;p8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7" name="Google Shape;137;p8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8" name="Google Shape;138;p8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0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030A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0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0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Approach">
  <p:cSld name="4 Approach">
    <p:spTree>
      <p:nvGrpSpPr>
        <p:cNvPr id="1" name="Shape 154"/>
        <p:cNvGrpSpPr/>
        <p:nvPr/>
      </p:nvGrpSpPr>
      <p:grpSpPr>
        <a:xfrm>
          <a:off x="0" y="0"/>
          <a:ext cx="0" cy="0"/>
          <a:chOff x="0" y="0"/>
          <a:chExt cx="0" cy="0"/>
        </a:xfrm>
      </p:grpSpPr>
      <p:pic>
        <p:nvPicPr>
          <p:cNvPr id="155" name="Google Shape;155;p107" descr="c988227264035c149eac2c4b6065113c.jpg"/>
          <p:cNvPicPr preferRelativeResize="0"/>
          <p:nvPr/>
        </p:nvPicPr>
        <p:blipFill rotWithShape="1">
          <a:blip r:embed="rId2">
            <a:alphaModFix/>
          </a:blip>
          <a:srcRect/>
          <a:stretch/>
        </p:blipFill>
        <p:spPr>
          <a:xfrm>
            <a:off x="0" y="995147"/>
            <a:ext cx="12191999" cy="5862853"/>
          </a:xfrm>
          <a:prstGeom prst="rect">
            <a:avLst/>
          </a:prstGeom>
          <a:noFill/>
          <a:ln>
            <a:noFill/>
          </a:ln>
        </p:spPr>
      </p:pic>
      <p:sp>
        <p:nvSpPr>
          <p:cNvPr id="156" name="Google Shape;156;p107"/>
          <p:cNvSpPr/>
          <p:nvPr/>
        </p:nvSpPr>
        <p:spPr>
          <a:xfrm>
            <a:off x="0" y="976850"/>
            <a:ext cx="12192000" cy="5166872"/>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57" name="Google Shape;157;p107"/>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107"/>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62" name="Google Shape;162;p107"/>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 Proposal">
  <p:cSld name="5 Proposal">
    <p:bg>
      <p:bgPr>
        <a:solidFill>
          <a:srgbClr val="F2F2F2"/>
        </a:solidFill>
        <a:effectLst/>
      </p:bgPr>
    </p:bg>
    <p:spTree>
      <p:nvGrpSpPr>
        <p:cNvPr id="1" name="Shape 163"/>
        <p:cNvGrpSpPr/>
        <p:nvPr/>
      </p:nvGrpSpPr>
      <p:grpSpPr>
        <a:xfrm>
          <a:off x="0" y="0"/>
          <a:ext cx="0" cy="0"/>
          <a:chOff x="0" y="0"/>
          <a:chExt cx="0" cy="0"/>
        </a:xfrm>
      </p:grpSpPr>
      <p:grpSp>
        <p:nvGrpSpPr>
          <p:cNvPr id="164" name="Google Shape;164;p108"/>
          <p:cNvGrpSpPr/>
          <p:nvPr/>
        </p:nvGrpSpPr>
        <p:grpSpPr>
          <a:xfrm>
            <a:off x="4919484" y="-635005"/>
            <a:ext cx="8055931" cy="9651316"/>
            <a:chOff x="3822699" y="704849"/>
            <a:chExt cx="4547361" cy="5447916"/>
          </a:xfrm>
        </p:grpSpPr>
        <p:sp>
          <p:nvSpPr>
            <p:cNvPr id="165" name="Google Shape;165;p10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6" name="Google Shape;166;p10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7" name="Google Shape;167;p10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8" name="Google Shape;168;p10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
        <p:nvSpPr>
          <p:cNvPr id="169" name="Google Shape;169;p108"/>
          <p:cNvSpPr/>
          <p:nvPr/>
        </p:nvSpPr>
        <p:spPr>
          <a:xfrm>
            <a:off x="0" y="6492874"/>
            <a:ext cx="12192000" cy="365126"/>
          </a:xfrm>
          <a:prstGeom prst="rect">
            <a:avLst/>
          </a:prstGeom>
          <a:gradFill>
            <a:gsLst>
              <a:gs pos="0">
                <a:srgbClr val="4E3E9B"/>
              </a:gs>
              <a:gs pos="1000">
                <a:srgbClr val="4E3E9B"/>
              </a:gs>
              <a:gs pos="99000">
                <a:srgbClr val="3A6ABE"/>
              </a:gs>
              <a:gs pos="100000">
                <a:srgbClr val="3A6ABE"/>
              </a:gs>
            </a:gsLst>
            <a:lin ang="0" scaled="0"/>
          </a:gradFill>
          <a:ln>
            <a:noFill/>
          </a:ln>
        </p:spPr>
        <p:txBody>
          <a:bodyPr spcFirstLastPara="1" wrap="square" lIns="1800000" tIns="45700" rIns="91425"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Libre Franklin"/>
              <a:ea typeface="Libre Franklin"/>
              <a:cs typeface="Libre Franklin"/>
              <a:sym typeface="Libre Franklin"/>
            </a:endParaRPr>
          </a:p>
        </p:txBody>
      </p:sp>
      <p:sp>
        <p:nvSpPr>
          <p:cNvPr id="170" name="Google Shape;170;p108"/>
          <p:cNvSpPr txBox="1">
            <a:spLocks noGrp="1"/>
          </p:cNvSpPr>
          <p:nvPr>
            <p:ph type="title"/>
          </p:nvPr>
        </p:nvSpPr>
        <p:spPr>
          <a:xfrm>
            <a:off x="558800" y="166758"/>
            <a:ext cx="8470900" cy="7311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Arial"/>
              <a:buNone/>
              <a:defRPr>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08"/>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 name="Google Shape;175;p108" descr="DTC-logo535-130.png"/>
          <p:cNvPicPr preferRelativeResize="0"/>
          <p:nvPr/>
        </p:nvPicPr>
        <p:blipFill rotWithShape="1">
          <a:blip r:embed="rId2">
            <a:alphaModFix/>
          </a:blip>
          <a:srcRect/>
          <a:stretch/>
        </p:blipFill>
        <p:spPr>
          <a:xfrm>
            <a:off x="10502688" y="200934"/>
            <a:ext cx="1520025" cy="36935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Scope">
  <p:cSld name="6 Scope">
    <p:spTree>
      <p:nvGrpSpPr>
        <p:cNvPr id="1" name="Shape 187"/>
        <p:cNvGrpSpPr/>
        <p:nvPr/>
      </p:nvGrpSpPr>
      <p:grpSpPr>
        <a:xfrm>
          <a:off x="0" y="0"/>
          <a:ext cx="0" cy="0"/>
          <a:chOff x="0" y="0"/>
          <a:chExt cx="0" cy="0"/>
        </a:xfrm>
      </p:grpSpPr>
      <p:pic>
        <p:nvPicPr>
          <p:cNvPr id="188" name="Google Shape;188;p110" descr="calculator-calculation-insurance-finance-53621.jpg"/>
          <p:cNvPicPr preferRelativeResize="0"/>
          <p:nvPr/>
        </p:nvPicPr>
        <p:blipFill rotWithShape="1">
          <a:blip r:embed="rId2">
            <a:alphaModFix/>
          </a:blip>
          <a:srcRect/>
          <a:stretch/>
        </p:blipFill>
        <p:spPr>
          <a:xfrm>
            <a:off x="0" y="996168"/>
            <a:ext cx="12207602" cy="5861831"/>
          </a:xfrm>
          <a:prstGeom prst="rect">
            <a:avLst/>
          </a:prstGeom>
          <a:noFill/>
          <a:ln>
            <a:noFill/>
          </a:ln>
        </p:spPr>
      </p:pic>
      <p:sp>
        <p:nvSpPr>
          <p:cNvPr id="189" name="Google Shape;189;p110"/>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0" name="Google Shape;190;p110"/>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0"/>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110"/>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5" name="Google Shape;195;p110"/>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1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1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1"/>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1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1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1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1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7" name="Google Shape;217;p1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1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1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15"/>
          <p:cNvSpPr>
            <a:spLocks noGrp="1"/>
          </p:cNvSpPr>
          <p:nvPr>
            <p:ph type="pic" idx="2"/>
          </p:nvPr>
        </p:nvSpPr>
        <p:spPr>
          <a:xfrm>
            <a:off x="5183188" y="987425"/>
            <a:ext cx="6172200" cy="4873625"/>
          </a:xfrm>
          <a:prstGeom prst="rect">
            <a:avLst/>
          </a:prstGeom>
          <a:noFill/>
          <a:ln>
            <a:noFill/>
          </a:ln>
        </p:spPr>
      </p:sp>
      <p:sp>
        <p:nvSpPr>
          <p:cNvPr id="224" name="Google Shape;224;p1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1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116"/>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6"/>
          <p:cNvSpPr txBox="1">
            <a:spLocks noGrp="1"/>
          </p:cNvSpPr>
          <p:nvPr>
            <p:ph type="body" idx="1"/>
          </p:nvPr>
        </p:nvSpPr>
        <p:spPr>
          <a:xfrm rot="5400000">
            <a:off x="2531268" y="-775494"/>
            <a:ext cx="4475163" cy="847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16"/>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1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_SINGLE">
  <p:cSld name="CONTENT_SINGLE">
    <p:spTree>
      <p:nvGrpSpPr>
        <p:cNvPr id="1" name="Shape 240"/>
        <p:cNvGrpSpPr/>
        <p:nvPr/>
      </p:nvGrpSpPr>
      <p:grpSpPr>
        <a:xfrm>
          <a:off x="0" y="0"/>
          <a:ext cx="0" cy="0"/>
          <a:chOff x="0" y="0"/>
          <a:chExt cx="0" cy="0"/>
        </a:xfrm>
      </p:grpSpPr>
      <p:sp>
        <p:nvSpPr>
          <p:cNvPr id="241" name="Google Shape;241;p11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8"/>
          <p:cNvSpPr txBox="1">
            <a:spLocks noGrp="1"/>
          </p:cNvSpPr>
          <p:nvPr>
            <p:ph type="body" idx="1"/>
          </p:nvPr>
        </p:nvSpPr>
        <p:spPr>
          <a:xfrm>
            <a:off x="682626" y="2057401"/>
            <a:ext cx="10823574" cy="41100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118"/>
          <p:cNvCxnSpPr/>
          <p:nvPr/>
        </p:nvCxnSpPr>
        <p:spPr>
          <a:xfrm>
            <a:off x="4497388" y="1873568"/>
            <a:ext cx="3197225" cy="0"/>
          </a:xfrm>
          <a:prstGeom prst="straightConnector1">
            <a:avLst/>
          </a:prstGeom>
          <a:noFill/>
          <a:ln w="38100" cap="flat" cmpd="sng">
            <a:solidFill>
              <a:srgbClr val="000000"/>
            </a:solidFill>
            <a:prstDash val="solid"/>
            <a:miter lim="800000"/>
            <a:headEnd type="none" w="sm" len="sm"/>
            <a:tailEnd type="none" w="sm" len="sm"/>
          </a:ln>
        </p:spPr>
      </p:cxnSp>
      <p:sp>
        <p:nvSpPr>
          <p:cNvPr id="244" name="Google Shape;244;p118"/>
          <p:cNvSpPr txBox="1">
            <a:spLocks noGrp="1"/>
          </p:cNvSpPr>
          <p:nvPr>
            <p:ph type="body" idx="2"/>
          </p:nvPr>
        </p:nvSpPr>
        <p:spPr>
          <a:xfrm>
            <a:off x="6193766" y="6356352"/>
            <a:ext cx="5312434" cy="260349"/>
          </a:xfrm>
          <a:prstGeom prst="rect">
            <a:avLst/>
          </a:prstGeom>
          <a:noFill/>
          <a:ln>
            <a:noFill/>
          </a:ln>
        </p:spPr>
        <p:txBody>
          <a:bodyPr spcFirstLastPara="1" wrap="square" lIns="0" tIns="0" rIns="0" bIns="0" anchor="b" anchorCtr="0">
            <a:normAutofit/>
          </a:bodyPr>
          <a:lstStyle>
            <a:lvl1pPr marL="457200" lvl="0" indent="-292100" algn="r">
              <a:lnSpc>
                <a:spcPct val="90000"/>
              </a:lnSpc>
              <a:spcBef>
                <a:spcPts val="1000"/>
              </a:spcBef>
              <a:spcAft>
                <a:spcPts val="0"/>
              </a:spcAft>
              <a:buClr>
                <a:srgbClr val="888888"/>
              </a:buClr>
              <a:buSzPts val="1000"/>
              <a:buChar char="•"/>
              <a:defRPr sz="1000">
                <a:solidFill>
                  <a:srgbClr val="88888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Libre Franklin Black"/>
              <a:buNone/>
              <a:defRPr b="1" i="0">
                <a:solidFill>
                  <a:schemeClr val="lt1"/>
                </a:solidFill>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86"/>
          <p:cNvGrpSpPr/>
          <p:nvPr/>
        </p:nvGrpSpPr>
        <p:grpSpPr>
          <a:xfrm>
            <a:off x="4919484" y="-625861"/>
            <a:ext cx="8055931" cy="9651316"/>
            <a:chOff x="3822699" y="704849"/>
            <a:chExt cx="4547361" cy="5447916"/>
          </a:xfrm>
        </p:grpSpPr>
        <p:sp>
          <p:nvSpPr>
            <p:cNvPr id="34" name="Google Shape;34;p86"/>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5" name="Google Shape;35;p86"/>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6" name="Google Shape;36;p86"/>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7" name="Google Shape;37;p86"/>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9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84"/>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030A0"/>
              </a:buClr>
              <a:buSzPts val="3000"/>
              <a:buFont typeface="Arial"/>
              <a:buNone/>
              <a:defRPr sz="3000" b="0" i="0" u="none" strike="noStrike" cap="none">
                <a:solidFill>
                  <a:srgbClr val="7030A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84"/>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4" name="Google Shape;10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5" name="Google Shape;10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8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9" descr="dental-courses.jpg"/>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81" name="Google Shape;381;p29"/>
          <p:cNvSpPr/>
          <p:nvPr/>
        </p:nvSpPr>
        <p:spPr>
          <a:xfrm>
            <a:off x="516000" y="549000"/>
            <a:ext cx="11160000" cy="5760000"/>
          </a:xfrm>
          <a:prstGeom prst="rect">
            <a:avLst/>
          </a:prstGeom>
          <a:solidFill>
            <a:srgbClr val="7030A0">
              <a:alpha val="75690"/>
            </a:srgbClr>
          </a:solidFill>
          <a:ln>
            <a:noFill/>
          </a:ln>
        </p:spPr>
        <p:txBody>
          <a:bodyPr spcFirstLastPara="1" wrap="square" lIns="1007975" tIns="251975" rIns="91425" bIns="45700" anchor="ctr" anchorCtr="0">
            <a:noAutofit/>
          </a:bodyPr>
          <a:lstStyle/>
          <a:p>
            <a:pPr marL="0" marR="0" lvl="0" indent="0" algn="l" rtl="0">
              <a:lnSpc>
                <a:spcPct val="100000"/>
              </a:lnSpc>
              <a:spcBef>
                <a:spcPts val="600"/>
              </a:spcBef>
              <a:spcAft>
                <a:spcPts val="0"/>
              </a:spcAft>
              <a:buClr>
                <a:srgbClr val="FFFFFF"/>
              </a:buClr>
              <a:buSzPts val="4000"/>
              <a:buFont typeface="Arial"/>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FFFFFF"/>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382" name="Google Shape;382;p29"/>
          <p:cNvSpPr txBox="1">
            <a:spLocks noGrp="1"/>
          </p:cNvSpPr>
          <p:nvPr>
            <p:ph type="title"/>
          </p:nvPr>
        </p:nvSpPr>
        <p:spPr>
          <a:xfrm>
            <a:off x="694721" y="5084252"/>
            <a:ext cx="8470800" cy="843856"/>
          </a:xfrm>
          <a:prstGeom prst="rect">
            <a:avLst/>
          </a:prstGeom>
          <a:noFill/>
          <a:ln>
            <a:noFill/>
          </a:ln>
        </p:spPr>
        <p:txBody>
          <a:bodyPr spcFirstLastPara="1" wrap="square" lIns="91425" tIns="45700" rIns="91425" bIns="45700" anchor="ctr" anchorCtr="0">
            <a:noAutofit/>
          </a:bodyPr>
          <a:lstStyle/>
          <a:p>
            <a:br>
              <a:rPr lang="en-GB" sz="3200" b="0" dirty="0">
                <a:solidFill>
                  <a:schemeClr val="bg1"/>
                </a:solidFill>
                <a:latin typeface="Libre Franklin" pitchFamily="2" charset="77"/>
              </a:rPr>
            </a:br>
            <a:r>
              <a:rPr lang="en-GB" sz="3600" b="0" dirty="0">
                <a:solidFill>
                  <a:schemeClr val="bg1"/>
                </a:solidFill>
                <a:latin typeface="Libre Franklin" pitchFamily="2" charset="77"/>
              </a:rPr>
              <a:t>Periodontal Disease Classification and Diagnosis</a:t>
            </a:r>
            <a:br>
              <a:rPr lang="en-GB" sz="3600" b="0" dirty="0">
                <a:solidFill>
                  <a:schemeClr val="bg1"/>
                </a:solidFill>
                <a:latin typeface="Libre Franklin" pitchFamily="2" charset="77"/>
              </a:rPr>
            </a:br>
            <a:br>
              <a:rPr lang="en-GB" sz="3200" b="0" dirty="0">
                <a:solidFill>
                  <a:schemeClr val="bg1"/>
                </a:solidFill>
                <a:latin typeface="Libre Franklin" pitchFamily="2" charset="77"/>
              </a:rPr>
            </a:br>
            <a:r>
              <a:rPr lang="en-GB" sz="2400" b="0" dirty="0">
                <a:solidFill>
                  <a:schemeClr val="bg1"/>
                </a:solidFill>
                <a:latin typeface="Libre Franklin" pitchFamily="2" charset="77"/>
              </a:rPr>
              <a:t>BUPA/DTC LEARNING TOOL</a:t>
            </a:r>
            <a:br>
              <a:rPr lang="en-GB" sz="3200" b="0" dirty="0"/>
            </a:br>
            <a:br>
              <a:rPr lang="en-GB" sz="3200" dirty="0"/>
            </a:br>
            <a:br>
              <a:rPr lang="en-GB" sz="3200" dirty="0">
                <a:solidFill>
                  <a:schemeClr val="bg1"/>
                </a:solidFill>
              </a:rPr>
            </a:br>
            <a:endParaRPr sz="2900" dirty="0">
              <a:solidFill>
                <a:schemeClr val="bg1"/>
              </a:solidFill>
              <a:latin typeface="Libre Franklin"/>
              <a:ea typeface="Libre Franklin"/>
              <a:cs typeface="Libre Franklin"/>
              <a:sym typeface="Libre Franklin"/>
            </a:endParaRPr>
          </a:p>
        </p:txBody>
      </p:sp>
      <p:pic>
        <p:nvPicPr>
          <p:cNvPr id="383" name="Google Shape;383;p29"/>
          <p:cNvPicPr preferRelativeResize="0"/>
          <p:nvPr/>
        </p:nvPicPr>
        <p:blipFill rotWithShape="1">
          <a:blip r:embed="rId4">
            <a:alphaModFix/>
          </a:blip>
          <a:srcRect/>
          <a:stretch/>
        </p:blipFill>
        <p:spPr>
          <a:xfrm>
            <a:off x="9165521" y="549002"/>
            <a:ext cx="2346386" cy="2346386"/>
          </a:xfrm>
          <a:prstGeom prst="rect">
            <a:avLst/>
          </a:prstGeom>
          <a:noFill/>
          <a:ln>
            <a:noFill/>
          </a:ln>
          <a:effectLst>
            <a:outerShdw blurRad="508000" sx="102000" sy="102000" algn="ctr" rotWithShape="0">
              <a:srgbClr val="FFFFFF">
                <a:alpha val="45880"/>
              </a:srgbClr>
            </a:outerShdw>
          </a:effectLst>
        </p:spPr>
      </p:pic>
      <p:sp>
        <p:nvSpPr>
          <p:cNvPr id="384" name="Google Shape;384;p29"/>
          <p:cNvSpPr txBox="1"/>
          <p:nvPr/>
        </p:nvSpPr>
        <p:spPr>
          <a:xfrm>
            <a:off x="5345725" y="-1844425"/>
            <a:ext cx="98037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6" name="Picture 2">
            <a:extLst>
              <a:ext uri="{FF2B5EF4-FFF2-40B4-BE49-F238E27FC236}">
                <a16:creationId xmlns:a16="http://schemas.microsoft.com/office/drawing/2014/main" id="{FA2B1824-8537-BE48-9FB1-BDFAAA331A0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143625"/>
          </a:xfrm>
          <a:prstGeom prst="rect">
            <a:avLst/>
          </a:prstGeom>
          <a:noFill/>
          <a:extLst>
            <a:ext uri="{909E8E84-426E-40DD-AFC4-6F175D3DCCD1}">
              <a14:hiddenFill xmlns:a14="http://schemas.microsoft.com/office/drawing/2010/main">
                <a:solidFill>
                  <a:srgbClr val="FFFFFF"/>
                </a:solidFill>
              </a14:hiddenFill>
            </a:ext>
          </a:extLst>
        </p:spPr>
      </p:pic>
      <p:sp>
        <p:nvSpPr>
          <p:cNvPr id="421" name="Google Shape;421;g10182d5d6c8_0_9"/>
          <p:cNvSpPr/>
          <p:nvPr/>
        </p:nvSpPr>
        <p:spPr>
          <a:xfrm>
            <a:off x="442459" y="2254608"/>
            <a:ext cx="3282300" cy="3473700"/>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Medium"/>
                <a:cs typeface="Libre Franklin Medium"/>
                <a:sym typeface="Libre Franklin Medium"/>
              </a:rPr>
              <a:t>Theory </a:t>
            </a:r>
            <a:endParaRPr sz="2200" dirty="0"/>
          </a:p>
        </p:txBody>
      </p:sp>
      <p:sp>
        <p:nvSpPr>
          <p:cNvPr id="422" name="Google Shape;422;g10182d5d6c8_0_9"/>
          <p:cNvSpPr/>
          <p:nvPr/>
        </p:nvSpPr>
        <p:spPr>
          <a:xfrm>
            <a:off x="4336913" y="2253564"/>
            <a:ext cx="3281220" cy="3473755"/>
          </a:xfrm>
          <a:prstGeom prst="rect">
            <a:avLst/>
          </a:prstGeom>
          <a:solidFill>
            <a:srgbClr val="D883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Medium"/>
                <a:cs typeface="Libre Franklin Medium"/>
                <a:sym typeface="Libre Franklin Medium"/>
              </a:rPr>
              <a:t>Considerations</a:t>
            </a:r>
            <a:endParaRPr sz="2400" dirty="0">
              <a:solidFill>
                <a:schemeClr val="lt1"/>
              </a:solidFill>
              <a:latin typeface="Libre Franklin Medium"/>
              <a:ea typeface="Libre Franklin Medium"/>
              <a:cs typeface="Libre Franklin Medium"/>
              <a:sym typeface="Libre Franklin Medium"/>
            </a:endParaRPr>
          </a:p>
        </p:txBody>
      </p:sp>
      <p:sp>
        <p:nvSpPr>
          <p:cNvPr id="423" name="Google Shape;423;g10182d5d6c8_0_9"/>
          <p:cNvSpPr/>
          <p:nvPr/>
        </p:nvSpPr>
        <p:spPr>
          <a:xfrm>
            <a:off x="8241432" y="2255418"/>
            <a:ext cx="3270038" cy="3472128"/>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a:cs typeface="Libre Franklin Medium"/>
                <a:sym typeface="Libre Franklin Medium"/>
              </a:rPr>
              <a:t>Practical Implementation</a:t>
            </a:r>
            <a:endParaRPr sz="2400" i="0" u="none" strike="noStrike" cap="none" dirty="0">
              <a:solidFill>
                <a:srgbClr val="000000"/>
              </a:solidFill>
              <a:latin typeface="Libre Franklin"/>
              <a:ea typeface="Libre Franklin"/>
              <a:cs typeface="Libre Franklin"/>
              <a:sym typeface="Libre Franklin"/>
            </a:endParaRPr>
          </a:p>
        </p:txBody>
      </p:sp>
      <p:sp>
        <p:nvSpPr>
          <p:cNvPr id="424" name="Google Shape;424;g10182d5d6c8_0_9"/>
          <p:cNvSpPr/>
          <p:nvPr/>
        </p:nvSpPr>
        <p:spPr>
          <a:xfrm>
            <a:off x="159354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5" name="Google Shape;425;g10182d5d6c8_0_9"/>
          <p:cNvSpPr txBox="1"/>
          <p:nvPr/>
        </p:nvSpPr>
        <p:spPr>
          <a:xfrm>
            <a:off x="1822142"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1</a:t>
            </a:r>
            <a:endParaRPr sz="4800" b="1">
              <a:solidFill>
                <a:srgbClr val="FFFFFF"/>
              </a:solidFill>
              <a:latin typeface="Calibri"/>
              <a:ea typeface="Calibri"/>
              <a:cs typeface="Calibri"/>
              <a:sym typeface="Calibri"/>
            </a:endParaRPr>
          </a:p>
        </p:txBody>
      </p:sp>
      <p:sp>
        <p:nvSpPr>
          <p:cNvPr id="426" name="Google Shape;426;g10182d5d6c8_0_9"/>
          <p:cNvSpPr txBox="1"/>
          <p:nvPr/>
        </p:nvSpPr>
        <p:spPr>
          <a:xfrm>
            <a:off x="5721629"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2</a:t>
            </a:r>
            <a:endParaRPr sz="4800" b="1">
              <a:solidFill>
                <a:srgbClr val="FFFFFF"/>
              </a:solidFill>
              <a:latin typeface="Calibri"/>
              <a:ea typeface="Calibri"/>
              <a:cs typeface="Calibri"/>
              <a:sym typeface="Calibri"/>
            </a:endParaRPr>
          </a:p>
        </p:txBody>
      </p:sp>
      <p:sp>
        <p:nvSpPr>
          <p:cNvPr id="427" name="Google Shape;427;g10182d5d6c8_0_9"/>
          <p:cNvSpPr txBox="1"/>
          <p:nvPr/>
        </p:nvSpPr>
        <p:spPr>
          <a:xfrm>
            <a:off x="9610004"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3</a:t>
            </a:r>
            <a:endParaRPr sz="4800" b="1">
              <a:solidFill>
                <a:srgbClr val="FFFFFF"/>
              </a:solidFill>
              <a:latin typeface="Calibri"/>
              <a:ea typeface="Calibri"/>
              <a:cs typeface="Calibri"/>
              <a:sym typeface="Calibri"/>
            </a:endParaRPr>
          </a:p>
        </p:txBody>
      </p:sp>
      <p:sp>
        <p:nvSpPr>
          <p:cNvPr id="428" name="Google Shape;428;g10182d5d6c8_0_9"/>
          <p:cNvSpPr/>
          <p:nvPr/>
        </p:nvSpPr>
        <p:spPr>
          <a:xfrm>
            <a:off x="5493035"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9" name="Google Shape;429;g10182d5d6c8_0_9"/>
          <p:cNvSpPr/>
          <p:nvPr/>
        </p:nvSpPr>
        <p:spPr>
          <a:xfrm>
            <a:off x="938139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pic>
        <p:nvPicPr>
          <p:cNvPr id="430" name="Google Shape;430;g10182d5d6c8_0_9" descr="DTC-logo535-130.png"/>
          <p:cNvPicPr preferRelativeResize="0"/>
          <p:nvPr/>
        </p:nvPicPr>
        <p:blipFill rotWithShape="1">
          <a:blip r:embed="rId4">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7936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22"/>
                                        </p:tgtEl>
                                        <p:attrNameLst>
                                          <p:attrName>style.visibility</p:attrName>
                                        </p:attrNameLst>
                                      </p:cBhvr>
                                      <p:to>
                                        <p:strVal val="visible"/>
                                      </p:to>
                                    </p:set>
                                    <p:anim calcmode="lin" valueType="num">
                                      <p:cBhvr additive="base">
                                        <p:cTn id="13" dur="500" fill="hold"/>
                                        <p:tgtEl>
                                          <p:spTgt spid="422"/>
                                        </p:tgtEl>
                                        <p:attrNameLst>
                                          <p:attrName>ppt_x</p:attrName>
                                        </p:attrNameLst>
                                      </p:cBhvr>
                                      <p:tavLst>
                                        <p:tav tm="0">
                                          <p:val>
                                            <p:strVal val="#ppt_x"/>
                                          </p:val>
                                        </p:tav>
                                        <p:tav tm="100000">
                                          <p:val>
                                            <p:strVal val="#ppt_x"/>
                                          </p:val>
                                        </p:tav>
                                      </p:tavLst>
                                    </p:anim>
                                    <p:anim calcmode="lin" valueType="num">
                                      <p:cBhvr additive="base">
                                        <p:cTn id="14"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23"/>
                                        </p:tgtEl>
                                        <p:attrNameLst>
                                          <p:attrName>style.visibility</p:attrName>
                                        </p:attrNameLst>
                                      </p:cBhvr>
                                      <p:to>
                                        <p:strVal val="visible"/>
                                      </p:to>
                                    </p:set>
                                    <p:anim calcmode="lin" valueType="num">
                                      <p:cBhvr additive="base">
                                        <p:cTn id="19" dur="500" fill="hold"/>
                                        <p:tgtEl>
                                          <p:spTgt spid="423"/>
                                        </p:tgtEl>
                                        <p:attrNameLst>
                                          <p:attrName>ppt_x</p:attrName>
                                        </p:attrNameLst>
                                      </p:cBhvr>
                                      <p:tavLst>
                                        <p:tav tm="0">
                                          <p:val>
                                            <p:strVal val="#ppt_x"/>
                                          </p:val>
                                        </p:tav>
                                        <p:tav tm="100000">
                                          <p:val>
                                            <p:strVal val="#ppt_x"/>
                                          </p:val>
                                        </p:tav>
                                      </p:tavLst>
                                    </p:anim>
                                    <p:anim calcmode="lin" valueType="num">
                                      <p:cBhvr additive="base">
                                        <p:cTn id="20"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26" name="Google Shape;486;g10182d5d6c8_0_116">
            <a:extLst>
              <a:ext uri="{FF2B5EF4-FFF2-40B4-BE49-F238E27FC236}">
                <a16:creationId xmlns:a16="http://schemas.microsoft.com/office/drawing/2014/main" id="{F02B1B4C-09DF-A649-A8A7-B1BB5FA722EF}"/>
              </a:ext>
            </a:extLst>
          </p:cNvPr>
          <p:cNvSpPr/>
          <p:nvPr/>
        </p:nvSpPr>
        <p:spPr>
          <a:xfrm flipH="1">
            <a:off x="6702221" y="2593124"/>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fontAlgn="base"/>
            <a:r>
              <a:rPr lang="en-GB" sz="1200" dirty="0">
                <a:solidFill>
                  <a:schemeClr val="bg1"/>
                </a:solidFill>
                <a:latin typeface="Libre Franklin" pitchFamily="2" charset="77"/>
              </a:rPr>
              <a:t>After-care instructions</a:t>
            </a:r>
          </a:p>
        </p:txBody>
      </p:sp>
      <p:sp>
        <p:nvSpPr>
          <p:cNvPr id="27" name="Google Shape;486;g10182d5d6c8_0_116">
            <a:extLst>
              <a:ext uri="{FF2B5EF4-FFF2-40B4-BE49-F238E27FC236}">
                <a16:creationId xmlns:a16="http://schemas.microsoft.com/office/drawing/2014/main" id="{70AA0C57-5F77-DF4D-AE3C-CAA9EFF3F186}"/>
              </a:ext>
            </a:extLst>
          </p:cNvPr>
          <p:cNvSpPr/>
          <p:nvPr/>
        </p:nvSpPr>
        <p:spPr>
          <a:xfrm flipH="1">
            <a:off x="9857725" y="4862867"/>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Injury to supporting structures without displacement of tooth - but mobility &amp; gingival bleeding present</a:t>
            </a:r>
          </a:p>
        </p:txBody>
      </p:sp>
      <p:sp>
        <p:nvSpPr>
          <p:cNvPr id="28" name="Google Shape;486;g10182d5d6c8_0_116">
            <a:extLst>
              <a:ext uri="{FF2B5EF4-FFF2-40B4-BE49-F238E27FC236}">
                <a16:creationId xmlns:a16="http://schemas.microsoft.com/office/drawing/2014/main" id="{004DFAD0-86E9-F84B-8DCE-88D64F127022}"/>
              </a:ext>
            </a:extLst>
          </p:cNvPr>
          <p:cNvSpPr/>
          <p:nvPr/>
        </p:nvSpPr>
        <p:spPr>
          <a:xfrm flipH="1">
            <a:off x="6702221" y="4878207"/>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Clinical follow up at 1 week and 6 -8 weeks</a:t>
            </a:r>
          </a:p>
        </p:txBody>
      </p:sp>
      <p:sp>
        <p:nvSpPr>
          <p:cNvPr id="29" name="Google Shape;486;g10182d5d6c8_0_116">
            <a:extLst>
              <a:ext uri="{FF2B5EF4-FFF2-40B4-BE49-F238E27FC236}">
                <a16:creationId xmlns:a16="http://schemas.microsoft.com/office/drawing/2014/main" id="{2FEAE2FC-8526-2B42-8A36-2B53340A3602}"/>
              </a:ext>
            </a:extLst>
          </p:cNvPr>
          <p:cNvSpPr/>
          <p:nvPr/>
        </p:nvSpPr>
        <p:spPr>
          <a:xfrm flipH="1">
            <a:off x="8289550" y="3722841"/>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USO/ LCPA Taken to rule out root fracture treatment</a:t>
            </a:r>
          </a:p>
        </p:txBody>
      </p:sp>
      <p:sp>
        <p:nvSpPr>
          <p:cNvPr id="30" name="Google Shape;486;g10182d5d6c8_0_116">
            <a:extLst>
              <a:ext uri="{FF2B5EF4-FFF2-40B4-BE49-F238E27FC236}">
                <a16:creationId xmlns:a16="http://schemas.microsoft.com/office/drawing/2014/main" id="{9DADEBD5-499C-0644-855D-8FBEC74AE77E}"/>
              </a:ext>
            </a:extLst>
          </p:cNvPr>
          <p:cNvSpPr/>
          <p:nvPr/>
        </p:nvSpPr>
        <p:spPr>
          <a:xfrm flipH="1">
            <a:off x="9857725" y="2593123"/>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Tender to percussion </a:t>
            </a:r>
          </a:p>
        </p:txBody>
      </p:sp>
      <p:sp>
        <p:nvSpPr>
          <p:cNvPr id="18" name="Google Shape;459;g10182d5d6c8_0_78">
            <a:extLst>
              <a:ext uri="{FF2B5EF4-FFF2-40B4-BE49-F238E27FC236}">
                <a16:creationId xmlns:a16="http://schemas.microsoft.com/office/drawing/2014/main" id="{9404F38F-5366-5A49-9BCD-082F9D51CB6E}"/>
              </a:ext>
            </a:extLst>
          </p:cNvPr>
          <p:cNvSpPr/>
          <p:nvPr/>
        </p:nvSpPr>
        <p:spPr>
          <a:xfrm>
            <a:off x="366270" y="2084832"/>
            <a:ext cx="11447777" cy="3280598"/>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endParaRPr lang="en-GB" sz="2000" dirty="0">
              <a:solidFill>
                <a:schemeClr val="bg1"/>
              </a:solidFill>
              <a:latin typeface="Libre Franklin" pitchFamily="2" charset="77"/>
            </a:endParaRPr>
          </a:p>
        </p:txBody>
      </p:sp>
      <p:sp>
        <p:nvSpPr>
          <p:cNvPr id="9" name="Google Shape;621;g10182d5d6c8_0_419">
            <a:extLst>
              <a:ext uri="{FF2B5EF4-FFF2-40B4-BE49-F238E27FC236}">
                <a16:creationId xmlns:a16="http://schemas.microsoft.com/office/drawing/2014/main" id="{E9089AF6-8B38-424A-A712-25F5AE7690FC}"/>
              </a:ext>
            </a:extLst>
          </p:cNvPr>
          <p:cNvSpPr/>
          <p:nvPr/>
        </p:nvSpPr>
        <p:spPr>
          <a:xfrm>
            <a:off x="8282295" y="2771391"/>
            <a:ext cx="2718816" cy="1842943"/>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GB" sz="2000" b="1" dirty="0">
                <a:solidFill>
                  <a:srgbClr val="7030A0"/>
                </a:solidFill>
                <a:latin typeface="Libre Franklin" pitchFamily="2" charset="77"/>
              </a:rPr>
              <a:t>COMPLEXITY 3 </a:t>
            </a:r>
          </a:p>
        </p:txBody>
      </p:sp>
      <p:sp>
        <p:nvSpPr>
          <p:cNvPr id="10" name="Google Shape;621;g10182d5d6c8_0_419">
            <a:extLst>
              <a:ext uri="{FF2B5EF4-FFF2-40B4-BE49-F238E27FC236}">
                <a16:creationId xmlns:a16="http://schemas.microsoft.com/office/drawing/2014/main" id="{7BFEF663-4FE2-5D46-A105-AC6625006BE7}"/>
              </a:ext>
            </a:extLst>
          </p:cNvPr>
          <p:cNvSpPr/>
          <p:nvPr/>
        </p:nvSpPr>
        <p:spPr>
          <a:xfrm>
            <a:off x="4831734" y="2761133"/>
            <a:ext cx="2718816" cy="1842943"/>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GB" sz="2000" b="1" dirty="0">
                <a:solidFill>
                  <a:srgbClr val="7030A0"/>
                </a:solidFill>
                <a:latin typeface="Libre Franklin" pitchFamily="2" charset="77"/>
              </a:rPr>
              <a:t>COMPLEXITY 2</a:t>
            </a:r>
          </a:p>
        </p:txBody>
      </p:sp>
      <p:sp>
        <p:nvSpPr>
          <p:cNvPr id="11" name="Google Shape;621;g10182d5d6c8_0_419">
            <a:extLst>
              <a:ext uri="{FF2B5EF4-FFF2-40B4-BE49-F238E27FC236}">
                <a16:creationId xmlns:a16="http://schemas.microsoft.com/office/drawing/2014/main" id="{BB938032-A30A-E648-8945-2D5F56A25431}"/>
              </a:ext>
            </a:extLst>
          </p:cNvPr>
          <p:cNvSpPr/>
          <p:nvPr/>
        </p:nvSpPr>
        <p:spPr>
          <a:xfrm>
            <a:off x="1381173" y="2761134"/>
            <a:ext cx="2718816" cy="1842943"/>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GB" sz="2000" b="1" dirty="0">
                <a:solidFill>
                  <a:srgbClr val="7030A0"/>
                </a:solidFill>
                <a:latin typeface="Libre Franklin" pitchFamily="2" charset="77"/>
              </a:rPr>
              <a:t>COMPLEXITY 1</a:t>
            </a:r>
          </a:p>
        </p:txBody>
      </p:sp>
      <p:sp>
        <p:nvSpPr>
          <p:cNvPr id="12" name="Google Shape;481;g10182d5d6c8_0_116">
            <a:extLst>
              <a:ext uri="{FF2B5EF4-FFF2-40B4-BE49-F238E27FC236}">
                <a16:creationId xmlns:a16="http://schemas.microsoft.com/office/drawing/2014/main" id="{3EDDB059-A594-194C-BD58-19761AE14A58}"/>
              </a:ext>
            </a:extLst>
          </p:cNvPr>
          <p:cNvSpPr txBox="1">
            <a:spLocks noGrp="1"/>
          </p:cNvSpPr>
          <p:nvPr>
            <p:ph type="title"/>
          </p:nvPr>
        </p:nvSpPr>
        <p:spPr>
          <a:xfrm rot="-365">
            <a:off x="1854757" y="621504"/>
            <a:ext cx="8470800" cy="74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Libre Franklin Medium"/>
              <a:buNone/>
            </a:pPr>
            <a:r>
              <a:rPr lang="en-US" sz="4000" dirty="0"/>
              <a:t>WHEN SHOULD I REFER? </a:t>
            </a:r>
            <a:endParaRPr sz="4000" dirty="0"/>
          </a:p>
        </p:txBody>
      </p:sp>
    </p:spTree>
    <p:extLst>
      <p:ext uri="{BB962C8B-B14F-4D97-AF65-F5344CB8AC3E}">
        <p14:creationId xmlns:p14="http://schemas.microsoft.com/office/powerpoint/2010/main" val="24634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ppt_w</p:attrName>
                                        </p:attrNameLst>
                                      </p:cBhvr>
                                      <p:tavLst>
                                        <p:tav tm="0">
                                          <p:val>
                                            <p:strVal val="#ppt_w*0.70"/>
                                          </p:val>
                                        </p:tav>
                                        <p:tav tm="100000">
                                          <p:val>
                                            <p:strVal val="#ppt_w"/>
                                          </p:val>
                                        </p:tav>
                                      </p:tavLst>
                                    </p:anim>
                                    <p:anim calcmode="lin" valueType="num">
                                      <p:cBhvr>
                                        <p:cTn id="22" dur="1000" fill="hold"/>
                                        <p:tgtEl>
                                          <p:spTgt spid="28"/>
                                        </p:tgtEl>
                                        <p:attrNameLst>
                                          <p:attrName>ppt_h</p:attrName>
                                        </p:attrNameLst>
                                      </p:cBhvr>
                                      <p:tavLst>
                                        <p:tav tm="0">
                                          <p:val>
                                            <p:strVal val="#ppt_h"/>
                                          </p:val>
                                        </p:tav>
                                        <p:tav tm="100000">
                                          <p:val>
                                            <p:strVal val="#ppt_h"/>
                                          </p:val>
                                        </p:tav>
                                      </p:tavLst>
                                    </p:anim>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strVal val="#ppt_w*0.70"/>
                                          </p:val>
                                        </p:tav>
                                        <p:tav tm="100000">
                                          <p:val>
                                            <p:strVal val="#ppt_w"/>
                                          </p:val>
                                        </p:tav>
                                      </p:tavLst>
                                    </p:anim>
                                    <p:anim calcmode="lin" valueType="num">
                                      <p:cBhvr>
                                        <p:cTn id="36" dur="1000" fill="hold"/>
                                        <p:tgtEl>
                                          <p:spTgt spid="30"/>
                                        </p:tgtEl>
                                        <p:attrNameLst>
                                          <p:attrName>ppt_h</p:attrName>
                                        </p:attrNameLst>
                                      </p:cBhvr>
                                      <p:tavLst>
                                        <p:tav tm="0">
                                          <p:val>
                                            <p:strVal val="#ppt_h"/>
                                          </p:val>
                                        </p:tav>
                                        <p:tav tm="100000">
                                          <p:val>
                                            <p:strVal val="#ppt_h"/>
                                          </p:val>
                                        </p:tav>
                                      </p:tavLst>
                                    </p:anim>
                                    <p:animEffect transition="in" filter="fade">
                                      <p:cBhvr>
                                        <p:cTn id="37" dur="1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1;g10182d5d6c8_0_419">
            <a:extLst>
              <a:ext uri="{FF2B5EF4-FFF2-40B4-BE49-F238E27FC236}">
                <a16:creationId xmlns:a16="http://schemas.microsoft.com/office/drawing/2014/main" id="{934BA32B-A5F2-FB42-8C28-EFA638D9AA7F}"/>
              </a:ext>
            </a:extLst>
          </p:cNvPr>
          <p:cNvSpPr/>
          <p:nvPr/>
        </p:nvSpPr>
        <p:spPr>
          <a:xfrm>
            <a:off x="493798" y="0"/>
            <a:ext cx="11204404" cy="685800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GB" sz="2400" b="1" u="sng" dirty="0">
                <a:solidFill>
                  <a:srgbClr val="7030A0"/>
                </a:solidFill>
                <a:latin typeface="Libre Franklin" pitchFamily="2" charset="77"/>
              </a:rPr>
              <a:t>Complexity 1</a:t>
            </a:r>
          </a:p>
          <a:p>
            <a:pPr algn="ctr"/>
            <a:r>
              <a:rPr lang="en-GB" sz="2400" b="1" u="sng" dirty="0">
                <a:solidFill>
                  <a:srgbClr val="7030A0"/>
                </a:solidFill>
                <a:latin typeface="Libre Franklin" pitchFamily="2" charset="77"/>
              </a:rPr>
              <a:t>-General Practice-</a:t>
            </a:r>
            <a:endParaRPr lang="en-GB" sz="2400" dirty="0">
              <a:latin typeface="Libre Franklin" pitchFamily="2" charset="77"/>
            </a:endParaRPr>
          </a:p>
          <a:p>
            <a:pPr marL="285750" indent="-285750" algn="ctr">
              <a:buClr>
                <a:srgbClr val="7030A0"/>
              </a:buClr>
              <a:buFont typeface="Arial" panose="020B0604020202020204" pitchFamily="34" charset="0"/>
              <a:buChar char="•"/>
            </a:pPr>
            <a:endParaRPr lang="en-GB" sz="1800" dirty="0">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Diagnosis of periodontal condition, evaluate risk factors, create initial care plan</a:t>
            </a:r>
            <a:br>
              <a:rPr lang="en-GB" sz="1800" dirty="0">
                <a:solidFill>
                  <a:srgbClr val="7030A0"/>
                </a:solidFill>
                <a:latin typeface="Libre Franklin" pitchFamily="2" charset="77"/>
              </a:rPr>
            </a:br>
            <a:r>
              <a:rPr lang="en-GB" sz="1800" dirty="0">
                <a:solidFill>
                  <a:srgbClr val="7030A0"/>
                </a:solidFill>
                <a:latin typeface="Libre Franklin" pitchFamily="2" charset="77"/>
              </a:rPr>
              <a:t>Measure and record periodontal indices</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Communicate nature of findings to patient, including risks and outcomes</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Design a care plan and provide treatment</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Assess patient understanding and willingness to adhere to advice and care plan</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Evaluate outcome of periodontal care and provision of a supportive periodontal care program</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Continual motivation and risk factor management (e.g. plaque control)</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Avoid antibiotic use – unless necrotizing periodontal disease or acute abscess with systemic involvement or advised to by specialist as part of care plan</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Preventative and supportive care for patients with implants</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Palliative periodontal care and periodontal maintenance</a:t>
            </a:r>
          </a:p>
        </p:txBody>
      </p:sp>
    </p:spTree>
    <p:extLst>
      <p:ext uri="{BB962C8B-B14F-4D97-AF65-F5344CB8AC3E}">
        <p14:creationId xmlns:p14="http://schemas.microsoft.com/office/powerpoint/2010/main" val="18662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10182d5d6c8_0_78"/>
          <p:cNvSpPr/>
          <p:nvPr/>
        </p:nvSpPr>
        <p:spPr>
          <a:xfrm>
            <a:off x="226400" y="213360"/>
            <a:ext cx="4635160" cy="5730239"/>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r>
              <a:rPr lang="en-GB" sz="2800" b="1" dirty="0">
                <a:solidFill>
                  <a:schemeClr val="bg1"/>
                </a:solidFill>
                <a:latin typeface="Libre Franklin" pitchFamily="2" charset="77"/>
              </a:rPr>
              <a:t>Complexity 2</a:t>
            </a:r>
          </a:p>
          <a:p>
            <a:pPr algn="ctr"/>
            <a:r>
              <a:rPr lang="en-GB" sz="2800" b="1" dirty="0">
                <a:solidFill>
                  <a:schemeClr val="bg1"/>
                </a:solidFill>
                <a:latin typeface="Libre Franklin" pitchFamily="2" charset="77"/>
              </a:rPr>
              <a:t>- GDP or Specialist referral -</a:t>
            </a:r>
          </a:p>
          <a:p>
            <a:br>
              <a:rPr lang="en-GB" sz="3600" dirty="0"/>
            </a:br>
            <a:endParaRPr sz="3600" b="1" dirty="0">
              <a:solidFill>
                <a:schemeClr val="bg1"/>
              </a:solidFill>
              <a:latin typeface="Libre Franklin" pitchFamily="2" charset="77"/>
            </a:endParaRPr>
          </a:p>
        </p:txBody>
      </p:sp>
      <p:sp>
        <p:nvSpPr>
          <p:cNvPr id="7" name="Google Shape;511;g10182d5d6c8_0_170">
            <a:extLst>
              <a:ext uri="{FF2B5EF4-FFF2-40B4-BE49-F238E27FC236}">
                <a16:creationId xmlns:a16="http://schemas.microsoft.com/office/drawing/2014/main" id="{BD482BD3-A219-2E4D-83D0-0E33278741AA}"/>
              </a:ext>
            </a:extLst>
          </p:cNvPr>
          <p:cNvSpPr/>
          <p:nvPr/>
        </p:nvSpPr>
        <p:spPr>
          <a:xfrm>
            <a:off x="5163563" y="42671"/>
            <a:ext cx="6802037" cy="6071616"/>
          </a:xfrm>
          <a:prstGeom prst="rect">
            <a:avLst/>
          </a:prstGeom>
          <a:solidFill>
            <a:srgbClr val="F2F2F2"/>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Patients who have stage II, III or IV periodontitis (&gt;30% bone loss) &amp; pocketing &gt;6mm</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Grade C periodontitis (as determined by a specialist)</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Furcation defects or complex root morphology, when noted by a specialist</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Gingival enlargement requiring non-surgical management in collaboration with medical colleagues</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Patient who may require pocket reduction surgery as delegated by a specialist</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Non-plaque induced periodontal disease (virally-induced, auto-immune diseases, abnormal pigmentation, </a:t>
            </a:r>
            <a:r>
              <a:rPr lang="en-GB" sz="1800" dirty="0" err="1">
                <a:solidFill>
                  <a:srgbClr val="7030A0"/>
                </a:solidFill>
                <a:latin typeface="Libre Franklin" pitchFamily="2" charset="77"/>
              </a:rPr>
              <a:t>vesiculo</a:t>
            </a:r>
            <a:r>
              <a:rPr lang="en-GB" sz="1800" dirty="0">
                <a:solidFill>
                  <a:srgbClr val="7030A0"/>
                </a:solidFill>
                <a:latin typeface="Libre Franklin" pitchFamily="2" charset="77"/>
              </a:rPr>
              <a:t>-bullous diseases, periodontal manifestations of gastrointestinal &amp; other systemic diseases)</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Peri-implant mucositis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0"/>
            <a:ext cx="12191999" cy="1609344"/>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endParaRPr lang="en-GB" sz="3200" b="1" dirty="0">
              <a:solidFill>
                <a:schemeClr val="bg1"/>
              </a:solidFill>
              <a:latin typeface="Libre Franklin" pitchFamily="2" charset="77"/>
            </a:endParaRPr>
          </a:p>
          <a:p>
            <a:pPr algn="ctr"/>
            <a:r>
              <a:rPr lang="en-GB" sz="3200" b="1" dirty="0">
                <a:solidFill>
                  <a:schemeClr val="bg1"/>
                </a:solidFill>
                <a:latin typeface="Libre Franklin" pitchFamily="2" charset="77"/>
              </a:rPr>
              <a:t>Complexity 3</a:t>
            </a:r>
          </a:p>
          <a:p>
            <a:pPr algn="ctr"/>
            <a:r>
              <a:rPr lang="en-GB" sz="3200" b="1" dirty="0">
                <a:solidFill>
                  <a:schemeClr val="bg1"/>
                </a:solidFill>
                <a:latin typeface="Libre Franklin" pitchFamily="2" charset="77"/>
              </a:rPr>
              <a:t>- Referred to specialist -</a:t>
            </a:r>
          </a:p>
          <a:p>
            <a:br>
              <a:rPr lang="en-GB" sz="3200" dirty="0"/>
            </a:br>
            <a:r>
              <a:rPr lang="en-US" sz="1800" dirty="0">
                <a:solidFill>
                  <a:srgbClr val="FFFFFF"/>
                </a:solidFill>
                <a:latin typeface="Libre Franklin"/>
                <a:ea typeface="Libre Franklin"/>
                <a:cs typeface="Libre Franklin"/>
                <a:sym typeface="Libre Franklin"/>
              </a:rPr>
              <a:t> </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875908" y="1810278"/>
            <a:ext cx="10440181" cy="5632281"/>
          </a:xfrm>
          <a:prstGeom prst="rect">
            <a:avLst/>
          </a:prstGeom>
          <a:noFill/>
          <a:ln>
            <a:noFill/>
          </a:ln>
        </p:spPr>
        <p:txBody>
          <a:bodyPr spcFirstLastPara="1" wrap="square" lIns="91425" tIns="91425" rIns="91425" bIns="91425" anchor="t" anchorCtr="0">
            <a:spAutoFit/>
          </a:bodyPr>
          <a:lstStyle/>
          <a:p>
            <a:r>
              <a:rPr lang="en-GB" sz="2000" b="1" u="sng" dirty="0">
                <a:solidFill>
                  <a:srgbClr val="7030A0"/>
                </a:solidFill>
                <a:latin typeface="Libre Franklin" pitchFamily="2" charset="77"/>
              </a:rPr>
              <a:t>Usually referred once behavioural risk factors have been addressed and non-surgical treatment undertaken in general practice:</a:t>
            </a:r>
          </a:p>
          <a:p>
            <a:endParaRPr lang="en-GB" sz="2000" b="1"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Grade C or Stage IV periodontitis (bone loss &gt;2/3 root length) and true pocketing &gt;6mm  </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Patients requiring periodontal surgery</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Furcation defects and complex root morphologies not suitable for delegation (i.e. to be treated by a specialist)</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Non-plaque induced periodontal diseases not suitable for delegation to a practitioner with enhanced skills</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Patients requiring multi-disciplinary specialist care (Level 3) </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Level 2 complexity patients who don’t respond to treatment</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Non-plaque induced periodontal disease (periodontal manifestations of systemic disease) to establish a differential diagnosis, joint care with medical colleagues</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Peri-implantitis</a:t>
            </a:r>
          </a:p>
          <a:p>
            <a:br>
              <a:rPr lang="en-GB" sz="2400" dirty="0"/>
            </a:br>
            <a:br>
              <a:rPr lang="en-GB" sz="2400" dirty="0"/>
            </a:br>
            <a:br>
              <a:rPr lang="en-GB" sz="2400" dirty="0"/>
            </a:br>
            <a:endParaRPr lang="en-GB" sz="2400" dirty="0"/>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26711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18" dur="500"/>
                                        <p:tgtEl>
                                          <p:spTgt spid="7">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Effect transition="in" filter="checkerboard(across)">
                                      <p:cBhvr>
                                        <p:cTn id="23" dur="500"/>
                                        <p:tgtEl>
                                          <p:spTgt spid="7">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checkerboard(across)">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checkerboard(across)">
                                      <p:cBhvr>
                                        <p:cTn id="33" dur="500"/>
                                        <p:tgtEl>
                                          <p:spTgt spid="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checkerboard(across)">
                                      <p:cBhvr>
                                        <p:cTn id="38" dur="500"/>
                                        <p:tgtEl>
                                          <p:spTgt spid="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checkerboard(across)">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checkerboard(across)">
                                      <p:cBhvr>
                                        <p:cTn id="48" dur="5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checkerboard(across)">
                                      <p:cBhvr>
                                        <p:cTn id="53" dur="500"/>
                                        <p:tgtEl>
                                          <p:spTgt spid="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checkerboard(across)">
                                      <p:cBhvr>
                                        <p:cTn id="5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6" name="Picture 2">
            <a:extLst>
              <a:ext uri="{FF2B5EF4-FFF2-40B4-BE49-F238E27FC236}">
                <a16:creationId xmlns:a16="http://schemas.microsoft.com/office/drawing/2014/main" id="{FA2B1824-8537-BE48-9FB1-BDFAAA331A0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143625"/>
          </a:xfrm>
          <a:prstGeom prst="rect">
            <a:avLst/>
          </a:prstGeom>
          <a:noFill/>
          <a:extLst>
            <a:ext uri="{909E8E84-426E-40DD-AFC4-6F175D3DCCD1}">
              <a14:hiddenFill xmlns:a14="http://schemas.microsoft.com/office/drawing/2010/main">
                <a:solidFill>
                  <a:srgbClr val="FFFFFF"/>
                </a:solidFill>
              </a14:hiddenFill>
            </a:ext>
          </a:extLst>
        </p:spPr>
      </p:pic>
      <p:sp>
        <p:nvSpPr>
          <p:cNvPr id="421" name="Google Shape;421;g10182d5d6c8_0_9"/>
          <p:cNvSpPr/>
          <p:nvPr/>
        </p:nvSpPr>
        <p:spPr>
          <a:xfrm>
            <a:off x="442459" y="2254608"/>
            <a:ext cx="3282300" cy="3473700"/>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Medium"/>
                <a:cs typeface="Libre Franklin Medium"/>
                <a:sym typeface="Libre Franklin Medium"/>
              </a:rPr>
              <a:t>Theory </a:t>
            </a:r>
            <a:endParaRPr sz="2200" dirty="0"/>
          </a:p>
        </p:txBody>
      </p:sp>
      <p:sp>
        <p:nvSpPr>
          <p:cNvPr id="422" name="Google Shape;422;g10182d5d6c8_0_9"/>
          <p:cNvSpPr/>
          <p:nvPr/>
        </p:nvSpPr>
        <p:spPr>
          <a:xfrm>
            <a:off x="4336913" y="2253564"/>
            <a:ext cx="3281220" cy="3473755"/>
          </a:xfrm>
          <a:prstGeom prst="rect">
            <a:avLst/>
          </a:prstGeom>
          <a:solidFill>
            <a:srgbClr val="D883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Medium"/>
                <a:cs typeface="Libre Franklin Medium"/>
                <a:sym typeface="Libre Franklin Medium"/>
              </a:rPr>
              <a:t>Considerations</a:t>
            </a:r>
            <a:endParaRPr sz="2400" dirty="0">
              <a:solidFill>
                <a:schemeClr val="lt1"/>
              </a:solidFill>
              <a:latin typeface="Libre Franklin Medium"/>
              <a:ea typeface="Libre Franklin Medium"/>
              <a:cs typeface="Libre Franklin Medium"/>
              <a:sym typeface="Libre Franklin Medium"/>
            </a:endParaRPr>
          </a:p>
        </p:txBody>
      </p:sp>
      <p:sp>
        <p:nvSpPr>
          <p:cNvPr id="423" name="Google Shape;423;g10182d5d6c8_0_9"/>
          <p:cNvSpPr/>
          <p:nvPr/>
        </p:nvSpPr>
        <p:spPr>
          <a:xfrm>
            <a:off x="8241432" y="2255418"/>
            <a:ext cx="3270038" cy="3472128"/>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a:cs typeface="Libre Franklin Medium"/>
                <a:sym typeface="Libre Franklin Medium"/>
              </a:rPr>
              <a:t>Practical Implementation</a:t>
            </a:r>
            <a:endParaRPr sz="2400" i="0" u="none" strike="noStrike" cap="none" dirty="0">
              <a:solidFill>
                <a:srgbClr val="000000"/>
              </a:solidFill>
              <a:latin typeface="Libre Franklin"/>
              <a:ea typeface="Libre Franklin"/>
              <a:cs typeface="Libre Franklin"/>
              <a:sym typeface="Libre Franklin"/>
            </a:endParaRPr>
          </a:p>
        </p:txBody>
      </p:sp>
      <p:sp>
        <p:nvSpPr>
          <p:cNvPr id="424" name="Google Shape;424;g10182d5d6c8_0_9"/>
          <p:cNvSpPr/>
          <p:nvPr/>
        </p:nvSpPr>
        <p:spPr>
          <a:xfrm>
            <a:off x="159354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5" name="Google Shape;425;g10182d5d6c8_0_9"/>
          <p:cNvSpPr txBox="1"/>
          <p:nvPr/>
        </p:nvSpPr>
        <p:spPr>
          <a:xfrm>
            <a:off x="1822142"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1</a:t>
            </a:r>
            <a:endParaRPr sz="4800" b="1">
              <a:solidFill>
                <a:srgbClr val="FFFFFF"/>
              </a:solidFill>
              <a:latin typeface="Calibri"/>
              <a:ea typeface="Calibri"/>
              <a:cs typeface="Calibri"/>
              <a:sym typeface="Calibri"/>
            </a:endParaRPr>
          </a:p>
        </p:txBody>
      </p:sp>
      <p:sp>
        <p:nvSpPr>
          <p:cNvPr id="426" name="Google Shape;426;g10182d5d6c8_0_9"/>
          <p:cNvSpPr txBox="1"/>
          <p:nvPr/>
        </p:nvSpPr>
        <p:spPr>
          <a:xfrm>
            <a:off x="5721629"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2</a:t>
            </a:r>
            <a:endParaRPr sz="4800" b="1">
              <a:solidFill>
                <a:srgbClr val="FFFFFF"/>
              </a:solidFill>
              <a:latin typeface="Calibri"/>
              <a:ea typeface="Calibri"/>
              <a:cs typeface="Calibri"/>
              <a:sym typeface="Calibri"/>
            </a:endParaRPr>
          </a:p>
        </p:txBody>
      </p:sp>
      <p:sp>
        <p:nvSpPr>
          <p:cNvPr id="427" name="Google Shape;427;g10182d5d6c8_0_9"/>
          <p:cNvSpPr txBox="1"/>
          <p:nvPr/>
        </p:nvSpPr>
        <p:spPr>
          <a:xfrm>
            <a:off x="9610004"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3</a:t>
            </a:r>
            <a:endParaRPr sz="4800" b="1">
              <a:solidFill>
                <a:srgbClr val="FFFFFF"/>
              </a:solidFill>
              <a:latin typeface="Calibri"/>
              <a:ea typeface="Calibri"/>
              <a:cs typeface="Calibri"/>
              <a:sym typeface="Calibri"/>
            </a:endParaRPr>
          </a:p>
        </p:txBody>
      </p:sp>
      <p:sp>
        <p:nvSpPr>
          <p:cNvPr id="428" name="Google Shape;428;g10182d5d6c8_0_9"/>
          <p:cNvSpPr/>
          <p:nvPr/>
        </p:nvSpPr>
        <p:spPr>
          <a:xfrm>
            <a:off x="5493035"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9" name="Google Shape;429;g10182d5d6c8_0_9"/>
          <p:cNvSpPr/>
          <p:nvPr/>
        </p:nvSpPr>
        <p:spPr>
          <a:xfrm>
            <a:off x="938139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pic>
        <p:nvPicPr>
          <p:cNvPr id="430" name="Google Shape;430;g10182d5d6c8_0_9" descr="DTC-logo535-130.png"/>
          <p:cNvPicPr preferRelativeResize="0"/>
          <p:nvPr/>
        </p:nvPicPr>
        <p:blipFill rotWithShape="1">
          <a:blip r:embed="rId4">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285533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22"/>
                                        </p:tgtEl>
                                        <p:attrNameLst>
                                          <p:attrName>style.visibility</p:attrName>
                                        </p:attrNameLst>
                                      </p:cBhvr>
                                      <p:to>
                                        <p:strVal val="visible"/>
                                      </p:to>
                                    </p:set>
                                    <p:anim calcmode="lin" valueType="num">
                                      <p:cBhvr additive="base">
                                        <p:cTn id="13" dur="500" fill="hold"/>
                                        <p:tgtEl>
                                          <p:spTgt spid="422"/>
                                        </p:tgtEl>
                                        <p:attrNameLst>
                                          <p:attrName>ppt_x</p:attrName>
                                        </p:attrNameLst>
                                      </p:cBhvr>
                                      <p:tavLst>
                                        <p:tav tm="0">
                                          <p:val>
                                            <p:strVal val="#ppt_x"/>
                                          </p:val>
                                        </p:tav>
                                        <p:tav tm="100000">
                                          <p:val>
                                            <p:strVal val="#ppt_x"/>
                                          </p:val>
                                        </p:tav>
                                      </p:tavLst>
                                    </p:anim>
                                    <p:anim calcmode="lin" valueType="num">
                                      <p:cBhvr additive="base">
                                        <p:cTn id="14"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23"/>
                                        </p:tgtEl>
                                        <p:attrNameLst>
                                          <p:attrName>style.visibility</p:attrName>
                                        </p:attrNameLst>
                                      </p:cBhvr>
                                      <p:to>
                                        <p:strVal val="visible"/>
                                      </p:to>
                                    </p:set>
                                    <p:anim calcmode="lin" valueType="num">
                                      <p:cBhvr additive="base">
                                        <p:cTn id="19" dur="500" fill="hold"/>
                                        <p:tgtEl>
                                          <p:spTgt spid="423"/>
                                        </p:tgtEl>
                                        <p:attrNameLst>
                                          <p:attrName>ppt_x</p:attrName>
                                        </p:attrNameLst>
                                      </p:cBhvr>
                                      <p:tavLst>
                                        <p:tav tm="0">
                                          <p:val>
                                            <p:strVal val="#ppt_x"/>
                                          </p:val>
                                        </p:tav>
                                        <p:tav tm="100000">
                                          <p:val>
                                            <p:strVal val="#ppt_x"/>
                                          </p:val>
                                        </p:tav>
                                      </p:tavLst>
                                    </p:anim>
                                    <p:anim calcmode="lin" valueType="num">
                                      <p:cBhvr additive="base">
                                        <p:cTn id="20"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25" name="Google Shape;621;g10182d5d6c8_0_419">
            <a:extLst>
              <a:ext uri="{FF2B5EF4-FFF2-40B4-BE49-F238E27FC236}">
                <a16:creationId xmlns:a16="http://schemas.microsoft.com/office/drawing/2014/main" id="{3377EE9F-F4BE-7546-9999-C93CBAF8E538}"/>
              </a:ext>
            </a:extLst>
          </p:cNvPr>
          <p:cNvSpPr/>
          <p:nvPr/>
        </p:nvSpPr>
        <p:spPr>
          <a:xfrm>
            <a:off x="1949511" y="149352"/>
            <a:ext cx="8292977" cy="5849112"/>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endParaRPr lang="en-GB" sz="2000" b="1" u="sng" dirty="0">
              <a:solidFill>
                <a:schemeClr val="bg1">
                  <a:lumMod val="95000"/>
                </a:schemeClr>
              </a:solidFill>
              <a:latin typeface="Libre Franklin" pitchFamily="2" charset="77"/>
            </a:endParaRPr>
          </a:p>
          <a:p>
            <a:pPr algn="ctr"/>
            <a:endParaRPr lang="en-GB" sz="2000" b="1" u="sng" dirty="0">
              <a:solidFill>
                <a:schemeClr val="bg1">
                  <a:lumMod val="95000"/>
                </a:schemeClr>
              </a:solidFill>
              <a:latin typeface="Libre Franklin" pitchFamily="2" charset="77"/>
            </a:endParaRPr>
          </a:p>
          <a:p>
            <a:pPr algn="ctr"/>
            <a:endParaRPr lang="en-GB" sz="2000" b="1" u="sng" dirty="0">
              <a:solidFill>
                <a:srgbClr val="7030A0"/>
              </a:solidFill>
              <a:latin typeface="Libre Franklin" pitchFamily="2" charset="77"/>
            </a:endParaRPr>
          </a:p>
          <a:p>
            <a:pPr algn="ctr"/>
            <a:r>
              <a:rPr lang="en-GB" sz="2400" b="1" u="sng" dirty="0">
                <a:solidFill>
                  <a:srgbClr val="7030A0"/>
                </a:solidFill>
                <a:latin typeface="Libre Franklin" pitchFamily="2" charset="77"/>
              </a:rPr>
              <a:t>Motivating Patients </a:t>
            </a:r>
          </a:p>
          <a:p>
            <a:pPr algn="ctr"/>
            <a:r>
              <a:rPr lang="en-GB" sz="2400" b="1" u="sng" dirty="0">
                <a:solidFill>
                  <a:srgbClr val="7030A0"/>
                </a:solidFill>
                <a:latin typeface="Libre Franklin" pitchFamily="2" charset="77"/>
              </a:rPr>
              <a:t>SMOKING </a:t>
            </a:r>
          </a:p>
          <a:p>
            <a:endParaRPr lang="en-GB" sz="2000" b="1" dirty="0">
              <a:solidFill>
                <a:srgbClr val="7030A0"/>
              </a:solidFill>
              <a:latin typeface="Libre Franklin" pitchFamily="2" charset="77"/>
            </a:endParaRP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On average it takes 7 attempts to quit smoking</a:t>
            </a: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You must ask all patients about their tobacco use</a:t>
            </a: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It is your responsibility to ensure patients fully aware of the effects smoking will have on their periodontal health, response to treatment, risk of relapse and eventually risk of tooth loss</a:t>
            </a: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This conversation must be had and documented in your records</a:t>
            </a: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Current guidance is to refer to a specialist quit smoking service such as NHS </a:t>
            </a:r>
            <a:r>
              <a:rPr lang="en-GB" sz="2000" b="1" dirty="0" err="1">
                <a:solidFill>
                  <a:srgbClr val="7030A0"/>
                </a:solidFill>
                <a:latin typeface="Libre Franklin" pitchFamily="2" charset="77"/>
              </a:rPr>
              <a:t>Smokefree</a:t>
            </a:r>
            <a:r>
              <a:rPr lang="en-GB" sz="2000" b="1" dirty="0">
                <a:solidFill>
                  <a:srgbClr val="7030A0"/>
                </a:solidFill>
                <a:latin typeface="Libre Franklin" pitchFamily="2" charset="77"/>
              </a:rPr>
              <a:t> </a:t>
            </a: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If unwilling, you should provide brief cessation advice</a:t>
            </a:r>
          </a:p>
          <a:p>
            <a:pPr marL="342900" indent="-342900" fontAlgn="base">
              <a:buClr>
                <a:srgbClr val="7030A0"/>
              </a:buClr>
              <a:buFont typeface="Arial" panose="020B0604020202020204" pitchFamily="34" charset="0"/>
              <a:buChar char="•"/>
            </a:pPr>
            <a:r>
              <a:rPr lang="en-GB" sz="2000" b="1" dirty="0">
                <a:solidFill>
                  <a:srgbClr val="7030A0"/>
                </a:solidFill>
                <a:latin typeface="Libre Franklin" pitchFamily="2" charset="77"/>
              </a:rPr>
              <a:t>Patients should also be warned of transient increase in bleeding gums on cessation as the oral vascular supply returns to normal</a:t>
            </a:r>
          </a:p>
          <a:p>
            <a:br>
              <a:rPr lang="en-GB" sz="2400" dirty="0"/>
            </a:br>
            <a:endParaRPr sz="2300" b="1" dirty="0">
              <a:solidFill>
                <a:schemeClr val="lt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127"/>
          <p:cNvSpPr txBox="1">
            <a:spLocks noGrp="1"/>
          </p:cNvSpPr>
          <p:nvPr>
            <p:ph type="title"/>
          </p:nvPr>
        </p:nvSpPr>
        <p:spPr>
          <a:xfrm>
            <a:off x="1860600" y="117023"/>
            <a:ext cx="8470800" cy="746100"/>
          </a:xfrm>
          <a:prstGeom prst="rect">
            <a:avLst/>
          </a:prstGeom>
          <a:noFill/>
          <a:ln>
            <a:noFill/>
          </a:ln>
        </p:spPr>
        <p:txBody>
          <a:bodyPr spcFirstLastPara="1" wrap="square" lIns="91425" tIns="45700" rIns="91425" bIns="45700" anchor="ctr" anchorCtr="0">
            <a:normAutofit/>
          </a:bodyPr>
          <a:lstStyle/>
          <a:p>
            <a:pPr lvl="0" algn="ctr">
              <a:buClr>
                <a:schemeClr val="lt1"/>
              </a:buClr>
              <a:buSzPct val="111111"/>
            </a:pPr>
            <a:r>
              <a:rPr lang="en-GB" sz="3600" b="0" dirty="0"/>
              <a:t>CLINICAL RECORDS </a:t>
            </a:r>
            <a:endParaRPr sz="3600" dirty="0"/>
          </a:p>
        </p:txBody>
      </p:sp>
      <p:grpSp>
        <p:nvGrpSpPr>
          <p:cNvPr id="524" name="Google Shape;524;p127"/>
          <p:cNvGrpSpPr/>
          <p:nvPr/>
        </p:nvGrpSpPr>
        <p:grpSpPr>
          <a:xfrm>
            <a:off x="548013" y="899933"/>
            <a:ext cx="11474700" cy="5138408"/>
            <a:chOff x="1239008" y="1340368"/>
            <a:chExt cx="2033100" cy="1788000"/>
          </a:xfrm>
          <a:solidFill>
            <a:srgbClr val="7030A0"/>
          </a:solidFill>
        </p:grpSpPr>
        <p:sp>
          <p:nvSpPr>
            <p:cNvPr id="525" name="Google Shape;525;p127"/>
            <p:cNvSpPr/>
            <p:nvPr/>
          </p:nvSpPr>
          <p:spPr>
            <a:xfrm>
              <a:off x="1239008" y="1340368"/>
              <a:ext cx="2033100" cy="1788000"/>
            </a:xfrm>
            <a:prstGeom prst="rect">
              <a:avLst/>
            </a:prstGeom>
            <a:grp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p:txBody>
        </p:sp>
        <p:sp>
          <p:nvSpPr>
            <p:cNvPr id="526" name="Google Shape;526;p127"/>
            <p:cNvSpPr txBox="1"/>
            <p:nvPr/>
          </p:nvSpPr>
          <p:spPr>
            <a:xfrm>
              <a:off x="1244060" y="1700515"/>
              <a:ext cx="2028000" cy="1312800"/>
            </a:xfrm>
            <a:prstGeom prst="rect">
              <a:avLst/>
            </a:prstGeom>
            <a:grpFill/>
            <a:ln>
              <a:noFill/>
            </a:ln>
          </p:spPr>
          <p:txBody>
            <a:bodyPr spcFirstLastPara="1" wrap="square" lIns="91425" tIns="45700" rIns="91425" bIns="45700" anchor="ctr" anchorCtr="0">
              <a:noAutofit/>
            </a:bodyPr>
            <a:lstStyle/>
            <a:p>
              <a:pPr fontAlgn="base">
                <a:buClr>
                  <a:schemeClr val="bg1"/>
                </a:buClr>
              </a:pPr>
              <a:endParaRPr lang="en-GB" sz="1800" b="1" dirty="0">
                <a:solidFill>
                  <a:schemeClr val="bg1"/>
                </a:solidFill>
                <a:latin typeface="Libre Franklin" pitchFamily="2" charset="77"/>
              </a:endParaRPr>
            </a:p>
          </p:txBody>
        </p:sp>
      </p:grpSp>
      <p:pic>
        <p:nvPicPr>
          <p:cNvPr id="540" name="Google Shape;540;p12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10" name="TextBox 9">
            <a:extLst>
              <a:ext uri="{FF2B5EF4-FFF2-40B4-BE49-F238E27FC236}">
                <a16:creationId xmlns:a16="http://schemas.microsoft.com/office/drawing/2014/main" id="{4901639B-B921-CD43-AE18-87BA400C4B95}"/>
              </a:ext>
            </a:extLst>
          </p:cNvPr>
          <p:cNvSpPr txBox="1"/>
          <p:nvPr/>
        </p:nvSpPr>
        <p:spPr>
          <a:xfrm>
            <a:off x="841248" y="1069363"/>
            <a:ext cx="10802739" cy="4801314"/>
          </a:xfrm>
          <a:prstGeom prst="rect">
            <a:avLst/>
          </a:prstGeom>
          <a:noFill/>
        </p:spPr>
        <p:txBody>
          <a:bodyPr wrap="square">
            <a:spAutoFit/>
          </a:bodyPr>
          <a:lstStyle/>
          <a:p>
            <a:pPr marL="285750" indent="-285750" rtl="0" fontAlgn="base">
              <a:spcBef>
                <a:spcPts val="0"/>
              </a:spcBef>
              <a:spcAft>
                <a:spcPts val="0"/>
              </a:spcAft>
              <a:buClr>
                <a:schemeClr val="bg1"/>
              </a:buClr>
              <a:buFont typeface="Arial" panose="020B0604020202020204" pitchFamily="34" charset="0"/>
              <a:buChar char="•"/>
            </a:pPr>
            <a:r>
              <a:rPr lang="en-GB" sz="1800" b="0" i="0" u="none" strike="noStrike" dirty="0">
                <a:solidFill>
                  <a:schemeClr val="bg1"/>
                </a:solidFill>
                <a:effectLst/>
                <a:latin typeface="Libre Franklin" pitchFamily="2" charset="77"/>
              </a:rPr>
              <a:t>Vital to be able to demonstrate from the patient’s records and radiographs that any periodontal disease has been identified and recorded correctly</a:t>
            </a:r>
          </a:p>
          <a:p>
            <a:pPr marL="285750" indent="-285750" rtl="0" fontAlgn="base">
              <a:spcBef>
                <a:spcPts val="0"/>
              </a:spcBef>
              <a:spcAft>
                <a:spcPts val="0"/>
              </a:spcAft>
              <a:buClr>
                <a:schemeClr val="bg1"/>
              </a:buClr>
              <a:buFont typeface="Arial" panose="020B0604020202020204" pitchFamily="34" charset="0"/>
              <a:buChar char="•"/>
            </a:pPr>
            <a:endParaRPr lang="en-GB" sz="1800" b="0" i="0" u="none" strike="noStrike" dirty="0">
              <a:solidFill>
                <a:schemeClr val="bg1"/>
              </a:solidFill>
              <a:effectLst/>
              <a:latin typeface="Libre Franklin" pitchFamily="2" charset="77"/>
            </a:endParaRPr>
          </a:p>
          <a:p>
            <a:pPr marL="285750" indent="-285750" rtl="0" fontAlgn="base">
              <a:spcBef>
                <a:spcPts val="0"/>
              </a:spcBef>
              <a:spcAft>
                <a:spcPts val="0"/>
              </a:spcAft>
              <a:buClr>
                <a:schemeClr val="bg1"/>
              </a:buClr>
              <a:buFont typeface="Arial" panose="020B0604020202020204" pitchFamily="34" charset="0"/>
              <a:buChar char="•"/>
            </a:pPr>
            <a:r>
              <a:rPr lang="en-GB" sz="1800" b="0" i="0" u="none" strike="noStrike" dirty="0">
                <a:solidFill>
                  <a:schemeClr val="bg1"/>
                </a:solidFill>
                <a:effectLst/>
                <a:latin typeface="Libre Franklin" pitchFamily="2" charset="77"/>
              </a:rPr>
              <a:t>Records </a:t>
            </a:r>
            <a:r>
              <a:rPr lang="en-GB" sz="1800" b="1" i="0" u="none" strike="noStrike" dirty="0">
                <a:solidFill>
                  <a:schemeClr val="bg1"/>
                </a:solidFill>
                <a:effectLst/>
                <a:latin typeface="Libre Franklin" pitchFamily="2" charset="77"/>
              </a:rPr>
              <a:t>must </a:t>
            </a:r>
            <a:r>
              <a:rPr lang="en-GB" sz="1800" b="0" i="0" u="none" strike="noStrike" dirty="0">
                <a:solidFill>
                  <a:schemeClr val="bg1"/>
                </a:solidFill>
                <a:effectLst/>
                <a:latin typeface="Libre Franklin" pitchFamily="2" charset="77"/>
              </a:rPr>
              <a:t>show that the patient has been informed of the nature and extent of their periodontal disease</a:t>
            </a:r>
          </a:p>
          <a:p>
            <a:pPr marL="285750" indent="-285750" rtl="0" fontAlgn="base">
              <a:spcBef>
                <a:spcPts val="0"/>
              </a:spcBef>
              <a:spcAft>
                <a:spcPts val="0"/>
              </a:spcAft>
              <a:buClr>
                <a:schemeClr val="bg1"/>
              </a:buClr>
              <a:buFont typeface="Arial" panose="020B0604020202020204" pitchFamily="34" charset="0"/>
              <a:buChar char="•"/>
            </a:pPr>
            <a:endParaRPr lang="en-GB" sz="1800" b="0" i="0" u="none" strike="noStrike" dirty="0">
              <a:solidFill>
                <a:schemeClr val="bg1"/>
              </a:solidFill>
              <a:effectLst/>
              <a:latin typeface="Libre Franklin" pitchFamily="2" charset="77"/>
            </a:endParaRPr>
          </a:p>
          <a:p>
            <a:pPr marL="285750" indent="-285750" rtl="0" fontAlgn="base">
              <a:spcBef>
                <a:spcPts val="0"/>
              </a:spcBef>
              <a:spcAft>
                <a:spcPts val="0"/>
              </a:spcAft>
              <a:buClr>
                <a:schemeClr val="bg1"/>
              </a:buClr>
              <a:buFont typeface="Arial" panose="020B0604020202020204" pitchFamily="34" charset="0"/>
              <a:buChar char="•"/>
            </a:pPr>
            <a:r>
              <a:rPr lang="en-GB" sz="1800" b="0" i="0" u="none" strike="noStrike" dirty="0">
                <a:solidFill>
                  <a:schemeClr val="bg1"/>
                </a:solidFill>
                <a:effectLst/>
                <a:latin typeface="Libre Franklin" pitchFamily="2" charset="77"/>
              </a:rPr>
              <a:t>If some teeth have a guarded prognosis, this needs to be explained to the patient in a manner that they can understand and recorded in the notes.</a:t>
            </a:r>
          </a:p>
          <a:p>
            <a:pPr marL="285750" indent="-285750" rtl="0" fontAlgn="base">
              <a:spcBef>
                <a:spcPts val="0"/>
              </a:spcBef>
              <a:spcAft>
                <a:spcPts val="0"/>
              </a:spcAft>
              <a:buClr>
                <a:schemeClr val="bg1"/>
              </a:buClr>
              <a:buFont typeface="Arial" panose="020B0604020202020204" pitchFamily="34" charset="0"/>
              <a:buChar char="•"/>
            </a:pPr>
            <a:endParaRPr lang="en-GB" sz="1800" b="0" i="0" u="none" strike="noStrike" dirty="0">
              <a:solidFill>
                <a:schemeClr val="bg1"/>
              </a:solidFill>
              <a:effectLst/>
              <a:latin typeface="Libre Franklin" pitchFamily="2" charset="77"/>
            </a:endParaRPr>
          </a:p>
          <a:p>
            <a:pPr marL="285750" indent="-285750" rtl="0" fontAlgn="base">
              <a:spcBef>
                <a:spcPts val="0"/>
              </a:spcBef>
              <a:spcAft>
                <a:spcPts val="0"/>
              </a:spcAft>
              <a:buClr>
                <a:schemeClr val="bg1"/>
              </a:buClr>
              <a:buFont typeface="Arial" panose="020B0604020202020204" pitchFamily="34" charset="0"/>
              <a:buChar char="•"/>
            </a:pPr>
            <a:r>
              <a:rPr lang="en-GB" sz="1800" b="0" i="0" u="none" strike="noStrike" dirty="0">
                <a:solidFill>
                  <a:schemeClr val="bg1"/>
                </a:solidFill>
                <a:effectLst/>
                <a:latin typeface="Libre Franklin" pitchFamily="2" charset="77"/>
              </a:rPr>
              <a:t>Treatment options must be discussed and recorded, this should include the risks, benefits and costs.</a:t>
            </a:r>
          </a:p>
          <a:p>
            <a:pPr marL="285750" indent="-285750" rtl="0" fontAlgn="base">
              <a:spcBef>
                <a:spcPts val="0"/>
              </a:spcBef>
              <a:spcAft>
                <a:spcPts val="0"/>
              </a:spcAft>
              <a:buClr>
                <a:schemeClr val="bg1"/>
              </a:buClr>
              <a:buFont typeface="Arial" panose="020B0604020202020204" pitchFamily="34" charset="0"/>
              <a:buChar char="•"/>
            </a:pPr>
            <a:endParaRPr lang="en-GB" sz="1800" b="0" i="0" u="none" strike="noStrike" dirty="0">
              <a:solidFill>
                <a:schemeClr val="bg1"/>
              </a:solidFill>
              <a:effectLst/>
              <a:latin typeface="Libre Franklin" pitchFamily="2" charset="77"/>
            </a:endParaRPr>
          </a:p>
          <a:p>
            <a:pPr marL="285750" indent="-285750" rtl="0" fontAlgn="base">
              <a:spcBef>
                <a:spcPts val="0"/>
              </a:spcBef>
              <a:spcAft>
                <a:spcPts val="0"/>
              </a:spcAft>
              <a:buClr>
                <a:schemeClr val="bg1"/>
              </a:buClr>
              <a:buFont typeface="Arial" panose="020B0604020202020204" pitchFamily="34" charset="0"/>
              <a:buChar char="•"/>
            </a:pPr>
            <a:r>
              <a:rPr lang="en-GB" sz="1800" b="0" i="0" u="none" strike="noStrike" dirty="0">
                <a:solidFill>
                  <a:schemeClr val="bg1"/>
                </a:solidFill>
                <a:effectLst/>
                <a:latin typeface="Libre Franklin" pitchFamily="2" charset="77"/>
              </a:rPr>
              <a:t>The plan going forward must be discussed and documented (e.g. non-surgical therapy, referral or maintenance care)</a:t>
            </a:r>
          </a:p>
          <a:p>
            <a:pPr marL="285750" indent="-285750" rtl="0" fontAlgn="base">
              <a:spcBef>
                <a:spcPts val="0"/>
              </a:spcBef>
              <a:spcAft>
                <a:spcPts val="0"/>
              </a:spcAft>
              <a:buClr>
                <a:schemeClr val="bg1"/>
              </a:buClr>
              <a:buFont typeface="Arial" panose="020B0604020202020204" pitchFamily="34" charset="0"/>
              <a:buChar char="•"/>
            </a:pPr>
            <a:endParaRPr lang="en-GB" sz="1800" b="0" i="0" u="none" strike="noStrike" dirty="0">
              <a:solidFill>
                <a:schemeClr val="bg1"/>
              </a:solidFill>
              <a:effectLst/>
              <a:latin typeface="Libre Franklin" pitchFamily="2" charset="77"/>
            </a:endParaRPr>
          </a:p>
          <a:p>
            <a:pPr marL="285750" indent="-285750" rtl="0" fontAlgn="base">
              <a:spcBef>
                <a:spcPts val="0"/>
              </a:spcBef>
              <a:spcAft>
                <a:spcPts val="0"/>
              </a:spcAft>
              <a:buClr>
                <a:schemeClr val="bg1"/>
              </a:buClr>
              <a:buFont typeface="Arial" panose="020B0604020202020204" pitchFamily="34" charset="0"/>
              <a:buChar char="•"/>
            </a:pPr>
            <a:r>
              <a:rPr lang="en-GB" sz="1800" b="0" i="0" u="none" strike="noStrike" dirty="0">
                <a:solidFill>
                  <a:schemeClr val="bg1"/>
                </a:solidFill>
                <a:effectLst/>
                <a:latin typeface="Libre Franklin" pitchFamily="2" charset="77"/>
              </a:rPr>
              <a:t>You must include exactly what hygiene advice you have given; simply noting ‘OHI given’ is not sufficient in the clinical records.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dissolve">
                                      <p:cBhvr>
                                        <p:cTn id="7"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5" name="Google Shape;459;g10182d5d6c8_0_78">
            <a:extLst>
              <a:ext uri="{FF2B5EF4-FFF2-40B4-BE49-F238E27FC236}">
                <a16:creationId xmlns:a16="http://schemas.microsoft.com/office/drawing/2014/main" id="{D70EDD24-0709-7244-AEE9-42726B070EBF}"/>
              </a:ext>
            </a:extLst>
          </p:cNvPr>
          <p:cNvSpPr/>
          <p:nvPr/>
        </p:nvSpPr>
        <p:spPr>
          <a:xfrm>
            <a:off x="2484120" y="472439"/>
            <a:ext cx="7223760" cy="5288278"/>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r>
              <a:rPr lang="en-GB" sz="2400" b="1" u="sng" dirty="0">
                <a:solidFill>
                  <a:schemeClr val="bg1">
                    <a:lumMod val="95000"/>
                  </a:schemeClr>
                </a:solidFill>
                <a:latin typeface="Libre Franklin" pitchFamily="2" charset="77"/>
              </a:rPr>
              <a:t>SUPPORT FROM HYGIENIST</a:t>
            </a:r>
          </a:p>
          <a:p>
            <a:pPr algn="ctr"/>
            <a:endParaRPr lang="en-GB" sz="2000" b="1" dirty="0">
              <a:solidFill>
                <a:schemeClr val="bg1"/>
              </a:solidFill>
              <a:latin typeface="Libre Franklin" pitchFamily="2" charset="77"/>
            </a:endParaRPr>
          </a:p>
          <a:p>
            <a:pPr marL="285750" indent="-285750" fontAlgn="base">
              <a:buClr>
                <a:schemeClr val="bg1"/>
              </a:buClr>
              <a:buFont typeface="Arial" panose="020B0604020202020204" pitchFamily="34" charset="0"/>
              <a:buChar char="•"/>
            </a:pPr>
            <a:r>
              <a:rPr lang="en-GB" sz="2000" dirty="0">
                <a:solidFill>
                  <a:schemeClr val="bg1"/>
                </a:solidFill>
                <a:latin typeface="Libre Franklin" pitchFamily="2" charset="77"/>
              </a:rPr>
              <a:t>Periodontal treatment can be provided by a hygienist or dental hygiene therapist if it is within their scope of practice</a:t>
            </a:r>
          </a:p>
          <a:p>
            <a:pPr marL="285750" indent="-285750" fontAlgn="base">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fontAlgn="base">
              <a:buClr>
                <a:schemeClr val="bg1"/>
              </a:buClr>
              <a:buFont typeface="Arial" panose="020B0604020202020204" pitchFamily="34" charset="0"/>
              <a:buChar char="•"/>
            </a:pPr>
            <a:r>
              <a:rPr lang="en-GB" sz="2000" dirty="0">
                <a:solidFill>
                  <a:schemeClr val="bg1"/>
                </a:solidFill>
                <a:latin typeface="Libre Franklin" pitchFamily="2" charset="77"/>
              </a:rPr>
              <a:t>It is vital that it is clear to the patient, team and clinical records who is responsible for the care. This may be direct access to a hygienist/therapist or by prescription from a dentist.</a:t>
            </a:r>
          </a:p>
          <a:p>
            <a:pPr marL="285750" indent="-285750" fontAlgn="base">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fontAlgn="base">
              <a:buClr>
                <a:schemeClr val="bg1"/>
              </a:buClr>
              <a:buFont typeface="Arial" panose="020B0604020202020204" pitchFamily="34" charset="0"/>
              <a:buChar char="•"/>
            </a:pPr>
            <a:r>
              <a:rPr lang="en-GB" sz="2000" dirty="0">
                <a:solidFill>
                  <a:schemeClr val="bg1"/>
                </a:solidFill>
                <a:latin typeface="Libre Franklin" pitchFamily="2" charset="77"/>
              </a:rPr>
              <a:t>If you are responsible for care, you must assess and record the outcome and progress of periodontal treatment at your examinations, even if this is evaluating the work done by the hygienist</a:t>
            </a:r>
          </a:p>
          <a:p>
            <a:pPr algn="ctr"/>
            <a:endParaRPr lang="en-GB" sz="2000" b="1" dirty="0">
              <a:solidFill>
                <a:schemeClr val="bg1">
                  <a:lumMod val="95000"/>
                </a:schemeClr>
              </a:solidFill>
              <a:latin typeface="Libre Franklin" pitchFamily="2" charset="77"/>
            </a:endParaRPr>
          </a:p>
        </p:txBody>
      </p:sp>
    </p:spTree>
    <p:extLst>
      <p:ext uri="{BB962C8B-B14F-4D97-AF65-F5344CB8AC3E}">
        <p14:creationId xmlns:p14="http://schemas.microsoft.com/office/powerpoint/2010/main" val="41872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2CFF"/>
        </a:solidFill>
        <a:effectLst/>
      </p:bgPr>
    </p:bg>
    <p:spTree>
      <p:nvGrpSpPr>
        <p:cNvPr id="1" name="Shape 647"/>
        <p:cNvGrpSpPr/>
        <p:nvPr/>
      </p:nvGrpSpPr>
      <p:grpSpPr>
        <a:xfrm>
          <a:off x="0" y="0"/>
          <a:ext cx="0" cy="0"/>
          <a:chOff x="0" y="0"/>
          <a:chExt cx="0" cy="0"/>
        </a:xfrm>
      </p:grpSpPr>
      <p:sp>
        <p:nvSpPr>
          <p:cNvPr id="649" name="Google Shape;649;p17"/>
          <p:cNvSpPr txBox="1"/>
          <p:nvPr/>
        </p:nvSpPr>
        <p:spPr>
          <a:xfrm>
            <a:off x="733280" y="1939377"/>
            <a:ext cx="11289433" cy="3785621"/>
          </a:xfrm>
          <a:prstGeom prst="rect">
            <a:avLst/>
          </a:prstGeom>
          <a:noFill/>
          <a:ln>
            <a:noFill/>
          </a:ln>
        </p:spPr>
        <p:txBody>
          <a:bodyPr spcFirstLastPara="1" wrap="square" lIns="91425" tIns="91425" rIns="91425" bIns="91425" anchor="t" anchorCtr="0">
            <a:spAutoFit/>
          </a:bodyPr>
          <a:lstStyle/>
          <a:p>
            <a:pPr fontAlgn="base"/>
            <a:br>
              <a:rPr lang="en-GB" sz="1800" dirty="0"/>
            </a:br>
            <a:r>
              <a:rPr lang="en-GB" sz="1800" dirty="0" err="1">
                <a:solidFill>
                  <a:schemeClr val="bg1"/>
                </a:solidFill>
                <a:latin typeface="Libre Franklin" pitchFamily="2" charset="77"/>
              </a:rPr>
              <a:t>Smokefree</a:t>
            </a:r>
            <a:r>
              <a:rPr lang="en-GB" sz="1800" dirty="0">
                <a:solidFill>
                  <a:schemeClr val="bg1"/>
                </a:solidFill>
                <a:latin typeface="Libre Franklin" pitchFamily="2" charset="77"/>
              </a:rPr>
              <a:t> – </a:t>
            </a:r>
            <a:r>
              <a:rPr lang="en-GB" sz="1800" dirty="0" err="1">
                <a:solidFill>
                  <a:schemeClr val="bg1"/>
                </a:solidFill>
                <a:latin typeface="Libre Franklin" pitchFamily="2" charset="77"/>
              </a:rPr>
              <a:t>www.nhs.uk</a:t>
            </a:r>
            <a:r>
              <a:rPr lang="en-GB" sz="1800" dirty="0">
                <a:solidFill>
                  <a:schemeClr val="bg1"/>
                </a:solidFill>
                <a:latin typeface="Libre Franklin" pitchFamily="2" charset="77"/>
              </a:rPr>
              <a:t>/</a:t>
            </a:r>
            <a:r>
              <a:rPr lang="en-GB" sz="1800" dirty="0" err="1">
                <a:solidFill>
                  <a:schemeClr val="bg1"/>
                </a:solidFill>
                <a:latin typeface="Libre Franklin" pitchFamily="2" charset="77"/>
              </a:rPr>
              <a:t>smokefree</a:t>
            </a:r>
            <a:endParaRPr lang="en-GB" sz="1800" dirty="0">
              <a:solidFill>
                <a:schemeClr val="bg1"/>
              </a:solidFill>
              <a:latin typeface="Libre Franklin" pitchFamily="2" charset="77"/>
            </a:endParaRPr>
          </a:p>
          <a:p>
            <a:pPr fontAlgn="base"/>
            <a:br>
              <a:rPr lang="en-GB" sz="1800" dirty="0">
                <a:solidFill>
                  <a:schemeClr val="bg1"/>
                </a:solidFill>
                <a:latin typeface="Libre Franklin" pitchFamily="2" charset="77"/>
              </a:rPr>
            </a:br>
            <a:r>
              <a:rPr lang="en-GB" sz="1800" dirty="0">
                <a:solidFill>
                  <a:schemeClr val="bg1"/>
                </a:solidFill>
                <a:latin typeface="Libre Franklin" pitchFamily="2" charset="77"/>
              </a:rPr>
              <a:t>BSP Flowchart Implementing the 2017 Classification, BSP</a:t>
            </a:r>
          </a:p>
          <a:p>
            <a:pPr fontAlgn="base"/>
            <a:br>
              <a:rPr lang="en-GB" sz="1800" dirty="0">
                <a:solidFill>
                  <a:schemeClr val="bg1"/>
                </a:solidFill>
                <a:latin typeface="Libre Franklin" pitchFamily="2" charset="77"/>
              </a:rPr>
            </a:br>
            <a:r>
              <a:rPr lang="en-GB" sz="1800" dirty="0">
                <a:solidFill>
                  <a:schemeClr val="bg1"/>
                </a:solidFill>
                <a:latin typeface="Libre Franklin" pitchFamily="2" charset="77"/>
              </a:rPr>
              <a:t>NHS avoidance of doubt: Provision of phased treatments, BSP</a:t>
            </a:r>
          </a:p>
          <a:p>
            <a:pPr fontAlgn="base"/>
            <a:br>
              <a:rPr lang="en-GB" sz="1800" dirty="0">
                <a:solidFill>
                  <a:schemeClr val="bg1"/>
                </a:solidFill>
                <a:latin typeface="Libre Franklin" pitchFamily="2" charset="77"/>
              </a:rPr>
            </a:br>
            <a:r>
              <a:rPr lang="en-GB" sz="1800" dirty="0">
                <a:solidFill>
                  <a:schemeClr val="bg1"/>
                </a:solidFill>
                <a:latin typeface="Libre Franklin" pitchFamily="2" charset="77"/>
              </a:rPr>
              <a:t>The good practitioners guide to periodontology 2016, BSP</a:t>
            </a:r>
          </a:p>
          <a:p>
            <a:pPr fontAlgn="base"/>
            <a:br>
              <a:rPr lang="en-GB" sz="1800" dirty="0">
                <a:solidFill>
                  <a:schemeClr val="bg1"/>
                </a:solidFill>
                <a:latin typeface="Libre Franklin" pitchFamily="2" charset="77"/>
              </a:rPr>
            </a:br>
            <a:r>
              <a:rPr lang="en-GB" sz="1800" dirty="0">
                <a:solidFill>
                  <a:schemeClr val="bg1"/>
                </a:solidFill>
                <a:latin typeface="Libre Franklin" pitchFamily="2" charset="77"/>
              </a:rPr>
              <a:t>BPE guidelines 2019, BSP</a:t>
            </a:r>
          </a:p>
          <a:p>
            <a:br>
              <a:rPr lang="en-GB" sz="1800" dirty="0">
                <a:solidFill>
                  <a:schemeClr val="bg1"/>
                </a:solidFill>
                <a:latin typeface="Libre Franklin" pitchFamily="2" charset="77"/>
              </a:rPr>
            </a:br>
            <a:r>
              <a:rPr lang="en-GB" sz="1800" dirty="0">
                <a:solidFill>
                  <a:schemeClr val="bg1"/>
                </a:solidFill>
                <a:latin typeface="Libre Franklin" pitchFamily="2" charset="77"/>
              </a:rPr>
              <a:t>Delivering Better Oral Health: an evidence-based toolkit for prevention, </a:t>
            </a:r>
            <a:r>
              <a:rPr lang="en-GB" sz="1800" dirty="0" err="1">
                <a:solidFill>
                  <a:schemeClr val="bg1"/>
                </a:solidFill>
                <a:latin typeface="Libre Franklin" pitchFamily="2" charset="77"/>
              </a:rPr>
              <a:t>Gov.uk</a:t>
            </a:r>
            <a:r>
              <a:rPr lang="en-GB" sz="1800" dirty="0">
                <a:solidFill>
                  <a:schemeClr val="bg1"/>
                </a:solidFill>
                <a:latin typeface="Libre Franklin" pitchFamily="2" charset="77"/>
              </a:rPr>
              <a:t> (new update 21</a:t>
            </a:r>
            <a:r>
              <a:rPr lang="en-GB" sz="1800" baseline="30000" dirty="0">
                <a:solidFill>
                  <a:schemeClr val="bg1"/>
                </a:solidFill>
                <a:latin typeface="Libre Franklin" pitchFamily="2" charset="77"/>
              </a:rPr>
              <a:t>st</a:t>
            </a:r>
            <a:r>
              <a:rPr lang="en-GB" sz="1800" dirty="0">
                <a:solidFill>
                  <a:schemeClr val="bg1"/>
                </a:solidFill>
                <a:latin typeface="Libre Franklin" pitchFamily="2" charset="77"/>
              </a:rPr>
              <a:t> September 2021)</a:t>
            </a:r>
            <a:endParaRPr sz="1800" b="1" dirty="0">
              <a:solidFill>
                <a:schemeClr val="bg1"/>
              </a:solidFill>
              <a:latin typeface="Libre Franklin" pitchFamily="2" charset="77"/>
              <a:ea typeface="Libre Franklin"/>
              <a:cs typeface="Libre Franklin"/>
              <a:sym typeface="Libre Franklin"/>
            </a:endParaRPr>
          </a:p>
        </p:txBody>
      </p:sp>
      <p:pic>
        <p:nvPicPr>
          <p:cNvPr id="650" name="Google Shape;650;p1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651" name="Google Shape;651;p17"/>
          <p:cNvSpPr/>
          <p:nvPr/>
        </p:nvSpPr>
        <p:spPr>
          <a:xfrm>
            <a:off x="2391440" y="348392"/>
            <a:ext cx="7409100" cy="1120500"/>
          </a:xfrm>
          <a:prstGeom prst="roundRect">
            <a:avLst>
              <a:gd name="adj" fmla="val 16667"/>
            </a:avLst>
          </a:prstGeom>
          <a:solidFill>
            <a:srgbClr val="9CC2E5">
              <a:alpha val="4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600" b="1" dirty="0">
                <a:solidFill>
                  <a:schemeClr val="lt1"/>
                </a:solidFill>
                <a:latin typeface="Libre Franklin"/>
                <a:ea typeface="Libre Franklin"/>
                <a:cs typeface="Libre Franklin"/>
                <a:sym typeface="Libre Franklin"/>
              </a:rPr>
              <a:t>RERFERNCES AND FURTHER READING </a:t>
            </a:r>
            <a:endParaRPr sz="2600" b="1" dirty="0">
              <a:solidFill>
                <a:srgbClr val="FFFFFF"/>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blinds(horizontal)">
                                      <p:cBhvr>
                                        <p:cTn id="7" dur="5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3000"/>
              <a:buFont typeface="Libre Franklin Medium"/>
              <a:buNone/>
            </a:pPr>
            <a:r>
              <a:rPr lang="en-US" dirty="0"/>
              <a:t>GDC OUTCOMES </a:t>
            </a:r>
            <a:endParaRPr dirty="0"/>
          </a:p>
        </p:txBody>
      </p:sp>
      <p:sp>
        <p:nvSpPr>
          <p:cNvPr id="390" name="Google Shape;390;p2"/>
          <p:cNvSpPr txBox="1"/>
          <p:nvPr/>
        </p:nvSpPr>
        <p:spPr>
          <a:xfrm>
            <a:off x="1312296" y="1143750"/>
            <a:ext cx="10195200" cy="3935396"/>
          </a:xfrm>
          <a:prstGeom prst="rect">
            <a:avLst/>
          </a:prstGeom>
          <a:solidFill>
            <a:srgbClr val="7030A0">
              <a:alpha val="49020"/>
            </a:srgbClr>
          </a:solid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None/>
            </a:pPr>
            <a:endParaRPr sz="2000" b="1" dirty="0">
              <a:solidFill>
                <a:schemeClr val="lt1"/>
              </a:solidFill>
              <a:latin typeface="Libre Franklin" pitchFamily="2" charset="77"/>
              <a:ea typeface="Libre Franklin"/>
              <a:cs typeface="Libre Franklin"/>
              <a:sym typeface="Libre Franklin"/>
            </a:endParaRPr>
          </a:p>
          <a:p>
            <a:pPr marL="0" lvl="0" indent="0" rtl="0">
              <a:lnSpc>
                <a:spcPct val="90000"/>
              </a:lnSpc>
              <a:spcBef>
                <a:spcPts val="0"/>
              </a:spcBef>
              <a:spcAft>
                <a:spcPts val="0"/>
              </a:spcAft>
              <a:buNone/>
            </a:pPr>
            <a:endParaRPr sz="2000" b="1" dirty="0">
              <a:solidFill>
                <a:schemeClr val="lt1"/>
              </a:solidFill>
              <a:latin typeface="Libre Franklin" pitchFamily="2" charset="77"/>
              <a:ea typeface="Libre Franklin"/>
              <a:cs typeface="Libre Franklin"/>
              <a:sym typeface="Libre Franklin"/>
            </a:endParaRPr>
          </a:p>
          <a:p>
            <a:pPr lvl="0">
              <a:lnSpc>
                <a:spcPct val="90000"/>
              </a:lnSpc>
            </a:pPr>
            <a:r>
              <a:rPr lang="en-GB" sz="1800" b="1" dirty="0">
                <a:solidFill>
                  <a:schemeClr val="bg1"/>
                </a:solidFill>
                <a:latin typeface="Libre Franklin" pitchFamily="2" charset="77"/>
              </a:rPr>
              <a:t>To be able to communicate effectively with patients on the diagnosis and treatment options of periodontal disease.</a:t>
            </a:r>
            <a:endParaRPr sz="1800" b="1" dirty="0">
              <a:solidFill>
                <a:schemeClr val="bg1"/>
              </a:solidFill>
              <a:latin typeface="Libre Franklin" pitchFamily="2" charset="77"/>
              <a:ea typeface="Libre Franklin"/>
              <a:cs typeface="Libre Franklin"/>
              <a:sym typeface="Libre Franklin"/>
            </a:endParaRPr>
          </a:p>
          <a:p>
            <a:pPr marL="0" marR="0" lvl="0" indent="0" algn="ctr" rtl="0">
              <a:lnSpc>
                <a:spcPct val="100000"/>
              </a:lnSpc>
              <a:spcBef>
                <a:spcPts val="600"/>
              </a:spcBef>
              <a:spcAft>
                <a:spcPts val="0"/>
              </a:spcAft>
              <a:buClr>
                <a:srgbClr val="000000"/>
              </a:buClr>
              <a:buSzPts val="1800"/>
              <a:buFont typeface="Arial"/>
              <a:buNone/>
            </a:pPr>
            <a:endParaRPr sz="2000" b="1" dirty="0">
              <a:solidFill>
                <a:srgbClr val="7030A0"/>
              </a:solidFill>
              <a:latin typeface="Libre Franklin" pitchFamily="2" charset="77"/>
              <a:ea typeface="Libre Franklin"/>
              <a:cs typeface="Libre Franklin"/>
              <a:sym typeface="Libre Franklin"/>
            </a:endParaRPr>
          </a:p>
          <a:p>
            <a:pPr marL="0" lvl="0" indent="0" rtl="0">
              <a:lnSpc>
                <a:spcPct val="90000"/>
              </a:lnSpc>
              <a:spcBef>
                <a:spcPts val="1000"/>
              </a:spcBef>
              <a:spcAft>
                <a:spcPts val="0"/>
              </a:spcAft>
              <a:buNone/>
            </a:pPr>
            <a:endParaRPr lang="en-US" sz="1800" dirty="0">
              <a:solidFill>
                <a:schemeClr val="bg1"/>
              </a:solidFill>
              <a:latin typeface="Libre Franklin" pitchFamily="2" charset="77"/>
              <a:ea typeface="Libre Franklin"/>
              <a:cs typeface="Libre Franklin"/>
              <a:sym typeface="Libre Franklin"/>
            </a:endParaRPr>
          </a:p>
          <a:p>
            <a:pPr lvl="0">
              <a:lnSpc>
                <a:spcPct val="90000"/>
              </a:lnSpc>
              <a:spcBef>
                <a:spcPts val="1000"/>
              </a:spcBef>
            </a:pPr>
            <a:r>
              <a:rPr lang="en-GB" sz="1800" b="1" dirty="0">
                <a:solidFill>
                  <a:schemeClr val="bg1"/>
                </a:solidFill>
                <a:latin typeface="Libre Franklin" pitchFamily="2" charset="77"/>
              </a:rPr>
              <a:t>To work effectively with hygienist and other dental team members (e.g. specialists) when referral is offered as an option.</a:t>
            </a:r>
            <a:endParaRPr lang="en-US" sz="1800" b="1" dirty="0">
              <a:solidFill>
                <a:schemeClr val="bg1"/>
              </a:solidFill>
              <a:latin typeface="Libre Franklin" pitchFamily="2" charset="77"/>
              <a:ea typeface="Libre Franklin"/>
              <a:cs typeface="Libre Franklin"/>
              <a:sym typeface="Libre Franklin"/>
            </a:endParaRPr>
          </a:p>
          <a:p>
            <a:pPr lvl="0">
              <a:lnSpc>
                <a:spcPct val="90000"/>
              </a:lnSpc>
              <a:spcBef>
                <a:spcPts val="1000"/>
              </a:spcBef>
            </a:pPr>
            <a:r>
              <a:rPr lang="en-US" sz="2000" b="1" dirty="0">
                <a:solidFill>
                  <a:schemeClr val="bg1"/>
                </a:solidFill>
                <a:latin typeface="Libre Franklin" pitchFamily="2" charset="77"/>
                <a:ea typeface="Libre Franklin"/>
                <a:cs typeface="Libre Franklin"/>
                <a:sym typeface="Libre Franklin"/>
              </a:rPr>
              <a:t> </a:t>
            </a:r>
          </a:p>
          <a:p>
            <a:pPr lvl="0">
              <a:lnSpc>
                <a:spcPct val="90000"/>
              </a:lnSpc>
              <a:spcBef>
                <a:spcPts val="1000"/>
              </a:spcBef>
            </a:pPr>
            <a:r>
              <a:rPr lang="en-GB" sz="1800" b="1" dirty="0">
                <a:solidFill>
                  <a:schemeClr val="bg1"/>
                </a:solidFill>
                <a:latin typeface="Libre Franklin" pitchFamily="2" charset="77"/>
              </a:rPr>
              <a:t>Understanding that classification systems can change and importance of applying this into practice.</a:t>
            </a:r>
            <a:endParaRPr sz="1800" b="1" i="0" u="none" strike="noStrike" cap="none" dirty="0">
              <a:solidFill>
                <a:schemeClr val="bg1"/>
              </a:solidFill>
              <a:latin typeface="Libre Franklin" pitchFamily="2" charset="77"/>
              <a:ea typeface="Libre Franklin Medium"/>
              <a:cs typeface="Libre Franklin Medium"/>
              <a:sym typeface="Libre Franklin Medium"/>
            </a:endParaRPr>
          </a:p>
          <a:p>
            <a:pPr marL="285750" marR="0" lvl="0" indent="-317500" algn="l" rtl="0">
              <a:lnSpc>
                <a:spcPct val="100000"/>
              </a:lnSpc>
              <a:spcBef>
                <a:spcPts val="600"/>
              </a:spcBef>
              <a:spcAft>
                <a:spcPts val="0"/>
              </a:spcAft>
              <a:buClr>
                <a:srgbClr val="7030A0"/>
              </a:buClr>
              <a:buSzPts val="1900"/>
              <a:buFont typeface="Libre Franklin"/>
              <a:buChar char="•"/>
            </a:pPr>
            <a:endParaRPr sz="1900" i="0" u="none" strike="noStrike" cap="none" dirty="0">
              <a:solidFill>
                <a:srgbClr val="3F3F3F"/>
              </a:solidFill>
              <a:latin typeface="Libre Franklin" pitchFamily="2" charset="77"/>
              <a:ea typeface="Libre Franklin Medium"/>
              <a:cs typeface="Libre Franklin Medium"/>
              <a:sym typeface="Libre Franklin Medium"/>
            </a:endParaRPr>
          </a:p>
        </p:txBody>
      </p:sp>
      <p:sp>
        <p:nvSpPr>
          <p:cNvPr id="391" name="Google Shape;391;p2"/>
          <p:cNvSpPr/>
          <p:nvPr/>
        </p:nvSpPr>
        <p:spPr>
          <a:xfrm>
            <a:off x="533399" y="1763125"/>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Arial Black"/>
                <a:ea typeface="Arial Black"/>
                <a:cs typeface="Arial Black"/>
                <a:sym typeface="Arial Black"/>
              </a:rPr>
              <a:t>A</a:t>
            </a: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33399" y="4101876"/>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Arial Black"/>
                <a:ea typeface="Arial Black"/>
                <a:cs typeface="Arial Black"/>
                <a:sym typeface="Arial Black"/>
              </a:rPr>
              <a:t>C</a:t>
            </a:r>
            <a:endParaRPr sz="1400" b="0" i="0" u="none" strike="noStrike" cap="none">
              <a:solidFill>
                <a:srgbClr val="000000"/>
              </a:solidFill>
              <a:latin typeface="Arial"/>
              <a:ea typeface="Arial"/>
              <a:cs typeface="Arial"/>
              <a:sym typeface="Arial"/>
            </a:endParaRPr>
          </a:p>
        </p:txBody>
      </p:sp>
      <p:sp>
        <p:nvSpPr>
          <p:cNvPr id="6" name="Google Shape;391;p2">
            <a:extLst>
              <a:ext uri="{FF2B5EF4-FFF2-40B4-BE49-F238E27FC236}">
                <a16:creationId xmlns:a16="http://schemas.microsoft.com/office/drawing/2014/main" id="{860357D5-E60C-D145-A39C-73C524911A42}"/>
              </a:ext>
            </a:extLst>
          </p:cNvPr>
          <p:cNvSpPr/>
          <p:nvPr/>
        </p:nvSpPr>
        <p:spPr>
          <a:xfrm>
            <a:off x="533399" y="3083912"/>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lt1"/>
                </a:solidFill>
                <a:latin typeface="Arial Black"/>
                <a:ea typeface="Arial Black"/>
                <a:cs typeface="Arial Black"/>
                <a:sym typeface="Arial Black"/>
              </a:rPr>
              <a:t>B</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4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2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4415400"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595500" y="2701200"/>
            <a:ext cx="3819900" cy="1455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111111"/>
              <a:buFont typeface="Libre Franklin Medium"/>
              <a:buNone/>
            </a:pPr>
            <a:r>
              <a:rPr lang="en-US" sz="4600" b="1" dirty="0">
                <a:solidFill>
                  <a:srgbClr val="FFFFFF"/>
                </a:solidFill>
                <a:latin typeface="Libre Franklin" pitchFamily="2" charset="77"/>
              </a:rPr>
              <a:t>AIMS AND OBJECTIVES</a:t>
            </a:r>
            <a:endParaRPr sz="4600" b="1" dirty="0">
              <a:solidFill>
                <a:srgbClr val="FFFFFF"/>
              </a:solidFill>
              <a:latin typeface="Libre Franklin" pitchFamily="2" charset="77"/>
            </a:endParaRPr>
          </a:p>
        </p:txBody>
      </p:sp>
      <p:grpSp>
        <p:nvGrpSpPr>
          <p:cNvPr id="399" name="Google Shape;399;p122"/>
          <p:cNvGrpSpPr/>
          <p:nvPr/>
        </p:nvGrpSpPr>
        <p:grpSpPr>
          <a:xfrm>
            <a:off x="4821944" y="747335"/>
            <a:ext cx="7206014" cy="5465787"/>
            <a:chOff x="1674004" y="564531"/>
            <a:chExt cx="5193524" cy="5465787"/>
          </a:xfrm>
        </p:grpSpPr>
        <p:sp>
          <p:nvSpPr>
            <p:cNvPr id="400" name="Google Shape;400;p122"/>
            <p:cNvSpPr/>
            <p:nvPr/>
          </p:nvSpPr>
          <p:spPr>
            <a:xfrm>
              <a:off x="1691928" y="564531"/>
              <a:ext cx="5175600" cy="993300"/>
            </a:xfrm>
            <a:prstGeom prst="rect">
              <a:avLst/>
            </a:prstGeom>
            <a:solidFill>
              <a:srgbClr val="D3B6EA"/>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1800" dirty="0">
                  <a:solidFill>
                    <a:srgbClr val="7030A0"/>
                  </a:solidFill>
                  <a:latin typeface="Libre Franklin" pitchFamily="2" charset="77"/>
                </a:rPr>
                <a:t>To understand the classification of periodontal disease </a:t>
              </a:r>
            </a:p>
          </p:txBody>
        </p:sp>
        <p:sp>
          <p:nvSpPr>
            <p:cNvPr id="401" name="Google Shape;401;p122"/>
            <p:cNvSpPr/>
            <p:nvPr/>
          </p:nvSpPr>
          <p:spPr>
            <a:xfrm>
              <a:off x="1674004" y="5037018"/>
              <a:ext cx="5175600" cy="993300"/>
            </a:xfrm>
            <a:prstGeom prst="rect">
              <a:avLst/>
            </a:prstGeom>
            <a:solidFill>
              <a:srgbClr val="F2F2F2"/>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1800" dirty="0">
                  <a:solidFill>
                    <a:srgbClr val="7030A0"/>
                  </a:solidFill>
                  <a:latin typeface="Libre Franklin" pitchFamily="2" charset="77"/>
                </a:rPr>
                <a:t>To ensure clinical records demonstrate the conversations held with the patient regarding periodontal disease diagnosis, prognosis and treatment options</a:t>
              </a:r>
            </a:p>
          </p:txBody>
        </p:sp>
        <p:sp>
          <p:nvSpPr>
            <p:cNvPr id="402" name="Google Shape;402;p122"/>
            <p:cNvSpPr/>
            <p:nvPr/>
          </p:nvSpPr>
          <p:spPr>
            <a:xfrm>
              <a:off x="1691928" y="2033260"/>
              <a:ext cx="5175600" cy="1059600"/>
            </a:xfrm>
            <a:prstGeom prst="rect">
              <a:avLst/>
            </a:prstGeom>
            <a:solidFill>
              <a:srgbClr val="F2F2F2"/>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1800" dirty="0">
                  <a:solidFill>
                    <a:srgbClr val="7030A0"/>
                  </a:solidFill>
                  <a:latin typeface="Libre Franklin" pitchFamily="2" charset="77"/>
                </a:rPr>
                <a:t>To identify risk factors in the diagnosis of periodontal disease</a:t>
              </a:r>
            </a:p>
          </p:txBody>
        </p:sp>
      </p:grpSp>
      <p:sp>
        <p:nvSpPr>
          <p:cNvPr id="404" name="Google Shape;404;p122"/>
          <p:cNvSpPr/>
          <p:nvPr/>
        </p:nvSpPr>
        <p:spPr>
          <a:xfrm>
            <a:off x="4821988" y="3751093"/>
            <a:ext cx="7181100" cy="993300"/>
          </a:xfrm>
          <a:prstGeom prst="rect">
            <a:avLst/>
          </a:prstGeom>
          <a:solidFill>
            <a:srgbClr val="D3B6EA"/>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1800" dirty="0">
                <a:solidFill>
                  <a:srgbClr val="7030A0"/>
                </a:solidFill>
                <a:latin typeface="Libre Franklin" pitchFamily="2" charset="77"/>
              </a:rPr>
              <a:t>To improve confidence on when to refer patients with periodontal disease</a:t>
            </a: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linds(horizontal)">
                                      <p:cBhvr>
                                        <p:cTn id="7"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5">
            <a:extLst>
              <a:ext uri="{FF2B5EF4-FFF2-40B4-BE49-F238E27FC236}">
                <a16:creationId xmlns:a16="http://schemas.microsoft.com/office/drawing/2014/main" id="{A506318D-CD30-C442-8C82-8450A99CC1C4}"/>
              </a:ext>
            </a:extLst>
          </p:cNvPr>
          <p:cNvSpPr txBox="1">
            <a:spLocks noGrp="1"/>
          </p:cNvSpPr>
          <p:nvPr>
            <p:ph type="title"/>
          </p:nvPr>
        </p:nvSpPr>
        <p:spPr>
          <a:xfrm rot="-365">
            <a:off x="233923" y="292295"/>
            <a:ext cx="8749613" cy="74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000"/>
              <a:buFont typeface="Libre Franklin Medium"/>
              <a:buNone/>
            </a:pPr>
            <a:r>
              <a:rPr lang="en-US" sz="4000" b="1" dirty="0">
                <a:latin typeface="Libre Franklin" pitchFamily="2" charset="77"/>
              </a:rPr>
              <a:t>INTRODUCTION </a:t>
            </a:r>
            <a:endParaRPr sz="4000" b="1" dirty="0">
              <a:latin typeface="Libre Franklin" pitchFamily="2" charset="77"/>
            </a:endParaRPr>
          </a:p>
        </p:txBody>
      </p:sp>
      <p:sp>
        <p:nvSpPr>
          <p:cNvPr id="5" name="Google Shape;414;p5">
            <a:extLst>
              <a:ext uri="{FF2B5EF4-FFF2-40B4-BE49-F238E27FC236}">
                <a16:creationId xmlns:a16="http://schemas.microsoft.com/office/drawing/2014/main" id="{48DC2313-5A82-0942-BE39-0EA66E63C496}"/>
              </a:ext>
            </a:extLst>
          </p:cNvPr>
          <p:cNvSpPr/>
          <p:nvPr/>
        </p:nvSpPr>
        <p:spPr>
          <a:xfrm>
            <a:off x="540675" y="1262595"/>
            <a:ext cx="11110650" cy="5303575"/>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Periodontal diseases are considered by WHO as one of two global burdens of oral disease, the other being dental caries</a:t>
            </a:r>
          </a:p>
          <a:p>
            <a:pPr marL="285750" indent="-285750">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Severe periodontitis is recognised as being the 6</a:t>
            </a:r>
            <a:r>
              <a:rPr lang="en-GB" sz="2000" baseline="30000" dirty="0">
                <a:solidFill>
                  <a:schemeClr val="bg1"/>
                </a:solidFill>
                <a:latin typeface="Libre Franklin" pitchFamily="2" charset="77"/>
              </a:rPr>
              <a:t>th</a:t>
            </a:r>
            <a:r>
              <a:rPr lang="en-GB" sz="2000" dirty="0">
                <a:solidFill>
                  <a:schemeClr val="bg1"/>
                </a:solidFill>
                <a:latin typeface="Libre Franklin" pitchFamily="2" charset="77"/>
              </a:rPr>
              <a:t> most prevalent disease of mankind</a:t>
            </a:r>
          </a:p>
          <a:p>
            <a:pPr marL="285750" indent="-285750">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Use of the current periodontal classification is key essential</a:t>
            </a:r>
          </a:p>
          <a:p>
            <a:pPr marL="285750" indent="-285750">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Various risk factors contribute to periodontitis, which should be listed in the diagnosis using the new classification</a:t>
            </a:r>
          </a:p>
          <a:p>
            <a:pPr marL="285750" indent="-285750">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If periodontitis is not treated, tooth loss can negatively impact patients’ quality of life</a:t>
            </a:r>
          </a:p>
          <a:p>
            <a:pPr marL="285750" indent="-285750">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37% of the adult population have moderate periodontitis  with 4-6mm pocketing and 8% severe periodontitis with &gt;6mm pocketing (2009 UK Adult Dental Health Survey</a:t>
            </a:r>
          </a:p>
          <a:p>
            <a:pPr marL="285750" indent="-285750">
              <a:buClr>
                <a:schemeClr val="bg1"/>
              </a:buClr>
              <a:buFont typeface="Arial" panose="020B0604020202020204" pitchFamily="34" charset="0"/>
              <a:buChar char="•"/>
            </a:pPr>
            <a:endParaRPr lang="en-GB" sz="2000" dirty="0">
              <a:solidFill>
                <a:schemeClr val="bg1"/>
              </a:solidFill>
              <a:latin typeface="Libre Franklin" pitchFamily="2" charset="77"/>
            </a:endParaRPr>
          </a:p>
          <a:p>
            <a:pPr marL="285750" indent="-285750">
              <a:buClr>
                <a:schemeClr val="bg1"/>
              </a:buClr>
              <a:buFont typeface="Arial" panose="020B0604020202020204" pitchFamily="34" charset="0"/>
              <a:buChar char="•"/>
            </a:pPr>
            <a:r>
              <a:rPr lang="en-GB" sz="2000" dirty="0">
                <a:solidFill>
                  <a:schemeClr val="bg1"/>
                </a:solidFill>
                <a:latin typeface="Libre Franklin" pitchFamily="2" charset="77"/>
              </a:rPr>
              <a:t>Severe periodontitis has been found to affect 11% of adults worldwide</a:t>
            </a:r>
          </a:p>
        </p:txBody>
      </p:sp>
    </p:spTree>
    <p:extLst>
      <p:ext uri="{BB962C8B-B14F-4D97-AF65-F5344CB8AC3E}">
        <p14:creationId xmlns:p14="http://schemas.microsoft.com/office/powerpoint/2010/main" val="26420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6" name="Picture 2">
            <a:extLst>
              <a:ext uri="{FF2B5EF4-FFF2-40B4-BE49-F238E27FC236}">
                <a16:creationId xmlns:a16="http://schemas.microsoft.com/office/drawing/2014/main" id="{FA2B1824-8537-BE48-9FB1-BDFAAA331A0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143625"/>
          </a:xfrm>
          <a:prstGeom prst="rect">
            <a:avLst/>
          </a:prstGeom>
          <a:noFill/>
          <a:extLst>
            <a:ext uri="{909E8E84-426E-40DD-AFC4-6F175D3DCCD1}">
              <a14:hiddenFill xmlns:a14="http://schemas.microsoft.com/office/drawing/2010/main">
                <a:solidFill>
                  <a:srgbClr val="FFFFFF"/>
                </a:solidFill>
              </a14:hiddenFill>
            </a:ext>
          </a:extLst>
        </p:spPr>
      </p:pic>
      <p:sp>
        <p:nvSpPr>
          <p:cNvPr id="421" name="Google Shape;421;g10182d5d6c8_0_9"/>
          <p:cNvSpPr/>
          <p:nvPr/>
        </p:nvSpPr>
        <p:spPr>
          <a:xfrm>
            <a:off x="442459" y="2254608"/>
            <a:ext cx="3282300" cy="3473700"/>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Medium"/>
                <a:cs typeface="Libre Franklin Medium"/>
                <a:sym typeface="Libre Franklin Medium"/>
              </a:rPr>
              <a:t>Theory </a:t>
            </a:r>
            <a:endParaRPr sz="2200" dirty="0"/>
          </a:p>
        </p:txBody>
      </p:sp>
      <p:sp>
        <p:nvSpPr>
          <p:cNvPr id="422" name="Google Shape;422;g10182d5d6c8_0_9"/>
          <p:cNvSpPr/>
          <p:nvPr/>
        </p:nvSpPr>
        <p:spPr>
          <a:xfrm>
            <a:off x="4336913" y="2253564"/>
            <a:ext cx="3281220" cy="3473755"/>
          </a:xfrm>
          <a:prstGeom prst="rect">
            <a:avLst/>
          </a:prstGeom>
          <a:solidFill>
            <a:srgbClr val="D883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Medium"/>
                <a:cs typeface="Libre Franklin Medium"/>
                <a:sym typeface="Libre Franklin Medium"/>
              </a:rPr>
              <a:t>Considerations</a:t>
            </a:r>
            <a:endParaRPr sz="2400" dirty="0">
              <a:solidFill>
                <a:schemeClr val="lt1"/>
              </a:solidFill>
              <a:latin typeface="Libre Franklin Medium"/>
              <a:ea typeface="Libre Franklin Medium"/>
              <a:cs typeface="Libre Franklin Medium"/>
              <a:sym typeface="Libre Franklin Medium"/>
            </a:endParaRPr>
          </a:p>
        </p:txBody>
      </p:sp>
      <p:sp>
        <p:nvSpPr>
          <p:cNvPr id="423" name="Google Shape;423;g10182d5d6c8_0_9"/>
          <p:cNvSpPr/>
          <p:nvPr/>
        </p:nvSpPr>
        <p:spPr>
          <a:xfrm>
            <a:off x="8241432" y="2255418"/>
            <a:ext cx="3270038" cy="3472128"/>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US" sz="2400" dirty="0">
                <a:solidFill>
                  <a:schemeClr val="lt1"/>
                </a:solidFill>
                <a:latin typeface="Libre Franklin Medium"/>
                <a:ea typeface="Libre Franklin"/>
                <a:cs typeface="Libre Franklin Medium"/>
                <a:sym typeface="Libre Franklin Medium"/>
              </a:rPr>
              <a:t>Practical Implementation</a:t>
            </a:r>
            <a:endParaRPr sz="2400" i="0" u="none" strike="noStrike" cap="none" dirty="0">
              <a:solidFill>
                <a:srgbClr val="000000"/>
              </a:solidFill>
              <a:latin typeface="Libre Franklin"/>
              <a:ea typeface="Libre Franklin"/>
              <a:cs typeface="Libre Franklin"/>
              <a:sym typeface="Libre Franklin"/>
            </a:endParaRPr>
          </a:p>
        </p:txBody>
      </p:sp>
      <p:sp>
        <p:nvSpPr>
          <p:cNvPr id="424" name="Google Shape;424;g10182d5d6c8_0_9"/>
          <p:cNvSpPr/>
          <p:nvPr/>
        </p:nvSpPr>
        <p:spPr>
          <a:xfrm>
            <a:off x="159354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5" name="Google Shape;425;g10182d5d6c8_0_9"/>
          <p:cNvSpPr txBox="1"/>
          <p:nvPr/>
        </p:nvSpPr>
        <p:spPr>
          <a:xfrm>
            <a:off x="1822142"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1</a:t>
            </a:r>
            <a:endParaRPr sz="4800" b="1">
              <a:solidFill>
                <a:srgbClr val="FFFFFF"/>
              </a:solidFill>
              <a:latin typeface="Calibri"/>
              <a:ea typeface="Calibri"/>
              <a:cs typeface="Calibri"/>
              <a:sym typeface="Calibri"/>
            </a:endParaRPr>
          </a:p>
        </p:txBody>
      </p:sp>
      <p:sp>
        <p:nvSpPr>
          <p:cNvPr id="426" name="Google Shape;426;g10182d5d6c8_0_9"/>
          <p:cNvSpPr txBox="1"/>
          <p:nvPr/>
        </p:nvSpPr>
        <p:spPr>
          <a:xfrm>
            <a:off x="5721629"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2</a:t>
            </a:r>
            <a:endParaRPr sz="4800" b="1">
              <a:solidFill>
                <a:srgbClr val="FFFFFF"/>
              </a:solidFill>
              <a:latin typeface="Calibri"/>
              <a:ea typeface="Calibri"/>
              <a:cs typeface="Calibri"/>
              <a:sym typeface="Calibri"/>
            </a:endParaRPr>
          </a:p>
        </p:txBody>
      </p:sp>
      <p:sp>
        <p:nvSpPr>
          <p:cNvPr id="427" name="Google Shape;427;g10182d5d6c8_0_9"/>
          <p:cNvSpPr txBox="1"/>
          <p:nvPr/>
        </p:nvSpPr>
        <p:spPr>
          <a:xfrm>
            <a:off x="9610004"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3</a:t>
            </a:r>
            <a:endParaRPr sz="4800" b="1">
              <a:solidFill>
                <a:srgbClr val="FFFFFF"/>
              </a:solidFill>
              <a:latin typeface="Calibri"/>
              <a:ea typeface="Calibri"/>
              <a:cs typeface="Calibri"/>
              <a:sym typeface="Calibri"/>
            </a:endParaRPr>
          </a:p>
        </p:txBody>
      </p:sp>
      <p:sp>
        <p:nvSpPr>
          <p:cNvPr id="428" name="Google Shape;428;g10182d5d6c8_0_9"/>
          <p:cNvSpPr/>
          <p:nvPr/>
        </p:nvSpPr>
        <p:spPr>
          <a:xfrm>
            <a:off x="5493035"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9" name="Google Shape;429;g10182d5d6c8_0_9"/>
          <p:cNvSpPr/>
          <p:nvPr/>
        </p:nvSpPr>
        <p:spPr>
          <a:xfrm>
            <a:off x="938139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pic>
        <p:nvPicPr>
          <p:cNvPr id="430" name="Google Shape;430;g10182d5d6c8_0_9" descr="DTC-logo535-130.png"/>
          <p:cNvPicPr preferRelativeResize="0"/>
          <p:nvPr/>
        </p:nvPicPr>
        <p:blipFill rotWithShape="1">
          <a:blip r:embed="rId4">
            <a:alphaModFix/>
          </a:blip>
          <a:srcRect/>
          <a:stretch/>
        </p:blipFill>
        <p:spPr>
          <a:xfrm>
            <a:off x="10502688" y="200934"/>
            <a:ext cx="1520025" cy="36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22"/>
                                        </p:tgtEl>
                                        <p:attrNameLst>
                                          <p:attrName>style.visibility</p:attrName>
                                        </p:attrNameLst>
                                      </p:cBhvr>
                                      <p:to>
                                        <p:strVal val="visible"/>
                                      </p:to>
                                    </p:set>
                                    <p:anim calcmode="lin" valueType="num">
                                      <p:cBhvr additive="base">
                                        <p:cTn id="13" dur="500" fill="hold"/>
                                        <p:tgtEl>
                                          <p:spTgt spid="422"/>
                                        </p:tgtEl>
                                        <p:attrNameLst>
                                          <p:attrName>ppt_x</p:attrName>
                                        </p:attrNameLst>
                                      </p:cBhvr>
                                      <p:tavLst>
                                        <p:tav tm="0">
                                          <p:val>
                                            <p:strVal val="#ppt_x"/>
                                          </p:val>
                                        </p:tav>
                                        <p:tav tm="100000">
                                          <p:val>
                                            <p:strVal val="#ppt_x"/>
                                          </p:val>
                                        </p:tav>
                                      </p:tavLst>
                                    </p:anim>
                                    <p:anim calcmode="lin" valueType="num">
                                      <p:cBhvr additive="base">
                                        <p:cTn id="14"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23"/>
                                        </p:tgtEl>
                                        <p:attrNameLst>
                                          <p:attrName>style.visibility</p:attrName>
                                        </p:attrNameLst>
                                      </p:cBhvr>
                                      <p:to>
                                        <p:strVal val="visible"/>
                                      </p:to>
                                    </p:set>
                                    <p:anim calcmode="lin" valueType="num">
                                      <p:cBhvr additive="base">
                                        <p:cTn id="19" dur="500" fill="hold"/>
                                        <p:tgtEl>
                                          <p:spTgt spid="423"/>
                                        </p:tgtEl>
                                        <p:attrNameLst>
                                          <p:attrName>ppt_x</p:attrName>
                                        </p:attrNameLst>
                                      </p:cBhvr>
                                      <p:tavLst>
                                        <p:tav tm="0">
                                          <p:val>
                                            <p:strVal val="#ppt_x"/>
                                          </p:val>
                                        </p:tav>
                                        <p:tav tm="100000">
                                          <p:val>
                                            <p:strVal val="#ppt_x"/>
                                          </p:val>
                                        </p:tav>
                                      </p:tavLst>
                                    </p:anim>
                                    <p:anim calcmode="lin" valueType="num">
                                      <p:cBhvr additive="base">
                                        <p:cTn id="20"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4415400"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393017" y="812010"/>
            <a:ext cx="4007186" cy="1455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ct val="111111"/>
              <a:buFont typeface="Libre Franklin Medium"/>
              <a:buNone/>
            </a:pPr>
            <a:r>
              <a:rPr lang="en-US" sz="4000" b="1" dirty="0">
                <a:solidFill>
                  <a:srgbClr val="FFFFFF"/>
                </a:solidFill>
                <a:latin typeface="Libre Franklin" pitchFamily="2" charset="77"/>
              </a:rPr>
              <a:t>THE BPE </a:t>
            </a:r>
            <a:endParaRPr sz="4000" b="1" dirty="0">
              <a:solidFill>
                <a:srgbClr val="FFFFFF"/>
              </a:solidFill>
              <a:latin typeface="Libre Franklin" pitchFamily="2" charset="77"/>
            </a:endParaRPr>
          </a:p>
        </p:txBody>
      </p:sp>
      <p:sp>
        <p:nvSpPr>
          <p:cNvPr id="402" name="Google Shape;402;p122"/>
          <p:cNvSpPr/>
          <p:nvPr/>
        </p:nvSpPr>
        <p:spPr>
          <a:xfrm>
            <a:off x="4645244" y="304800"/>
            <a:ext cx="7181145" cy="6335486"/>
          </a:xfrm>
          <a:prstGeom prst="rect">
            <a:avLst/>
          </a:prstGeom>
          <a:solidFill>
            <a:srgbClr val="F2F2F2"/>
          </a:solidFill>
          <a:ln>
            <a:noFill/>
          </a:ln>
        </p:spPr>
        <p:txBody>
          <a:bodyPr spcFirstLastPara="1" wrap="square" lIns="91425" tIns="91425" rIns="91425" bIns="91425" anchor="ctr" anchorCtr="0">
            <a:noAutofit/>
          </a:bodyPr>
          <a:lstStyle/>
          <a:p>
            <a:pPr fontAlgn="base"/>
            <a:r>
              <a:rPr lang="en-GB" dirty="0">
                <a:solidFill>
                  <a:srgbClr val="7030A0"/>
                </a:solidFill>
                <a:latin typeface="Libre Franklin" pitchFamily="2" charset="77"/>
              </a:rPr>
              <a:t>All new patients should have a BPE recorded </a:t>
            </a:r>
          </a:p>
          <a:p>
            <a:pPr fontAlgn="base"/>
            <a:r>
              <a:rPr lang="en-GB" dirty="0">
                <a:solidFill>
                  <a:srgbClr val="7030A0"/>
                </a:solidFill>
                <a:latin typeface="Libre Franklin" pitchFamily="2" charset="77"/>
              </a:rPr>
              <a:t>Code 0, 1 or 2: BPE should be recorded at every visit</a:t>
            </a:r>
          </a:p>
          <a:p>
            <a:pPr fontAlgn="base"/>
            <a:r>
              <a:rPr lang="en-GB" dirty="0">
                <a:solidFill>
                  <a:srgbClr val="7030A0"/>
                </a:solidFill>
                <a:latin typeface="Libre Franklin" pitchFamily="2" charset="77"/>
              </a:rPr>
              <a:t>Code 3: initial therapy including self-care advice (OHI and risk factor control) then post initial therapy, a 6-point pocket chart performed in that sextant only</a:t>
            </a:r>
          </a:p>
          <a:p>
            <a:pPr fontAlgn="base"/>
            <a:r>
              <a:rPr lang="en-GB" dirty="0">
                <a:solidFill>
                  <a:srgbClr val="7030A0"/>
                </a:solidFill>
                <a:latin typeface="Libre Franklin" pitchFamily="2" charset="77"/>
              </a:rPr>
              <a:t>Code 4: if found in any sextant, then a full 6-point pocket chart is required of the entire dentition </a:t>
            </a:r>
          </a:p>
          <a:p>
            <a:pPr fontAlgn="base"/>
            <a:br>
              <a:rPr lang="en-GB" dirty="0">
                <a:solidFill>
                  <a:srgbClr val="7030A0"/>
                </a:solidFill>
                <a:latin typeface="Libre Franklin" pitchFamily="2" charset="77"/>
              </a:rPr>
            </a:br>
            <a:r>
              <a:rPr lang="en-GB" dirty="0">
                <a:solidFill>
                  <a:srgbClr val="7030A0"/>
                </a:solidFill>
                <a:latin typeface="Libre Franklin" pitchFamily="2" charset="77"/>
              </a:rPr>
              <a:t>Implants: The BPE is not helpful here. For implants, four or six-point pocketing should be done, as well as noting bleeding and suppuration</a:t>
            </a:r>
          </a:p>
          <a:p>
            <a:pPr fontAlgn="base"/>
            <a:br>
              <a:rPr lang="en-GB" dirty="0">
                <a:solidFill>
                  <a:srgbClr val="7030A0"/>
                </a:solidFill>
                <a:latin typeface="Libre Franklin" pitchFamily="2" charset="77"/>
              </a:rPr>
            </a:br>
            <a:br>
              <a:rPr lang="en-GB" dirty="0">
                <a:solidFill>
                  <a:srgbClr val="7030A0"/>
                </a:solidFill>
                <a:latin typeface="Libre Franklin" pitchFamily="2" charset="77"/>
              </a:rPr>
            </a:br>
            <a:br>
              <a:rPr lang="en-GB" dirty="0">
                <a:solidFill>
                  <a:srgbClr val="7030A0"/>
                </a:solidFill>
                <a:latin typeface="Libre Franklin" pitchFamily="2" charset="77"/>
              </a:rPr>
            </a:br>
            <a:r>
              <a:rPr lang="en-GB" dirty="0">
                <a:solidFill>
                  <a:srgbClr val="7030A0"/>
                </a:solidFill>
                <a:latin typeface="Libre Franklin" pitchFamily="2" charset="77"/>
              </a:rPr>
              <a:t>Periodontal screening for children assesses 6 teeth </a:t>
            </a:r>
          </a:p>
          <a:p>
            <a:pPr fontAlgn="base"/>
            <a:r>
              <a:rPr lang="en-GB" dirty="0">
                <a:solidFill>
                  <a:srgbClr val="7030A0"/>
                </a:solidFill>
                <a:latin typeface="Libre Franklin" pitchFamily="2" charset="77"/>
              </a:rPr>
              <a:t>(UR6 UR1 LL6 LL1 LR6).</a:t>
            </a:r>
          </a:p>
          <a:p>
            <a:pPr fontAlgn="base"/>
            <a:endParaRPr lang="en-GB" dirty="0">
              <a:solidFill>
                <a:srgbClr val="7030A0"/>
              </a:solidFill>
              <a:latin typeface="Libre Franklin" pitchFamily="2" charset="77"/>
            </a:endParaRPr>
          </a:p>
          <a:p>
            <a:pPr fontAlgn="base"/>
            <a:r>
              <a:rPr lang="en-GB" dirty="0">
                <a:solidFill>
                  <a:srgbClr val="7030A0"/>
                </a:solidFill>
                <a:latin typeface="Libre Franklin" pitchFamily="2" charset="77"/>
              </a:rPr>
              <a:t>Age 7-11: BPE codes 0-2 used only in mixed dentition phase</a:t>
            </a:r>
          </a:p>
          <a:p>
            <a:pPr fontAlgn="base"/>
            <a:r>
              <a:rPr lang="en-GB" dirty="0">
                <a:solidFill>
                  <a:srgbClr val="7030A0"/>
                </a:solidFill>
                <a:latin typeface="Libre Franklin" pitchFamily="2" charset="77"/>
              </a:rPr>
              <a:t>Age 12-17: full range of BPE codes can be used</a:t>
            </a: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pic>
        <p:nvPicPr>
          <p:cNvPr id="1026" name="Picture 2">
            <a:extLst>
              <a:ext uri="{FF2B5EF4-FFF2-40B4-BE49-F238E27FC236}">
                <a16:creationId xmlns:a16="http://schemas.microsoft.com/office/drawing/2014/main" id="{A35673E0-633B-9941-BC3D-9A51BC9209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00" t="24069" r="24100" b="15200"/>
          <a:stretch/>
        </p:blipFill>
        <p:spPr bwMode="auto">
          <a:xfrm>
            <a:off x="365611" y="1881065"/>
            <a:ext cx="4061997" cy="4672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E89B01-BB88-BA46-BFB0-F21F998C12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439" t="55467" r="50000" b="22666"/>
          <a:stretch/>
        </p:blipFill>
        <p:spPr bwMode="auto">
          <a:xfrm>
            <a:off x="10306364" y="94066"/>
            <a:ext cx="1520025" cy="1770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E09DF54-BCA6-AB43-8F65-02888D36D2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915" t="48884" r="45030" b="22364"/>
          <a:stretch/>
        </p:blipFill>
        <p:spPr bwMode="auto">
          <a:xfrm>
            <a:off x="10001787" y="3705552"/>
            <a:ext cx="1824602" cy="293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2;p122">
            <a:extLst>
              <a:ext uri="{FF2B5EF4-FFF2-40B4-BE49-F238E27FC236}">
                <a16:creationId xmlns:a16="http://schemas.microsoft.com/office/drawing/2014/main" id="{2D3D1427-4CB9-5047-B47A-226F4644A32F}"/>
              </a:ext>
            </a:extLst>
          </p:cNvPr>
          <p:cNvSpPr/>
          <p:nvPr/>
        </p:nvSpPr>
        <p:spPr>
          <a:xfrm>
            <a:off x="0" y="19856"/>
            <a:ext cx="12192000" cy="6838143"/>
          </a:xfrm>
          <a:prstGeom prst="rect">
            <a:avLst/>
          </a:prstGeom>
          <a:solidFill>
            <a:srgbClr val="F2F2F2"/>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endParaRPr lang="en-GB" sz="1800" dirty="0">
              <a:solidFill>
                <a:srgbClr val="7030A0"/>
              </a:solidFill>
              <a:latin typeface="Libre Franklin" pitchFamily="2" charset="77"/>
            </a:endParaRPr>
          </a:p>
        </p:txBody>
      </p:sp>
      <p:sp>
        <p:nvSpPr>
          <p:cNvPr id="4" name="Google Shape;443;p124">
            <a:extLst>
              <a:ext uri="{FF2B5EF4-FFF2-40B4-BE49-F238E27FC236}">
                <a16:creationId xmlns:a16="http://schemas.microsoft.com/office/drawing/2014/main" id="{09E678FE-13B8-904F-84BD-921EF2E976EF}"/>
              </a:ext>
            </a:extLst>
          </p:cNvPr>
          <p:cNvSpPr txBox="1"/>
          <p:nvPr/>
        </p:nvSpPr>
        <p:spPr>
          <a:xfrm>
            <a:off x="1756611" y="419442"/>
            <a:ext cx="8678778" cy="6019116"/>
          </a:xfrm>
          <a:prstGeom prst="rect">
            <a:avLst/>
          </a:prstGeom>
          <a:solidFill>
            <a:srgbClr val="D3B6EA"/>
          </a:solidFill>
          <a:ln>
            <a:noFill/>
          </a:ln>
        </p:spPr>
        <p:txBody>
          <a:bodyPr spcFirstLastPara="1" wrap="square" lIns="123025" tIns="129150" rIns="123025" bIns="129150" anchor="ctr" anchorCtr="0">
            <a:noAutofit/>
          </a:bodyPr>
          <a:lstStyle/>
          <a:p>
            <a:pPr algn="ctr" fontAlgn="base"/>
            <a:endParaRPr lang="en-GB" sz="2000" b="1" dirty="0">
              <a:solidFill>
                <a:schemeClr val="bg1"/>
              </a:solidFill>
              <a:latin typeface="Libre Franklin" pitchFamily="2" charset="77"/>
            </a:endParaRPr>
          </a:p>
        </p:txBody>
      </p:sp>
      <p:pic>
        <p:nvPicPr>
          <p:cNvPr id="2050" name="Picture 2">
            <a:extLst>
              <a:ext uri="{FF2B5EF4-FFF2-40B4-BE49-F238E27FC236}">
                <a16:creationId xmlns:a16="http://schemas.microsoft.com/office/drawing/2014/main" id="{E3A576BC-89B0-B645-8E1D-233F4EB15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106" t="25731" r="13816" b="14152"/>
          <a:stretch/>
        </p:blipFill>
        <p:spPr bwMode="auto">
          <a:xfrm>
            <a:off x="1917031" y="549657"/>
            <a:ext cx="8357937" cy="5758686"/>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30;g10182d5d6c8_0_9" descr="DTC-logo535-130.png">
            <a:extLst>
              <a:ext uri="{FF2B5EF4-FFF2-40B4-BE49-F238E27FC236}">
                <a16:creationId xmlns:a16="http://schemas.microsoft.com/office/drawing/2014/main" id="{D005EFF1-EEB4-CC45-BAA8-8AB74CC4C0A1}"/>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48535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2;p122">
            <a:extLst>
              <a:ext uri="{FF2B5EF4-FFF2-40B4-BE49-F238E27FC236}">
                <a16:creationId xmlns:a16="http://schemas.microsoft.com/office/drawing/2014/main" id="{2D3D1427-4CB9-5047-B47A-226F4644A32F}"/>
              </a:ext>
            </a:extLst>
          </p:cNvPr>
          <p:cNvSpPr/>
          <p:nvPr/>
        </p:nvSpPr>
        <p:spPr>
          <a:xfrm>
            <a:off x="0" y="19856"/>
            <a:ext cx="12192000" cy="6838143"/>
          </a:xfrm>
          <a:prstGeom prst="rect">
            <a:avLst/>
          </a:prstGeom>
          <a:solidFill>
            <a:srgbClr val="F2F2F2"/>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endParaRPr lang="en-GB" sz="1800" dirty="0">
              <a:solidFill>
                <a:srgbClr val="7030A0"/>
              </a:solidFill>
              <a:latin typeface="Libre Franklin" pitchFamily="2" charset="77"/>
            </a:endParaRPr>
          </a:p>
        </p:txBody>
      </p:sp>
      <p:sp>
        <p:nvSpPr>
          <p:cNvPr id="4" name="Google Shape;443;p124">
            <a:extLst>
              <a:ext uri="{FF2B5EF4-FFF2-40B4-BE49-F238E27FC236}">
                <a16:creationId xmlns:a16="http://schemas.microsoft.com/office/drawing/2014/main" id="{09E678FE-13B8-904F-84BD-921EF2E976EF}"/>
              </a:ext>
            </a:extLst>
          </p:cNvPr>
          <p:cNvSpPr txBox="1"/>
          <p:nvPr/>
        </p:nvSpPr>
        <p:spPr>
          <a:xfrm>
            <a:off x="1645920" y="200934"/>
            <a:ext cx="8856768" cy="6437610"/>
          </a:xfrm>
          <a:prstGeom prst="rect">
            <a:avLst/>
          </a:prstGeom>
          <a:solidFill>
            <a:srgbClr val="D3B6EA"/>
          </a:solidFill>
          <a:ln>
            <a:noFill/>
          </a:ln>
        </p:spPr>
        <p:txBody>
          <a:bodyPr spcFirstLastPara="1" wrap="square" lIns="123025" tIns="129150" rIns="123025" bIns="129150" anchor="ctr" anchorCtr="0">
            <a:noAutofit/>
          </a:bodyPr>
          <a:lstStyle/>
          <a:p>
            <a:pPr algn="ctr" fontAlgn="base"/>
            <a:endParaRPr lang="en-GB" sz="2000" b="1" dirty="0">
              <a:solidFill>
                <a:schemeClr val="bg1"/>
              </a:solidFill>
              <a:latin typeface="Libre Franklin" pitchFamily="2" charset="77"/>
            </a:endParaRPr>
          </a:p>
        </p:txBody>
      </p:sp>
      <p:pic>
        <p:nvPicPr>
          <p:cNvPr id="7" name="Google Shape;430;g10182d5d6c8_0_9" descr="DTC-logo535-130.png">
            <a:extLst>
              <a:ext uri="{FF2B5EF4-FFF2-40B4-BE49-F238E27FC236}">
                <a16:creationId xmlns:a16="http://schemas.microsoft.com/office/drawing/2014/main" id="{D005EFF1-EEB4-CC45-BAA8-8AB74CC4C0A1}"/>
              </a:ext>
            </a:extLst>
          </p:cNvPr>
          <p:cNvPicPr preferRelativeResize="0"/>
          <p:nvPr/>
        </p:nvPicPr>
        <p:blipFill rotWithShape="1">
          <a:blip r:embed="rId2">
            <a:alphaModFix/>
          </a:blip>
          <a:srcRect/>
          <a:stretch/>
        </p:blipFill>
        <p:spPr>
          <a:xfrm>
            <a:off x="10502688" y="200934"/>
            <a:ext cx="1520025" cy="369352"/>
          </a:xfrm>
          <a:prstGeom prst="rect">
            <a:avLst/>
          </a:prstGeom>
          <a:noFill/>
          <a:ln>
            <a:noFill/>
          </a:ln>
        </p:spPr>
      </p:pic>
      <p:pic>
        <p:nvPicPr>
          <p:cNvPr id="4098" name="Picture 2">
            <a:extLst>
              <a:ext uri="{FF2B5EF4-FFF2-40B4-BE49-F238E27FC236}">
                <a16:creationId xmlns:a16="http://schemas.microsoft.com/office/drawing/2014/main" id="{5B141C3E-59FB-1D4B-AD85-C4B62FCF08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20" t="23542" r="16445" b="17500"/>
          <a:stretch/>
        </p:blipFill>
        <p:spPr bwMode="auto">
          <a:xfrm>
            <a:off x="2177510" y="556118"/>
            <a:ext cx="7836979" cy="574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0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0182d5d6c8_0_116"/>
          <p:cNvSpPr txBox="1">
            <a:spLocks noGrp="1"/>
          </p:cNvSpPr>
          <p:nvPr>
            <p:ph type="title"/>
          </p:nvPr>
        </p:nvSpPr>
        <p:spPr>
          <a:xfrm rot="-365">
            <a:off x="1860600" y="80016"/>
            <a:ext cx="8470800" cy="74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Libre Franklin Medium"/>
              <a:buNone/>
            </a:pPr>
            <a:r>
              <a:rPr lang="en-US" sz="4000" dirty="0"/>
              <a:t>RISK FACTORS</a:t>
            </a:r>
            <a:endParaRPr sz="4000" dirty="0"/>
          </a:p>
        </p:txBody>
      </p:sp>
      <p:sp>
        <p:nvSpPr>
          <p:cNvPr id="484" name="Google Shape;484;g10182d5d6c8_0_116"/>
          <p:cNvSpPr/>
          <p:nvPr/>
        </p:nvSpPr>
        <p:spPr>
          <a:xfrm flipH="1">
            <a:off x="1216366" y="885570"/>
            <a:ext cx="3943087" cy="825603"/>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FF"/>
                </a:solidFill>
              </a:rPr>
              <a:t>MODIFIABLE FACTORS</a:t>
            </a:r>
            <a:endParaRPr sz="1800" b="1" dirty="0">
              <a:solidFill>
                <a:srgbClr val="FFFFFF"/>
              </a:solidFill>
            </a:endParaRPr>
          </a:p>
        </p:txBody>
      </p:sp>
      <p:sp>
        <p:nvSpPr>
          <p:cNvPr id="485" name="Google Shape;485;g10182d5d6c8_0_116"/>
          <p:cNvSpPr/>
          <p:nvPr/>
        </p:nvSpPr>
        <p:spPr>
          <a:xfrm flipH="1">
            <a:off x="7349330" y="826931"/>
            <a:ext cx="3968134" cy="825603"/>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FF"/>
                </a:solidFill>
              </a:rPr>
              <a:t>NON – MODIFIABLE FACTORS</a:t>
            </a:r>
            <a:endParaRPr sz="1800" b="1" dirty="0">
              <a:solidFill>
                <a:srgbClr val="FFFFFF"/>
              </a:solidFill>
            </a:endParaRPr>
          </a:p>
        </p:txBody>
      </p:sp>
      <p:sp>
        <p:nvSpPr>
          <p:cNvPr id="486" name="Google Shape;486;g10182d5d6c8_0_116"/>
          <p:cNvSpPr/>
          <p:nvPr/>
        </p:nvSpPr>
        <p:spPr>
          <a:xfrm flipH="1">
            <a:off x="990410" y="259312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26" name="Google Shape;486;g10182d5d6c8_0_116">
            <a:extLst>
              <a:ext uri="{FF2B5EF4-FFF2-40B4-BE49-F238E27FC236}">
                <a16:creationId xmlns:a16="http://schemas.microsoft.com/office/drawing/2014/main" id="{F02B1B4C-09DF-A649-A8A7-B1BB5FA722EF}"/>
              </a:ext>
            </a:extLst>
          </p:cNvPr>
          <p:cNvSpPr/>
          <p:nvPr/>
        </p:nvSpPr>
        <p:spPr>
          <a:xfrm flipH="1">
            <a:off x="6702221" y="2593124"/>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fontAlgn="base"/>
            <a:r>
              <a:rPr lang="en-GB" sz="1200" dirty="0">
                <a:solidFill>
                  <a:schemeClr val="bg1"/>
                </a:solidFill>
                <a:latin typeface="Libre Franklin" pitchFamily="2" charset="77"/>
              </a:rPr>
              <a:t>After-care instructions</a:t>
            </a:r>
          </a:p>
        </p:txBody>
      </p:sp>
      <p:sp>
        <p:nvSpPr>
          <p:cNvPr id="27" name="Google Shape;486;g10182d5d6c8_0_116">
            <a:extLst>
              <a:ext uri="{FF2B5EF4-FFF2-40B4-BE49-F238E27FC236}">
                <a16:creationId xmlns:a16="http://schemas.microsoft.com/office/drawing/2014/main" id="{70AA0C57-5F77-DF4D-AE3C-CAA9EFF3F186}"/>
              </a:ext>
            </a:extLst>
          </p:cNvPr>
          <p:cNvSpPr/>
          <p:nvPr/>
        </p:nvSpPr>
        <p:spPr>
          <a:xfrm flipH="1">
            <a:off x="9857725" y="4862867"/>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Injury to supporting structures without displacement of tooth - but mobility &amp; gingival bleeding present</a:t>
            </a:r>
          </a:p>
        </p:txBody>
      </p:sp>
      <p:sp>
        <p:nvSpPr>
          <p:cNvPr id="28" name="Google Shape;486;g10182d5d6c8_0_116">
            <a:extLst>
              <a:ext uri="{FF2B5EF4-FFF2-40B4-BE49-F238E27FC236}">
                <a16:creationId xmlns:a16="http://schemas.microsoft.com/office/drawing/2014/main" id="{004DFAD0-86E9-F84B-8DCE-88D64F127022}"/>
              </a:ext>
            </a:extLst>
          </p:cNvPr>
          <p:cNvSpPr/>
          <p:nvPr/>
        </p:nvSpPr>
        <p:spPr>
          <a:xfrm flipH="1">
            <a:off x="6702221" y="4878207"/>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Clinical follow up at 1 week and 6 -8 weeks</a:t>
            </a:r>
          </a:p>
        </p:txBody>
      </p:sp>
      <p:sp>
        <p:nvSpPr>
          <p:cNvPr id="29" name="Google Shape;486;g10182d5d6c8_0_116">
            <a:extLst>
              <a:ext uri="{FF2B5EF4-FFF2-40B4-BE49-F238E27FC236}">
                <a16:creationId xmlns:a16="http://schemas.microsoft.com/office/drawing/2014/main" id="{2FEAE2FC-8526-2B42-8A36-2B53340A3602}"/>
              </a:ext>
            </a:extLst>
          </p:cNvPr>
          <p:cNvSpPr/>
          <p:nvPr/>
        </p:nvSpPr>
        <p:spPr>
          <a:xfrm flipH="1">
            <a:off x="8289550" y="3722841"/>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USO/ LCPA Taken to rule out root fracture treatment</a:t>
            </a:r>
          </a:p>
        </p:txBody>
      </p:sp>
      <p:sp>
        <p:nvSpPr>
          <p:cNvPr id="30" name="Google Shape;486;g10182d5d6c8_0_116">
            <a:extLst>
              <a:ext uri="{FF2B5EF4-FFF2-40B4-BE49-F238E27FC236}">
                <a16:creationId xmlns:a16="http://schemas.microsoft.com/office/drawing/2014/main" id="{9DADEBD5-499C-0644-855D-8FBEC74AE77E}"/>
              </a:ext>
            </a:extLst>
          </p:cNvPr>
          <p:cNvSpPr/>
          <p:nvPr/>
        </p:nvSpPr>
        <p:spPr>
          <a:xfrm flipH="1">
            <a:off x="9857725" y="2593123"/>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sz="1200" dirty="0">
                <a:solidFill>
                  <a:schemeClr val="bg1"/>
                </a:solidFill>
                <a:latin typeface="Libre Franklin" pitchFamily="2" charset="77"/>
              </a:rPr>
              <a:t>Tender to percussion </a:t>
            </a:r>
          </a:p>
        </p:txBody>
      </p:sp>
      <p:sp>
        <p:nvSpPr>
          <p:cNvPr id="16" name="Google Shape;486;g10182d5d6c8_0_116">
            <a:extLst>
              <a:ext uri="{FF2B5EF4-FFF2-40B4-BE49-F238E27FC236}">
                <a16:creationId xmlns:a16="http://schemas.microsoft.com/office/drawing/2014/main" id="{446B0E6B-F53D-A64A-BA2B-AFE6E2F96D8D}"/>
              </a:ext>
            </a:extLst>
          </p:cNvPr>
          <p:cNvSpPr/>
          <p:nvPr/>
        </p:nvSpPr>
        <p:spPr>
          <a:xfrm flipH="1">
            <a:off x="1142810" y="274552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17" name="Google Shape;486;g10182d5d6c8_0_116">
            <a:extLst>
              <a:ext uri="{FF2B5EF4-FFF2-40B4-BE49-F238E27FC236}">
                <a16:creationId xmlns:a16="http://schemas.microsoft.com/office/drawing/2014/main" id="{D0A908EC-E154-C849-B337-480B32E6AD38}"/>
              </a:ext>
            </a:extLst>
          </p:cNvPr>
          <p:cNvSpPr/>
          <p:nvPr/>
        </p:nvSpPr>
        <p:spPr>
          <a:xfrm flipH="1">
            <a:off x="1295210" y="289792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18" name="Google Shape;486;g10182d5d6c8_0_116">
            <a:extLst>
              <a:ext uri="{FF2B5EF4-FFF2-40B4-BE49-F238E27FC236}">
                <a16:creationId xmlns:a16="http://schemas.microsoft.com/office/drawing/2014/main" id="{82D1100E-085A-FC4D-A37B-F8A2825BA3EE}"/>
              </a:ext>
            </a:extLst>
          </p:cNvPr>
          <p:cNvSpPr/>
          <p:nvPr/>
        </p:nvSpPr>
        <p:spPr>
          <a:xfrm flipH="1">
            <a:off x="1447610" y="305032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19" name="Google Shape;486;g10182d5d6c8_0_116">
            <a:extLst>
              <a:ext uri="{FF2B5EF4-FFF2-40B4-BE49-F238E27FC236}">
                <a16:creationId xmlns:a16="http://schemas.microsoft.com/office/drawing/2014/main" id="{F85DDA6B-0952-6D4B-AA3D-65F1D3DBA68E}"/>
              </a:ext>
            </a:extLst>
          </p:cNvPr>
          <p:cNvSpPr/>
          <p:nvPr/>
        </p:nvSpPr>
        <p:spPr>
          <a:xfrm flipH="1">
            <a:off x="1600010" y="320272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20" name="Google Shape;486;g10182d5d6c8_0_116">
            <a:extLst>
              <a:ext uri="{FF2B5EF4-FFF2-40B4-BE49-F238E27FC236}">
                <a16:creationId xmlns:a16="http://schemas.microsoft.com/office/drawing/2014/main" id="{CE1CF597-C719-104D-812F-C3DFA2CE2F77}"/>
              </a:ext>
            </a:extLst>
          </p:cNvPr>
          <p:cNvSpPr/>
          <p:nvPr/>
        </p:nvSpPr>
        <p:spPr>
          <a:xfrm flipH="1">
            <a:off x="1752410" y="335512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33" name="Google Shape;486;g10182d5d6c8_0_116">
            <a:extLst>
              <a:ext uri="{FF2B5EF4-FFF2-40B4-BE49-F238E27FC236}">
                <a16:creationId xmlns:a16="http://schemas.microsoft.com/office/drawing/2014/main" id="{8D378A77-A538-2D40-9847-3798F0BB42DC}"/>
              </a:ext>
            </a:extLst>
          </p:cNvPr>
          <p:cNvSpPr/>
          <p:nvPr/>
        </p:nvSpPr>
        <p:spPr>
          <a:xfrm flipH="1">
            <a:off x="1067825" y="4208373"/>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34" name="Google Shape;486;g10182d5d6c8_0_116">
            <a:extLst>
              <a:ext uri="{FF2B5EF4-FFF2-40B4-BE49-F238E27FC236}">
                <a16:creationId xmlns:a16="http://schemas.microsoft.com/office/drawing/2014/main" id="{63A14292-6341-9444-BD8F-D966C139C6B3}"/>
              </a:ext>
            </a:extLst>
          </p:cNvPr>
          <p:cNvSpPr/>
          <p:nvPr/>
        </p:nvSpPr>
        <p:spPr>
          <a:xfrm flipH="1">
            <a:off x="1079719" y="4767720"/>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sp>
        <p:nvSpPr>
          <p:cNvPr id="35" name="Google Shape;486;g10182d5d6c8_0_116">
            <a:extLst>
              <a:ext uri="{FF2B5EF4-FFF2-40B4-BE49-F238E27FC236}">
                <a16:creationId xmlns:a16="http://schemas.microsoft.com/office/drawing/2014/main" id="{4DEC5B67-7829-5446-A329-455A08757205}"/>
              </a:ext>
            </a:extLst>
          </p:cNvPr>
          <p:cNvSpPr/>
          <p:nvPr/>
        </p:nvSpPr>
        <p:spPr>
          <a:xfrm flipH="1">
            <a:off x="1067825" y="5303007"/>
            <a:ext cx="1740300" cy="460973"/>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p:txBody>
      </p:sp>
      <p:pic>
        <p:nvPicPr>
          <p:cNvPr id="7" name="Picture 6" descr="Diagram, text&#10;&#10;Description automatically generated">
            <a:extLst>
              <a:ext uri="{FF2B5EF4-FFF2-40B4-BE49-F238E27FC236}">
                <a16:creationId xmlns:a16="http://schemas.microsoft.com/office/drawing/2014/main" id="{D86FE0C8-BCD4-0046-9AF3-EF8E23BFB375}"/>
              </a:ext>
            </a:extLst>
          </p:cNvPr>
          <p:cNvPicPr>
            <a:picLocks noChangeAspect="1"/>
          </p:cNvPicPr>
          <p:nvPr/>
        </p:nvPicPr>
        <p:blipFill>
          <a:blip r:embed="rId3"/>
          <a:stretch>
            <a:fillRect/>
          </a:stretch>
        </p:blipFill>
        <p:spPr>
          <a:xfrm>
            <a:off x="603741" y="2255850"/>
            <a:ext cx="5390878" cy="4498848"/>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44163903-8113-0D48-8B67-1D1C7EC8CC86}"/>
              </a:ext>
            </a:extLst>
          </p:cNvPr>
          <p:cNvPicPr>
            <a:picLocks noChangeAspect="1"/>
          </p:cNvPicPr>
          <p:nvPr/>
        </p:nvPicPr>
        <p:blipFill>
          <a:blip r:embed="rId4"/>
          <a:stretch>
            <a:fillRect/>
          </a:stretch>
        </p:blipFill>
        <p:spPr>
          <a:xfrm>
            <a:off x="6889324" y="2255850"/>
            <a:ext cx="4888147" cy="4602378"/>
          </a:xfrm>
          <a:prstGeom prst="rect">
            <a:avLst/>
          </a:prstGeom>
        </p:spPr>
      </p:pic>
      <p:sp>
        <p:nvSpPr>
          <p:cNvPr id="36" name="Google Shape;484;g10182d5d6c8_0_116">
            <a:extLst>
              <a:ext uri="{FF2B5EF4-FFF2-40B4-BE49-F238E27FC236}">
                <a16:creationId xmlns:a16="http://schemas.microsoft.com/office/drawing/2014/main" id="{BE9D830E-52C9-9445-B74F-8A4F30801C0A}"/>
              </a:ext>
            </a:extLst>
          </p:cNvPr>
          <p:cNvSpPr/>
          <p:nvPr/>
        </p:nvSpPr>
        <p:spPr>
          <a:xfrm flipH="1">
            <a:off x="911566" y="1750824"/>
            <a:ext cx="1819144" cy="485673"/>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Libre Franklin" pitchFamily="2" charset="77"/>
              </a:rPr>
              <a:t>AQUIRED</a:t>
            </a:r>
            <a:endParaRPr b="1" dirty="0">
              <a:solidFill>
                <a:srgbClr val="FFFFFF"/>
              </a:solidFill>
              <a:latin typeface="Libre Franklin" pitchFamily="2" charset="77"/>
            </a:endParaRPr>
          </a:p>
        </p:txBody>
      </p:sp>
      <p:sp>
        <p:nvSpPr>
          <p:cNvPr id="37" name="Google Shape;484;g10182d5d6c8_0_116">
            <a:extLst>
              <a:ext uri="{FF2B5EF4-FFF2-40B4-BE49-F238E27FC236}">
                <a16:creationId xmlns:a16="http://schemas.microsoft.com/office/drawing/2014/main" id="{5A492106-B9BE-DD4A-B67A-94123FEABB72}"/>
              </a:ext>
            </a:extLst>
          </p:cNvPr>
          <p:cNvSpPr/>
          <p:nvPr/>
        </p:nvSpPr>
        <p:spPr>
          <a:xfrm flipH="1">
            <a:off x="3916894" y="1738067"/>
            <a:ext cx="1819144" cy="485673"/>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Libre Franklin" pitchFamily="2" charset="77"/>
              </a:rPr>
              <a:t>ANATOMICAL</a:t>
            </a:r>
            <a:endParaRPr b="1" dirty="0">
              <a:solidFill>
                <a:srgbClr val="FFFFFF"/>
              </a:solidFill>
              <a:latin typeface="Libre Franklin" pitchFamily="2" charset="77"/>
            </a:endParaRPr>
          </a:p>
        </p:txBody>
      </p:sp>
      <p:sp>
        <p:nvSpPr>
          <p:cNvPr id="38" name="Google Shape;484;g10182d5d6c8_0_116">
            <a:extLst>
              <a:ext uri="{FF2B5EF4-FFF2-40B4-BE49-F238E27FC236}">
                <a16:creationId xmlns:a16="http://schemas.microsoft.com/office/drawing/2014/main" id="{6D365936-A8E7-2047-990D-3CC81D3A444E}"/>
              </a:ext>
            </a:extLst>
          </p:cNvPr>
          <p:cNvSpPr/>
          <p:nvPr/>
        </p:nvSpPr>
        <p:spPr>
          <a:xfrm rot="16200000" flipH="1">
            <a:off x="-601408" y="2885572"/>
            <a:ext cx="1819144" cy="485673"/>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Libre Franklin" pitchFamily="2" charset="77"/>
              </a:rPr>
              <a:t>LOCAL FACTORS</a:t>
            </a:r>
            <a:endParaRPr b="1" dirty="0">
              <a:solidFill>
                <a:srgbClr val="FFFFFF"/>
              </a:solidFill>
              <a:latin typeface="Libre Franklin" pitchFamily="2" charset="77"/>
            </a:endParaRPr>
          </a:p>
        </p:txBody>
      </p:sp>
      <p:sp>
        <p:nvSpPr>
          <p:cNvPr id="39" name="Google Shape;484;g10182d5d6c8_0_116">
            <a:extLst>
              <a:ext uri="{FF2B5EF4-FFF2-40B4-BE49-F238E27FC236}">
                <a16:creationId xmlns:a16="http://schemas.microsoft.com/office/drawing/2014/main" id="{00F84B73-988A-F74C-A34F-7D74E2184DC4}"/>
              </a:ext>
            </a:extLst>
          </p:cNvPr>
          <p:cNvSpPr/>
          <p:nvPr/>
        </p:nvSpPr>
        <p:spPr>
          <a:xfrm rot="16200000" flipH="1">
            <a:off x="-601408" y="5183075"/>
            <a:ext cx="1819144" cy="485673"/>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Libre Franklin" pitchFamily="2" charset="77"/>
              </a:rPr>
              <a:t>SYSTEMIC FACTORS</a:t>
            </a:r>
            <a:endParaRPr b="1" dirty="0">
              <a:solidFill>
                <a:srgbClr val="FFFFFF"/>
              </a:solidFill>
              <a:latin typeface="Libre Franklin" pitchFamily="2" charset="77"/>
            </a:endParaRPr>
          </a:p>
        </p:txBody>
      </p:sp>
    </p:spTree>
    <p:extLst>
      <p:ext uri="{BB962C8B-B14F-4D97-AF65-F5344CB8AC3E}">
        <p14:creationId xmlns:p14="http://schemas.microsoft.com/office/powerpoint/2010/main" val="30035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p:cTn id="7" dur="1000" fill="hold"/>
                                        <p:tgtEl>
                                          <p:spTgt spid="486"/>
                                        </p:tgtEl>
                                        <p:attrNameLst>
                                          <p:attrName>ppt_w</p:attrName>
                                        </p:attrNameLst>
                                      </p:cBhvr>
                                      <p:tavLst>
                                        <p:tav tm="0">
                                          <p:val>
                                            <p:strVal val="#ppt_w*0.70"/>
                                          </p:val>
                                        </p:tav>
                                        <p:tav tm="100000">
                                          <p:val>
                                            <p:strVal val="#ppt_w"/>
                                          </p:val>
                                        </p:tav>
                                      </p:tavLst>
                                    </p:anim>
                                    <p:anim calcmode="lin" valueType="num">
                                      <p:cBhvr>
                                        <p:cTn id="8" dur="1000" fill="hold"/>
                                        <p:tgtEl>
                                          <p:spTgt spid="486"/>
                                        </p:tgtEl>
                                        <p:attrNameLst>
                                          <p:attrName>ppt_h</p:attrName>
                                        </p:attrNameLst>
                                      </p:cBhvr>
                                      <p:tavLst>
                                        <p:tav tm="0">
                                          <p:val>
                                            <p:strVal val="#ppt_h"/>
                                          </p:val>
                                        </p:tav>
                                        <p:tav tm="100000">
                                          <p:val>
                                            <p:strVal val="#ppt_h"/>
                                          </p:val>
                                        </p:tav>
                                      </p:tavLst>
                                    </p:anim>
                                    <p:animEffect transition="in" filter="fade">
                                      <p:cBhvr>
                                        <p:cTn id="9" dur="1000"/>
                                        <p:tgtEl>
                                          <p:spTgt spid="48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strVal val="#ppt_w*0.70"/>
                                          </p:val>
                                        </p:tav>
                                        <p:tav tm="100000">
                                          <p:val>
                                            <p:strVal val="#ppt_w"/>
                                          </p:val>
                                        </p:tav>
                                      </p:tavLst>
                                    </p:anim>
                                    <p:anim calcmode="lin" valueType="num">
                                      <p:cBhvr>
                                        <p:cTn id="15" dur="1000" fill="hold"/>
                                        <p:tgtEl>
                                          <p:spTgt spid="26"/>
                                        </p:tgtEl>
                                        <p:attrNameLst>
                                          <p:attrName>ppt_h</p:attrName>
                                        </p:attrNameLst>
                                      </p:cBhvr>
                                      <p:tavLst>
                                        <p:tav tm="0">
                                          <p:val>
                                            <p:strVal val="#ppt_h"/>
                                          </p:val>
                                        </p:tav>
                                        <p:tav tm="100000">
                                          <p:val>
                                            <p:strVal val="#ppt_h"/>
                                          </p:val>
                                        </p:tav>
                                      </p:tavLst>
                                    </p:anim>
                                    <p:animEffect transition="in" filter="fade">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strVal val="#ppt_w*0.70"/>
                                          </p:val>
                                        </p:tav>
                                        <p:tav tm="100000">
                                          <p:val>
                                            <p:strVal val="#ppt_w"/>
                                          </p:val>
                                        </p:tav>
                                      </p:tavLst>
                                    </p:anim>
                                    <p:anim calcmode="lin" valueType="num">
                                      <p:cBhvr>
                                        <p:cTn id="29" dur="1000" fill="hold"/>
                                        <p:tgtEl>
                                          <p:spTgt spid="28"/>
                                        </p:tgtEl>
                                        <p:attrNameLst>
                                          <p:attrName>ppt_h</p:attrName>
                                        </p:attrNameLst>
                                      </p:cBhvr>
                                      <p:tavLst>
                                        <p:tav tm="0">
                                          <p:val>
                                            <p:strVal val="#ppt_h"/>
                                          </p:val>
                                        </p:tav>
                                        <p:tav tm="100000">
                                          <p:val>
                                            <p:strVal val="#ppt_h"/>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strVal val="#ppt_w*0.70"/>
                                          </p:val>
                                        </p:tav>
                                        <p:tav tm="100000">
                                          <p:val>
                                            <p:strVal val="#ppt_w"/>
                                          </p:val>
                                        </p:tav>
                                      </p:tavLst>
                                    </p:anim>
                                    <p:anim calcmode="lin" valueType="num">
                                      <p:cBhvr>
                                        <p:cTn id="36" dur="1000" fill="hold"/>
                                        <p:tgtEl>
                                          <p:spTgt spid="29"/>
                                        </p:tgtEl>
                                        <p:attrNameLst>
                                          <p:attrName>ppt_h</p:attrName>
                                        </p:attrNameLst>
                                      </p:cBhvr>
                                      <p:tavLst>
                                        <p:tav tm="0">
                                          <p:val>
                                            <p:strVal val="#ppt_h"/>
                                          </p:val>
                                        </p:tav>
                                        <p:tav tm="100000">
                                          <p:val>
                                            <p:strVal val="#ppt_h"/>
                                          </p:val>
                                        </p:tav>
                                      </p:tavLst>
                                    </p:anim>
                                    <p:animEffect transition="in" filter="fade">
                                      <p:cBhvr>
                                        <p:cTn id="37" dur="1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strVal val="#ppt_w*0.70"/>
                                          </p:val>
                                        </p:tav>
                                        <p:tav tm="100000">
                                          <p:val>
                                            <p:strVal val="#ppt_w"/>
                                          </p:val>
                                        </p:tav>
                                      </p:tavLst>
                                    </p:anim>
                                    <p:anim calcmode="lin" valueType="num">
                                      <p:cBhvr>
                                        <p:cTn id="43" dur="1000" fill="hold"/>
                                        <p:tgtEl>
                                          <p:spTgt spid="30"/>
                                        </p:tgtEl>
                                        <p:attrNameLst>
                                          <p:attrName>ppt_h</p:attrName>
                                        </p:attrNameLst>
                                      </p:cBhvr>
                                      <p:tavLst>
                                        <p:tav tm="0">
                                          <p:val>
                                            <p:strVal val="#ppt_h"/>
                                          </p:val>
                                        </p:tav>
                                        <p:tav tm="100000">
                                          <p:val>
                                            <p:strVal val="#ppt_h"/>
                                          </p:val>
                                        </p:tav>
                                      </p:tavLst>
                                    </p:anim>
                                    <p:animEffect transition="in" filter="fade">
                                      <p:cBhvr>
                                        <p:cTn id="44" dur="1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0.70"/>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0.70"/>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strVal val="#ppt_w*0.70"/>
                                          </p:val>
                                        </p:tav>
                                        <p:tav tm="100000">
                                          <p:val>
                                            <p:strVal val="#ppt_w"/>
                                          </p:val>
                                        </p:tav>
                                      </p:tavLst>
                                    </p:anim>
                                    <p:anim calcmode="lin" valueType="num">
                                      <p:cBhvr>
                                        <p:cTn id="64" dur="1000" fill="hold"/>
                                        <p:tgtEl>
                                          <p:spTgt spid="18"/>
                                        </p:tgtEl>
                                        <p:attrNameLst>
                                          <p:attrName>ppt_h</p:attrName>
                                        </p:attrNameLst>
                                      </p:cBhvr>
                                      <p:tavLst>
                                        <p:tav tm="0">
                                          <p:val>
                                            <p:strVal val="#ppt_h"/>
                                          </p:val>
                                        </p:tav>
                                        <p:tav tm="100000">
                                          <p:val>
                                            <p:strVal val="#ppt_h"/>
                                          </p:val>
                                        </p:tav>
                                      </p:tavLst>
                                    </p:anim>
                                    <p:animEffect transition="in" filter="fade">
                                      <p:cBhvr>
                                        <p:cTn id="65" dur="1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ppt_w</p:attrName>
                                        </p:attrNameLst>
                                      </p:cBhvr>
                                      <p:tavLst>
                                        <p:tav tm="0">
                                          <p:val>
                                            <p:strVal val="#ppt_w*0.70"/>
                                          </p:val>
                                        </p:tav>
                                        <p:tav tm="100000">
                                          <p:val>
                                            <p:strVal val="#ppt_w"/>
                                          </p:val>
                                        </p:tav>
                                      </p:tavLst>
                                    </p:anim>
                                    <p:anim calcmode="lin" valueType="num">
                                      <p:cBhvr>
                                        <p:cTn id="71" dur="1000" fill="hold"/>
                                        <p:tgtEl>
                                          <p:spTgt spid="19"/>
                                        </p:tgtEl>
                                        <p:attrNameLst>
                                          <p:attrName>ppt_h</p:attrName>
                                        </p:attrNameLst>
                                      </p:cBhvr>
                                      <p:tavLst>
                                        <p:tav tm="0">
                                          <p:val>
                                            <p:strVal val="#ppt_h"/>
                                          </p:val>
                                        </p:tav>
                                        <p:tav tm="100000">
                                          <p:val>
                                            <p:strVal val="#ppt_h"/>
                                          </p:val>
                                        </p:tav>
                                      </p:tavLst>
                                    </p:anim>
                                    <p:animEffect transition="in" filter="fade">
                                      <p:cBhvr>
                                        <p:cTn id="72" dur="1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strVal val="#ppt_w*0.70"/>
                                          </p:val>
                                        </p:tav>
                                        <p:tav tm="100000">
                                          <p:val>
                                            <p:strVal val="#ppt_w"/>
                                          </p:val>
                                        </p:tav>
                                      </p:tavLst>
                                    </p:anim>
                                    <p:anim calcmode="lin" valueType="num">
                                      <p:cBhvr>
                                        <p:cTn id="78" dur="1000" fill="hold"/>
                                        <p:tgtEl>
                                          <p:spTgt spid="20"/>
                                        </p:tgtEl>
                                        <p:attrNameLst>
                                          <p:attrName>ppt_h</p:attrName>
                                        </p:attrNameLst>
                                      </p:cBhvr>
                                      <p:tavLst>
                                        <p:tav tm="0">
                                          <p:val>
                                            <p:strVal val="#ppt_h"/>
                                          </p:val>
                                        </p:tav>
                                        <p:tav tm="100000">
                                          <p:val>
                                            <p:strVal val="#ppt_h"/>
                                          </p:val>
                                        </p:tav>
                                      </p:tavLst>
                                    </p:anim>
                                    <p:animEffect transition="in" filter="fade">
                                      <p:cBhvr>
                                        <p:cTn id="79" dur="10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1000" fill="hold"/>
                                        <p:tgtEl>
                                          <p:spTgt spid="33"/>
                                        </p:tgtEl>
                                        <p:attrNameLst>
                                          <p:attrName>ppt_w</p:attrName>
                                        </p:attrNameLst>
                                      </p:cBhvr>
                                      <p:tavLst>
                                        <p:tav tm="0">
                                          <p:val>
                                            <p:strVal val="#ppt_w*0.70"/>
                                          </p:val>
                                        </p:tav>
                                        <p:tav tm="100000">
                                          <p:val>
                                            <p:strVal val="#ppt_w"/>
                                          </p:val>
                                        </p:tav>
                                      </p:tavLst>
                                    </p:anim>
                                    <p:anim calcmode="lin" valueType="num">
                                      <p:cBhvr>
                                        <p:cTn id="85" dur="1000" fill="hold"/>
                                        <p:tgtEl>
                                          <p:spTgt spid="33"/>
                                        </p:tgtEl>
                                        <p:attrNameLst>
                                          <p:attrName>ppt_h</p:attrName>
                                        </p:attrNameLst>
                                      </p:cBhvr>
                                      <p:tavLst>
                                        <p:tav tm="0">
                                          <p:val>
                                            <p:strVal val="#ppt_h"/>
                                          </p:val>
                                        </p:tav>
                                        <p:tav tm="100000">
                                          <p:val>
                                            <p:strVal val="#ppt_h"/>
                                          </p:val>
                                        </p:tav>
                                      </p:tavLst>
                                    </p:anim>
                                    <p:animEffect transition="in" filter="fade">
                                      <p:cBhvr>
                                        <p:cTn id="86" dur="10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strVal val="#ppt_w*0.70"/>
                                          </p:val>
                                        </p:tav>
                                        <p:tav tm="100000">
                                          <p:val>
                                            <p:strVal val="#ppt_w"/>
                                          </p:val>
                                        </p:tav>
                                      </p:tavLst>
                                    </p:anim>
                                    <p:anim calcmode="lin" valueType="num">
                                      <p:cBhvr>
                                        <p:cTn id="92" dur="1000" fill="hold"/>
                                        <p:tgtEl>
                                          <p:spTgt spid="34"/>
                                        </p:tgtEl>
                                        <p:attrNameLst>
                                          <p:attrName>ppt_h</p:attrName>
                                        </p:attrNameLst>
                                      </p:cBhvr>
                                      <p:tavLst>
                                        <p:tav tm="0">
                                          <p:val>
                                            <p:strVal val="#ppt_h"/>
                                          </p:val>
                                        </p:tav>
                                        <p:tav tm="100000">
                                          <p:val>
                                            <p:strVal val="#ppt_h"/>
                                          </p:val>
                                        </p:tav>
                                      </p:tavLst>
                                    </p:anim>
                                    <p:animEffect transition="in" filter="fade">
                                      <p:cBhvr>
                                        <p:cTn id="93" dur="10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p:cTn id="98" dur="1000" fill="hold"/>
                                        <p:tgtEl>
                                          <p:spTgt spid="35"/>
                                        </p:tgtEl>
                                        <p:attrNameLst>
                                          <p:attrName>ppt_w</p:attrName>
                                        </p:attrNameLst>
                                      </p:cBhvr>
                                      <p:tavLst>
                                        <p:tav tm="0">
                                          <p:val>
                                            <p:strVal val="#ppt_w*0.70"/>
                                          </p:val>
                                        </p:tav>
                                        <p:tav tm="100000">
                                          <p:val>
                                            <p:strVal val="#ppt_w"/>
                                          </p:val>
                                        </p:tav>
                                      </p:tavLst>
                                    </p:anim>
                                    <p:anim calcmode="lin" valueType="num">
                                      <p:cBhvr>
                                        <p:cTn id="99" dur="1000" fill="hold"/>
                                        <p:tgtEl>
                                          <p:spTgt spid="35"/>
                                        </p:tgtEl>
                                        <p:attrNameLst>
                                          <p:attrName>ppt_h</p:attrName>
                                        </p:attrNameLst>
                                      </p:cBhvr>
                                      <p:tavLst>
                                        <p:tav tm="0">
                                          <p:val>
                                            <p:strVal val="#ppt_h"/>
                                          </p:val>
                                        </p:tav>
                                        <p:tav tm="100000">
                                          <p:val>
                                            <p:strVal val="#ppt_h"/>
                                          </p:val>
                                        </p:tav>
                                      </p:tavLst>
                                    </p:anim>
                                    <p:animEffect transition="in" filter="fade">
                                      <p:cBhvr>
                                        <p:cTn id="10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animBg="1"/>
      <p:bldP spid="26" grpId="0" animBg="1"/>
      <p:bldP spid="27" grpId="0" animBg="1"/>
      <p:bldP spid="28" grpId="0" animBg="1"/>
      <p:bldP spid="29" grpId="0" animBg="1"/>
      <p:bldP spid="30" grpId="0" animBg="1"/>
      <p:bldP spid="16" grpId="0" animBg="1"/>
      <p:bldP spid="17" grpId="0" animBg="1"/>
      <p:bldP spid="18" grpId="0" animBg="1"/>
      <p:bldP spid="19" grpId="0" animBg="1"/>
      <p:bldP spid="20" grpId="0" animBg="1"/>
      <p:bldP spid="33" grpId="0" animBg="1"/>
      <p:bldP spid="34" grpId="0" animBg="1"/>
      <p:bldP spid="35"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1281</Words>
  <Application>Microsoft Macintosh PowerPoint</Application>
  <PresentationFormat>Widescreen</PresentationFormat>
  <Paragraphs>200</Paragraphs>
  <Slides>19</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Libre Franklin</vt:lpstr>
      <vt:lpstr>Libre Franklin Medium</vt:lpstr>
      <vt:lpstr>Libre Franklin Black</vt:lpstr>
      <vt:lpstr>Calibri</vt:lpstr>
      <vt:lpstr>Arial Black</vt:lpstr>
      <vt:lpstr>Office Theme</vt:lpstr>
      <vt:lpstr>1_Office Theme</vt:lpstr>
      <vt:lpstr> Periodontal Disease Classification and Diagnosis  BUPA/DTC LEARNING TOOL   </vt:lpstr>
      <vt:lpstr>GDC OUTCOMES </vt:lpstr>
      <vt:lpstr>AIMS AND OBJECTIVES</vt:lpstr>
      <vt:lpstr>INTRODUCTION </vt:lpstr>
      <vt:lpstr>PowerPoint Presentation</vt:lpstr>
      <vt:lpstr>THE BPE </vt:lpstr>
      <vt:lpstr>PowerPoint Presentation</vt:lpstr>
      <vt:lpstr>PowerPoint Presentation</vt:lpstr>
      <vt:lpstr>RISK FACTORS</vt:lpstr>
      <vt:lpstr>PowerPoint Presentation</vt:lpstr>
      <vt:lpstr>WHEN SHOULD I REFER? </vt:lpstr>
      <vt:lpstr>PowerPoint Presentation</vt:lpstr>
      <vt:lpstr>PowerPoint Presentation</vt:lpstr>
      <vt:lpstr>PowerPoint Presentation</vt:lpstr>
      <vt:lpstr>PowerPoint Presentation</vt:lpstr>
      <vt:lpstr>PowerPoint Presentation</vt:lpstr>
      <vt:lpstr>CLINICAL RECORDS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Amalgam BUPA/DTC LEARNING TOOL</dc:title>
  <dc:creator>Aisha akhtar</dc:creator>
  <cp:lastModifiedBy>Azeem, Humaira A.</cp:lastModifiedBy>
  <cp:revision>14</cp:revision>
  <dcterms:created xsi:type="dcterms:W3CDTF">2021-08-08T16:48:57Z</dcterms:created>
  <dcterms:modified xsi:type="dcterms:W3CDTF">2021-11-21T23:51:53Z</dcterms:modified>
</cp:coreProperties>
</file>