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89" r:id="rId7"/>
    <p:sldId id="304" r:id="rId8"/>
    <p:sldId id="260" r:id="rId9"/>
    <p:sldId id="288" r:id="rId10"/>
    <p:sldId id="305" r:id="rId11"/>
    <p:sldId id="306" r:id="rId12"/>
    <p:sldId id="307" r:id="rId13"/>
    <p:sldId id="308" r:id="rId14"/>
    <p:sldId id="261" r:id="rId15"/>
    <p:sldId id="309" r:id="rId16"/>
    <p:sldId id="294" r:id="rId17"/>
    <p:sldId id="310" r:id="rId18"/>
    <p:sldId id="311" r:id="rId19"/>
    <p:sldId id="292" r:id="rId20"/>
    <p:sldId id="276" r:id="rId21"/>
  </p:sldIdLst>
  <p:sldSz cx="12192000" cy="6858000"/>
  <p:notesSz cx="6858000" cy="9144000"/>
  <p:embeddedFontLst>
    <p:embeddedFont>
      <p:font typeface="Arial Black" panose="020B06040202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ibre Franklin" pitchFamily="2" charset="77"/>
      <p:regular r:id="rId29"/>
      <p:bold r:id="rId30"/>
      <p:italic r:id="rId31"/>
      <p:boldItalic r:id="rId32"/>
    </p:embeddedFont>
    <p:embeddedFont>
      <p:font typeface="Libre Franklin Black" panose="020F0502020204030204" pitchFamily="34" charset="0"/>
      <p:bold r:id="rId33"/>
      <p:italic r:id="rId34"/>
      <p:boldItalic r:id="rId35"/>
    </p:embeddedFont>
    <p:embeddedFont>
      <p:font typeface="Libre Franklin Medium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ggpmp1quEdJIt/bSHbL5jMSa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FDB"/>
    <a:srgbClr val="441D63"/>
    <a:srgbClr val="FF8AD8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3"/>
    <p:restoredTop sz="95865"/>
  </p:normalViewPr>
  <p:slideViewPr>
    <p:cSldViewPr snapToGrid="0">
      <p:cViewPr varScale="1">
        <p:scale>
          <a:sx n="75" d="100"/>
          <a:sy n="75" d="100"/>
        </p:scale>
        <p:origin x="192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629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7403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932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8202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055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635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603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092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457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088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2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42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Market Research">
  <p:cSld name="1_3 Market Research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3" descr="dental-course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7000"/>
            <a:ext cx="12192000" cy="5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3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3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3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93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85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2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4" name="Google Shape;134;p88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135" name="Google Shape;135;p8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pproach">
  <p:cSld name="4 Approach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7" descr="c988227264035c149eac2c4b6065113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5147"/>
            <a:ext cx="12191999" cy="586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7"/>
          <p:cNvSpPr/>
          <p:nvPr/>
        </p:nvSpPr>
        <p:spPr>
          <a:xfrm>
            <a:off x="0" y="976850"/>
            <a:ext cx="12192000" cy="5166872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07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07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107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roposal">
  <p:cSld name="5 Proposal">
    <p:bg>
      <p:bgPr>
        <a:solidFill>
          <a:srgbClr val="F2F2F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08"/>
          <p:cNvGrpSpPr/>
          <p:nvPr/>
        </p:nvGrpSpPr>
        <p:grpSpPr>
          <a:xfrm>
            <a:off x="4919484" y="-635005"/>
            <a:ext cx="8055931" cy="9651316"/>
            <a:chOff x="3822699" y="704849"/>
            <a:chExt cx="4547361" cy="5447916"/>
          </a:xfrm>
        </p:grpSpPr>
        <p:sp>
          <p:nvSpPr>
            <p:cNvPr id="165" name="Google Shape;165;p10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0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0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10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9" name="Google Shape;169;p108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gradFill>
            <a:gsLst>
              <a:gs pos="0">
                <a:srgbClr val="4E3E9B"/>
              </a:gs>
              <a:gs pos="1000">
                <a:srgbClr val="4E3E9B"/>
              </a:gs>
              <a:gs pos="99000">
                <a:srgbClr val="3A6ABE"/>
              </a:gs>
              <a:gs pos="100000">
                <a:srgbClr val="3A6ABE"/>
              </a:gs>
            </a:gsLst>
            <a:lin ang="0" scaled="0"/>
          </a:gradFill>
          <a:ln>
            <a:noFill/>
          </a:ln>
        </p:spPr>
        <p:txBody>
          <a:bodyPr spcFirstLastPara="1" wrap="square" lIns="18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108"/>
          <p:cNvSpPr txBox="1">
            <a:spLocks noGrp="1"/>
          </p:cNvSpPr>
          <p:nvPr>
            <p:ph type="title"/>
          </p:nvPr>
        </p:nvSpPr>
        <p:spPr>
          <a:xfrm>
            <a:off x="558800" y="166758"/>
            <a:ext cx="8470900" cy="7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>
                <a:solidFill>
                  <a:srgbClr val="703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08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108" descr="DTC-logo535-1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cope">
  <p:cSld name="6 Scop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0" descr="calculator-calculation-insurance-finance-536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6168"/>
            <a:ext cx="12207602" cy="586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0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10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10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110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1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6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16"/>
          <p:cNvSpPr txBox="1">
            <a:spLocks noGrp="1"/>
          </p:cNvSpPr>
          <p:nvPr>
            <p:ph type="body" idx="1"/>
          </p:nvPr>
        </p:nvSpPr>
        <p:spPr>
          <a:xfrm rot="5400000">
            <a:off x="2531268" y="-775494"/>
            <a:ext cx="4475163" cy="8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INGLE">
  <p:cSld name="CONTENT_SING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8"/>
          <p:cNvSpPr txBox="1">
            <a:spLocks noGrp="1"/>
          </p:cNvSpPr>
          <p:nvPr>
            <p:ph type="body" idx="1"/>
          </p:nvPr>
        </p:nvSpPr>
        <p:spPr>
          <a:xfrm>
            <a:off x="682626" y="2057401"/>
            <a:ext cx="10823574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3" name="Google Shape;243;p118"/>
          <p:cNvCxnSpPr/>
          <p:nvPr/>
        </p:nvCxnSpPr>
        <p:spPr>
          <a:xfrm>
            <a:off x="4497388" y="1873568"/>
            <a:ext cx="319722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18"/>
          <p:cNvSpPr txBox="1">
            <a:spLocks noGrp="1"/>
          </p:cNvSpPr>
          <p:nvPr>
            <p:ph type="body" idx="2"/>
          </p:nvPr>
        </p:nvSpPr>
        <p:spPr>
          <a:xfrm>
            <a:off x="6193766" y="6356352"/>
            <a:ext cx="5312434" cy="26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921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Char char="•"/>
              <a:defRPr sz="10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  <a:defRPr b="1" i="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86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34" name="Google Shape;34;p86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86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36;p86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86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4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9" descr="dental-cour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/>
          <p:nvPr/>
        </p:nvSpPr>
        <p:spPr>
          <a:xfrm>
            <a:off x="682719" y="549002"/>
            <a:ext cx="11160000" cy="5760000"/>
          </a:xfrm>
          <a:prstGeom prst="rect">
            <a:avLst/>
          </a:prstGeom>
          <a:solidFill>
            <a:srgbClr val="7030A0">
              <a:alpha val="75690"/>
            </a:srgbClr>
          </a:solidFill>
          <a:ln>
            <a:noFill/>
          </a:ln>
        </p:spPr>
        <p:txBody>
          <a:bodyPr spcFirstLastPara="1" wrap="square" lIns="1007975" tIns="2519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694721" y="4180267"/>
            <a:ext cx="8470800" cy="84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Resin Bonded Bridges </a:t>
            </a:r>
            <a:br>
              <a:rPr lang="en-GB" b="0" dirty="0">
                <a:solidFill>
                  <a:schemeClr val="bg1"/>
                </a:solidFill>
              </a:rPr>
            </a:br>
            <a:r>
              <a:rPr lang="en-GB" sz="2800" b="0" dirty="0">
                <a:solidFill>
                  <a:schemeClr val="bg1"/>
                </a:solidFill>
              </a:rPr>
              <a:t>BUPA/DTC LEARNING TOOL</a:t>
            </a:r>
            <a:br>
              <a:rPr lang="en-GB" sz="3200" b="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endParaRPr sz="2900" dirty="0">
              <a:solidFill>
                <a:schemeClr val="bg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3" name="Google Shape;3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521" y="549002"/>
            <a:ext cx="2346386" cy="2346386"/>
          </a:xfrm>
          <a:prstGeom prst="rect">
            <a:avLst/>
          </a:prstGeom>
          <a:noFill/>
          <a:ln>
            <a:noFill/>
          </a:ln>
          <a:effectLst>
            <a:outerShdw blurRad="508000" sx="102000" sy="102000" algn="ctr" rotWithShape="0">
              <a:srgbClr val="FFFFFF">
                <a:alpha val="45880"/>
              </a:srgbClr>
            </a:outerShdw>
          </a:effectLst>
        </p:spPr>
      </p:pic>
      <p:sp>
        <p:nvSpPr>
          <p:cNvPr id="384" name="Google Shape;384;p29"/>
          <p:cNvSpPr txBox="1"/>
          <p:nvPr/>
        </p:nvSpPr>
        <p:spPr>
          <a:xfrm>
            <a:off x="5345725" y="-1844425"/>
            <a:ext cx="980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Theory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</a:t>
            </a:r>
            <a:endParaRPr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Practical Implementation  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THE GOLD STANDARD </a:t>
            </a:r>
            <a:endParaRPr sz="4000" dirty="0"/>
          </a:p>
        </p:txBody>
      </p:sp>
      <p:sp>
        <p:nvSpPr>
          <p:cNvPr id="483" name="Google Shape;483;g10182d5d6c8_0_116"/>
          <p:cNvSpPr/>
          <p:nvPr/>
        </p:nvSpPr>
        <p:spPr>
          <a:xfrm>
            <a:off x="857730" y="2031228"/>
            <a:ext cx="10242661" cy="3564000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4626058" y="2364421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Use of Rubber Dam on cementation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7871951" y="2364420"/>
            <a:ext cx="1191288" cy="966386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No prep 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6232390" y="4001071"/>
            <a:ext cx="1224517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No contact on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pontic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excursion</a:t>
            </a: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7871952" y="4001070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If posterior – occlusal coverage 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E3AF621D-2F8B-004C-B474-0C5E901FF703}"/>
              </a:ext>
            </a:extLst>
          </p:cNvPr>
          <p:cNvSpPr/>
          <p:nvPr/>
        </p:nvSpPr>
        <p:spPr>
          <a:xfrm flipH="1">
            <a:off x="9477805" y="2364420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0.8mm retainer wing thickness</a:t>
            </a: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644CA742-0D81-4A47-8827-7E55D66928F8}"/>
              </a:ext>
            </a:extLst>
          </p:cNvPr>
          <p:cNvSpPr/>
          <p:nvPr/>
        </p:nvSpPr>
        <p:spPr>
          <a:xfrm flipH="1">
            <a:off x="9504151" y="4001070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Maximum Palatal coverage</a:t>
            </a: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8C5910C3-FB06-2D41-9597-07369036A093}"/>
              </a:ext>
            </a:extLst>
          </p:cNvPr>
          <p:cNvSpPr/>
          <p:nvPr/>
        </p:nvSpPr>
        <p:spPr>
          <a:xfrm flipH="1">
            <a:off x="6265620" y="2364420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Panavia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Opaque</a:t>
            </a:r>
          </a:p>
        </p:txBody>
      </p:sp>
      <p:sp>
        <p:nvSpPr>
          <p:cNvPr id="22" name="Google Shape;486;g10182d5d6c8_0_116">
            <a:extLst>
              <a:ext uri="{FF2B5EF4-FFF2-40B4-BE49-F238E27FC236}">
                <a16:creationId xmlns:a16="http://schemas.microsoft.com/office/drawing/2014/main" id="{BE7FC58B-AF41-E447-906E-6B20B6DBD7AA}"/>
              </a:ext>
            </a:extLst>
          </p:cNvPr>
          <p:cNvSpPr/>
          <p:nvPr/>
        </p:nvSpPr>
        <p:spPr>
          <a:xfrm flipH="1">
            <a:off x="4610287" y="4001071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Sandblast fit surface</a:t>
            </a:r>
          </a:p>
        </p:txBody>
      </p:sp>
      <p:sp>
        <p:nvSpPr>
          <p:cNvPr id="31" name="Google Shape;486;g10182d5d6c8_0_116">
            <a:extLst>
              <a:ext uri="{FF2B5EF4-FFF2-40B4-BE49-F238E27FC236}">
                <a16:creationId xmlns:a16="http://schemas.microsoft.com/office/drawing/2014/main" id="{B36C0443-7EAD-4943-835B-EE03F5719207}"/>
              </a:ext>
            </a:extLst>
          </p:cNvPr>
          <p:cNvSpPr/>
          <p:nvPr/>
        </p:nvSpPr>
        <p:spPr>
          <a:xfrm flipH="1">
            <a:off x="1341285" y="2364421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Porcelain fused to metal </a:t>
            </a:r>
          </a:p>
        </p:txBody>
      </p:sp>
      <p:sp>
        <p:nvSpPr>
          <p:cNvPr id="32" name="Google Shape;486;g10182d5d6c8_0_116">
            <a:extLst>
              <a:ext uri="{FF2B5EF4-FFF2-40B4-BE49-F238E27FC236}">
                <a16:creationId xmlns:a16="http://schemas.microsoft.com/office/drawing/2014/main" id="{4DC59AC9-BCF2-AC4D-B742-1EA885B51C91}"/>
              </a:ext>
            </a:extLst>
          </p:cNvPr>
          <p:cNvSpPr/>
          <p:nvPr/>
        </p:nvSpPr>
        <p:spPr>
          <a:xfrm flipH="1">
            <a:off x="1341285" y="4001071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Virgin abutment tooth</a:t>
            </a:r>
          </a:p>
        </p:txBody>
      </p:sp>
      <p:sp>
        <p:nvSpPr>
          <p:cNvPr id="33" name="Google Shape;486;g10182d5d6c8_0_116">
            <a:extLst>
              <a:ext uri="{FF2B5EF4-FFF2-40B4-BE49-F238E27FC236}">
                <a16:creationId xmlns:a16="http://schemas.microsoft.com/office/drawing/2014/main" id="{E279B602-8769-E244-95E8-16E91D7D14AD}"/>
              </a:ext>
            </a:extLst>
          </p:cNvPr>
          <p:cNvSpPr/>
          <p:nvPr/>
        </p:nvSpPr>
        <p:spPr>
          <a:xfrm flipH="1">
            <a:off x="2986496" y="2364421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Single abutment single wing </a:t>
            </a:r>
          </a:p>
        </p:txBody>
      </p:sp>
      <p:sp>
        <p:nvSpPr>
          <p:cNvPr id="34" name="Google Shape;486;g10182d5d6c8_0_116">
            <a:extLst>
              <a:ext uri="{FF2B5EF4-FFF2-40B4-BE49-F238E27FC236}">
                <a16:creationId xmlns:a16="http://schemas.microsoft.com/office/drawing/2014/main" id="{4384CE81-4BA5-C84C-BFF9-036A887B8F54}"/>
              </a:ext>
            </a:extLst>
          </p:cNvPr>
          <p:cNvSpPr/>
          <p:nvPr/>
        </p:nvSpPr>
        <p:spPr>
          <a:xfrm flipH="1">
            <a:off x="2986496" y="4001809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Minimum 2mm connector height 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4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16" grpId="0" animBg="1"/>
      <p:bldP spid="17" grpId="0" animBg="1"/>
      <p:bldP spid="18" grpId="0" animBg="1"/>
      <p:bldP spid="2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Theory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</a:t>
            </a:r>
            <a:endParaRPr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Practical Implementation  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7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24"/>
          <p:cNvGrpSpPr/>
          <p:nvPr/>
        </p:nvGrpSpPr>
        <p:grpSpPr>
          <a:xfrm>
            <a:off x="737191" y="1987205"/>
            <a:ext cx="10717618" cy="7762708"/>
            <a:chOff x="-2119608" y="-3067135"/>
            <a:chExt cx="9351382" cy="6934086"/>
          </a:xfrm>
        </p:grpSpPr>
        <p:sp>
          <p:nvSpPr>
            <p:cNvPr id="440" name="Google Shape;440;p124"/>
            <p:cNvSpPr txBox="1"/>
            <p:nvPr/>
          </p:nvSpPr>
          <p:spPr>
            <a:xfrm>
              <a:off x="2827007" y="177699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2" name="Google Shape;442;p124"/>
            <p:cNvSpPr txBox="1"/>
            <p:nvPr/>
          </p:nvSpPr>
          <p:spPr>
            <a:xfrm>
              <a:off x="2827007" y="386125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3" name="Google Shape;443;p124"/>
            <p:cNvSpPr txBox="1"/>
            <p:nvPr/>
          </p:nvSpPr>
          <p:spPr>
            <a:xfrm>
              <a:off x="-2119608" y="-3067135"/>
              <a:ext cx="9351382" cy="4237172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marL="285750" indent="-28575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Decide on whether a RBB is viable in the case, in depth conversation is required to discuss the benefits and negative associated with their use</a:t>
              </a:r>
            </a:p>
            <a:p>
              <a:pPr marL="285750" indent="-28575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Assess occlusion to ensure it is possible to ensure no excursion on the </a:t>
              </a:r>
              <a:r>
                <a:rPr lang="en-GB" sz="2400" b="1" dirty="0" err="1">
                  <a:solidFill>
                    <a:schemeClr val="bg1"/>
                  </a:solidFill>
                  <a:latin typeface="Libre Franklin" pitchFamily="2" charset="77"/>
                </a:rPr>
                <a:t>pontic</a:t>
              </a: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 </a:t>
              </a:r>
            </a:p>
            <a:p>
              <a:pPr marL="285750" indent="-28575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Make patient aware of potential aesthetic concerns</a:t>
              </a:r>
            </a:p>
            <a:p>
              <a:pPr marL="285750" indent="-28575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Identify am effective abutment which fits all optimal criteria – </a:t>
              </a:r>
              <a:r>
                <a:rPr lang="en-GB" sz="2400" b="1" dirty="0" err="1">
                  <a:solidFill>
                    <a:schemeClr val="bg1"/>
                  </a:solidFill>
                  <a:latin typeface="Libre Franklin" pitchFamily="2" charset="77"/>
                </a:rPr>
                <a:t>eg</a:t>
              </a: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 virgin, large enamel surface area</a:t>
              </a:r>
            </a:p>
            <a:p>
              <a:pPr marL="285750" indent="-28575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The following protocol is regarding replacing missing Upper 1s and Missing upper 2s, using porcelain fused to metal </a:t>
              </a:r>
            </a:p>
            <a:p>
              <a:pPr marL="285750" indent="-28575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bg1"/>
                  </a:solidFill>
                  <a:latin typeface="Libre Franklin" pitchFamily="2" charset="77"/>
                </a:rPr>
                <a:t>These have been proven to be the most effective and successful RBBs</a:t>
              </a:r>
            </a:p>
          </p:txBody>
        </p:sp>
      </p:grpSp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5202864" y="-5202865"/>
            <a:ext cx="1786270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9199" y="-733464"/>
            <a:ext cx="4233600" cy="3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3600" b="1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PRE-OPERATIVE CHECKS </a:t>
            </a:r>
            <a:endParaRPr sz="3600" b="1" dirty="0">
              <a:solidFill>
                <a:schemeClr val="bg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304800"/>
            <a:ext cx="4415400" cy="6161722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393017" y="2701200"/>
            <a:ext cx="4007186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PREP OR NO PREP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808373" y="421974"/>
            <a:ext cx="7194712" cy="5832822"/>
            <a:chOff x="1664223" y="-247855"/>
            <a:chExt cx="5185378" cy="5832822"/>
          </a:xfrm>
        </p:grpSpPr>
        <p:sp>
          <p:nvSpPr>
            <p:cNvPr id="400" name="Google Shape;400;p122"/>
            <p:cNvSpPr/>
            <p:nvPr/>
          </p:nvSpPr>
          <p:spPr>
            <a:xfrm>
              <a:off x="1674001" y="956232"/>
              <a:ext cx="5175600" cy="1016471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7030A0"/>
                </a:buClr>
              </a:pPr>
              <a:endParaRPr lang="en-GB" sz="1800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664223" y="4568496"/>
              <a:ext cx="5175600" cy="10164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endParaRPr lang="en-GB" sz="1800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74001" y="2160320"/>
              <a:ext cx="5175600" cy="10164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endParaRPr sz="2400" dirty="0">
                <a:solidFill>
                  <a:srgbClr val="7030A0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674001" y="-247855"/>
              <a:ext cx="5175600" cy="10164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808417" y="4034237"/>
            <a:ext cx="7181100" cy="1016471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Make patient aware of occlusal changes and the fact that it can take on average 6 weeks for bridge to ”Dahl” in</a:t>
            </a: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7AD42E-F490-1247-9F0A-2AA2D50F444F}"/>
              </a:ext>
            </a:extLst>
          </p:cNvPr>
          <p:cNvSpPr txBox="1"/>
          <p:nvPr/>
        </p:nvSpPr>
        <p:spPr>
          <a:xfrm>
            <a:off x="4821940" y="607043"/>
            <a:ext cx="6273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Studies show that prepped abutment teeth show failure twice as much as no prep </a:t>
            </a: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C8F8C-CE04-1243-AEF8-9A905986919C}"/>
              </a:ext>
            </a:extLst>
          </p:cNvPr>
          <p:cNvSpPr txBox="1"/>
          <p:nvPr/>
        </p:nvSpPr>
        <p:spPr>
          <a:xfrm>
            <a:off x="4821939" y="1811131"/>
            <a:ext cx="6937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Only need for prep is to show lab ideal finish line of wing- this can be done with 0.5mm chamfer prep</a:t>
            </a: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F41AF-4A68-1D44-A54A-CBE30C543987}"/>
              </a:ext>
            </a:extLst>
          </p:cNvPr>
          <p:cNvSpPr txBox="1"/>
          <p:nvPr/>
        </p:nvSpPr>
        <p:spPr>
          <a:xfrm>
            <a:off x="4866921" y="2967335"/>
            <a:ext cx="7122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No prep is more favourable – need to have good communication with Lab – use of photos marking ideal finish line and good impressions</a:t>
            </a: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41731-BA12-3641-8879-5CF1F8D637FD}"/>
              </a:ext>
            </a:extLst>
          </p:cNvPr>
          <p:cNvSpPr txBox="1"/>
          <p:nvPr/>
        </p:nvSpPr>
        <p:spPr>
          <a:xfrm>
            <a:off x="4808373" y="5423394"/>
            <a:ext cx="677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Ideally – </a:t>
            </a:r>
            <a:r>
              <a:rPr lang="en-GB" sz="1800" b="0" i="0" u="none" strike="noStrike" dirty="0" err="1">
                <a:solidFill>
                  <a:srgbClr val="7030A0"/>
                </a:solidFill>
                <a:effectLst/>
                <a:latin typeface="Libre Franklin" pitchFamily="2" charset="77"/>
              </a:rPr>
              <a:t>creat</a:t>
            </a: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 small indent on finish line – but not palatal prep </a:t>
            </a: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57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1;g10182d5d6c8_0_419">
            <a:extLst>
              <a:ext uri="{FF2B5EF4-FFF2-40B4-BE49-F238E27FC236}">
                <a16:creationId xmlns:a16="http://schemas.microsoft.com/office/drawing/2014/main" id="{7593D5EE-4FE8-C94E-9B56-70CCEC10312C}"/>
              </a:ext>
            </a:extLst>
          </p:cNvPr>
          <p:cNvSpPr/>
          <p:nvPr/>
        </p:nvSpPr>
        <p:spPr>
          <a:xfrm>
            <a:off x="0" y="0"/>
            <a:ext cx="12191999" cy="190500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RETAINER COVERAGE </a:t>
            </a:r>
            <a:r>
              <a:rPr lang="en-US" sz="18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7" name="Google Shape;686;g10182d5d6c8_0_478">
            <a:extLst>
              <a:ext uri="{FF2B5EF4-FFF2-40B4-BE49-F238E27FC236}">
                <a16:creationId xmlns:a16="http://schemas.microsoft.com/office/drawing/2014/main" id="{015F73B6-2283-1845-9166-68194A0D1CBE}"/>
              </a:ext>
            </a:extLst>
          </p:cNvPr>
          <p:cNvSpPr txBox="1"/>
          <p:nvPr/>
        </p:nvSpPr>
        <p:spPr>
          <a:xfrm>
            <a:off x="875908" y="2075808"/>
            <a:ext cx="10440181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Need to maximise surface are of enamel to bond to 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Cover whole palatal aspect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Ideal bonding with incisal edge overlap – however this compromises aesthetics and is not often used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If  using metal wing on Upper 1, can result in clear asymmetry, best to use opaque cement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If replacing Upper 2s , can be more favourable to attach wing to Upper 3 as larger surface area and less likely for wing to shine through</a:t>
            </a:r>
          </a:p>
        </p:txBody>
      </p:sp>
      <p:pic>
        <p:nvPicPr>
          <p:cNvPr id="8" name="Google Shape;430;g10182d5d6c8_0_9" descr="DTC-logo535-130.png">
            <a:extLst>
              <a:ext uri="{FF2B5EF4-FFF2-40B4-BE49-F238E27FC236}">
                <a16:creationId xmlns:a16="http://schemas.microsoft.com/office/drawing/2014/main" id="{BE93D378-759D-7B4A-BCCA-8E1C9BAE5F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9;g10182d5d6c8_0_78">
            <a:extLst>
              <a:ext uri="{FF2B5EF4-FFF2-40B4-BE49-F238E27FC236}">
                <a16:creationId xmlns:a16="http://schemas.microsoft.com/office/drawing/2014/main" id="{08CD8D1E-E72C-4149-A8F2-A67E39560220}"/>
              </a:ext>
            </a:extLst>
          </p:cNvPr>
          <p:cNvSpPr/>
          <p:nvPr/>
        </p:nvSpPr>
        <p:spPr>
          <a:xfrm>
            <a:off x="-1" y="0"/>
            <a:ext cx="12192001" cy="2530549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LAB COMMUNICATION </a:t>
            </a:r>
          </a:p>
        </p:txBody>
      </p:sp>
      <p:sp>
        <p:nvSpPr>
          <p:cNvPr id="7" name="Google Shape;686;g10182d5d6c8_0_478">
            <a:extLst>
              <a:ext uri="{FF2B5EF4-FFF2-40B4-BE49-F238E27FC236}">
                <a16:creationId xmlns:a16="http://schemas.microsoft.com/office/drawing/2014/main" id="{015F73B6-2283-1845-9166-68194A0D1CBE}"/>
              </a:ext>
            </a:extLst>
          </p:cNvPr>
          <p:cNvSpPr txBox="1"/>
          <p:nvPr/>
        </p:nvSpPr>
        <p:spPr>
          <a:xfrm>
            <a:off x="1173619" y="2731483"/>
            <a:ext cx="10440181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Libre Franklin" pitchFamily="2" charset="77"/>
              </a:rPr>
              <a:t>Take relevant impressions and Bite Analysis if required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Libre Franklin" pitchFamily="2" charset="77"/>
              </a:rPr>
              <a:t>Pictures help a lot! Especially when showing occlusal </a:t>
            </a:r>
            <a:r>
              <a:rPr lang="en-GB" sz="2400" b="1" dirty="0" err="1">
                <a:solidFill>
                  <a:srgbClr val="7030A0"/>
                </a:solidFill>
                <a:latin typeface="Libre Franklin" pitchFamily="2" charset="77"/>
              </a:rPr>
              <a:t>interfences</a:t>
            </a:r>
            <a:r>
              <a:rPr lang="en-GB" sz="2400" b="1" dirty="0">
                <a:solidFill>
                  <a:srgbClr val="7030A0"/>
                </a:solidFill>
                <a:latin typeface="Libre Franklin" pitchFamily="2" charset="77"/>
              </a:rPr>
              <a:t> dynamic and static, but also to show finish line if you are not prepping it on abutment tooth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Libre Franklin" pitchFamily="2" charset="77"/>
              </a:rPr>
              <a:t>Make lab aware of aesthetic concerns – shade, lip line, any character in adjacent teeth you want top replicate</a:t>
            </a:r>
          </a:p>
        </p:txBody>
      </p:sp>
      <p:pic>
        <p:nvPicPr>
          <p:cNvPr id="8" name="Google Shape;430;g10182d5d6c8_0_9" descr="DTC-logo535-130.png">
            <a:extLst>
              <a:ext uri="{FF2B5EF4-FFF2-40B4-BE49-F238E27FC236}">
                <a16:creationId xmlns:a16="http://schemas.microsoft.com/office/drawing/2014/main" id="{BE93D378-759D-7B4A-BCCA-8E1C9BAE5F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6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1;g10182d5d6c8_0_419">
            <a:extLst>
              <a:ext uri="{FF2B5EF4-FFF2-40B4-BE49-F238E27FC236}">
                <a16:creationId xmlns:a16="http://schemas.microsoft.com/office/drawing/2014/main" id="{2872F04D-8F7D-5E4F-B3E7-90D80CF1C7CD}"/>
              </a:ext>
            </a:extLst>
          </p:cNvPr>
          <p:cNvSpPr/>
          <p:nvPr/>
        </p:nvSpPr>
        <p:spPr>
          <a:xfrm>
            <a:off x="429658" y="191386"/>
            <a:ext cx="11332684" cy="6485861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algn="ctr"/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algn="ctr"/>
            <a:endParaRPr lang="en-GB" sz="2000" b="1" u="sng" dirty="0">
              <a:solidFill>
                <a:srgbClr val="7030A0"/>
              </a:solidFill>
              <a:latin typeface="Libre Franklin" pitchFamily="2" charset="77"/>
            </a:endParaRPr>
          </a:p>
          <a:p>
            <a:pPr algn="ctr"/>
            <a:r>
              <a:rPr lang="en-GB" sz="2800" b="1" u="sng" dirty="0">
                <a:solidFill>
                  <a:srgbClr val="7030A0"/>
                </a:solidFill>
                <a:latin typeface="Libre Franklin" pitchFamily="2" charset="77"/>
              </a:rPr>
              <a:t>CEMENTATION</a:t>
            </a:r>
          </a:p>
          <a:p>
            <a:pPr algn="ctr"/>
            <a:r>
              <a:rPr lang="en-GB" sz="2800" b="1" u="sng" dirty="0">
                <a:solidFill>
                  <a:srgbClr val="7030A0"/>
                </a:solidFill>
                <a:latin typeface="Libre Franklin" pitchFamily="2" charset="77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Always try in first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If using Opaque cement,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dical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can replicate this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Ideal cement is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Panavia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Opaque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fontAlgn="base"/>
            <a:r>
              <a:rPr lang="en-GB" sz="2000" b="1" u="sng" dirty="0">
                <a:solidFill>
                  <a:srgbClr val="7030A0"/>
                </a:solidFill>
                <a:latin typeface="Libre Franklin" pitchFamily="2" charset="77"/>
              </a:rPr>
              <a:t>Prep tooth prior to cementation </a:t>
            </a:r>
          </a:p>
          <a:p>
            <a:pPr fontAlgn="base"/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 retraction cord/rubber dam isolation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Ultrasonic and bristle brush fit surface 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Sandblast fit surface 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fontAlgn="base"/>
            <a:r>
              <a:rPr lang="en-GB" sz="2000" b="1" u="sng" dirty="0">
                <a:solidFill>
                  <a:srgbClr val="7030A0"/>
                </a:solidFill>
                <a:latin typeface="Libre Franklin" pitchFamily="2" charset="77"/>
              </a:rPr>
              <a:t>Prep Wing </a:t>
            </a:r>
          </a:p>
          <a:p>
            <a:pPr fontAlgn="base"/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Sandblast wing – protect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pontic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with gauze </a:t>
            </a:r>
            <a:b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</a:b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Follow instructions of cementation with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Panavia</a:t>
            </a: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br>
              <a:rPr lang="en-GB" sz="2400" dirty="0"/>
            </a:br>
            <a:endParaRPr sz="2300" b="1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855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9;g10182d5d6c8_0_78">
            <a:extLst>
              <a:ext uri="{FF2B5EF4-FFF2-40B4-BE49-F238E27FC236}">
                <a16:creationId xmlns:a16="http://schemas.microsoft.com/office/drawing/2014/main" id="{B642C7FC-8B3B-0644-AD4C-6275194FDD90}"/>
              </a:ext>
            </a:extLst>
          </p:cNvPr>
          <p:cNvSpPr/>
          <p:nvPr/>
        </p:nvSpPr>
        <p:spPr>
          <a:xfrm>
            <a:off x="3234070" y="272547"/>
            <a:ext cx="5151120" cy="566042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400" b="1" u="sng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THINGS TO KEEP IN MIND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Case selection is key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There are methods of socket preparation to give an appearance of the </a:t>
            </a:r>
            <a:r>
              <a:rPr lang="en-GB" sz="2000" b="1" dirty="0" err="1">
                <a:solidFill>
                  <a:schemeClr val="bg1"/>
                </a:solidFill>
                <a:latin typeface="Libre Franklin" pitchFamily="2" charset="77"/>
              </a:rPr>
              <a:t>pontic</a:t>
            </a: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 coming out of the gum – these are more complex in nature and need much further detail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The success of RBBS is very much dependant on identifying potential pitfalls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Can be used posteriorly, but not as effective</a:t>
            </a:r>
          </a:p>
        </p:txBody>
      </p:sp>
    </p:spTree>
    <p:extLst>
      <p:ext uri="{BB962C8B-B14F-4D97-AF65-F5344CB8AC3E}">
        <p14:creationId xmlns:p14="http://schemas.microsoft.com/office/powerpoint/2010/main" val="41872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C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733279" y="1646769"/>
            <a:ext cx="11289433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Survival characteristics of 771 resin retained bridges provided at a UK dental teaching hospital King et al 2015</a:t>
            </a:r>
          </a:p>
          <a:p>
            <a:pPr fontAlgn="base"/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Resin Bonded Bridges – the Problem or Solution?</a:t>
            </a:r>
          </a:p>
          <a:p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     J S Gulati et al 2016</a:t>
            </a:r>
          </a:p>
          <a:p>
            <a:pPr fontAlgn="base"/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Resin Bonded Bridges: technique for success</a:t>
            </a:r>
          </a:p>
          <a:p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     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Durey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et al 2011</a:t>
            </a:r>
          </a:p>
          <a:p>
            <a:pPr fontAlgn="base"/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Long term survival characteristics of 832 resin retained bridges and splints</a:t>
            </a:r>
          </a:p>
          <a:p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     Djemal et al 1999</a:t>
            </a:r>
          </a:p>
          <a:p>
            <a:pPr fontAlgn="base"/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 systematic review of the survival and complications rates of resin bonded bridges </a:t>
            </a:r>
          </a:p>
          <a:p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     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Pjetursson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2008</a:t>
            </a:r>
          </a:p>
          <a:p>
            <a:br>
              <a:rPr lang="en-GB" sz="1800" dirty="0"/>
            </a:br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50" name="Google Shape;650;p17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7"/>
          <p:cNvSpPr/>
          <p:nvPr/>
        </p:nvSpPr>
        <p:spPr>
          <a:xfrm>
            <a:off x="2391440" y="348392"/>
            <a:ext cx="7409100" cy="1120500"/>
          </a:xfrm>
          <a:prstGeom prst="roundRect">
            <a:avLst>
              <a:gd name="adj" fmla="val 16667"/>
            </a:avLst>
          </a:prstGeom>
          <a:solidFill>
            <a:srgbClr val="9CC2E5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RERFERNCES AND FURTHER READING </a:t>
            </a:r>
            <a:endParaRPr sz="26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</a:pPr>
            <a:r>
              <a:rPr lang="en-US" dirty="0"/>
              <a:t>GDC OUTCOMES </a:t>
            </a:r>
            <a:endParaRPr dirty="0"/>
          </a:p>
        </p:txBody>
      </p:sp>
      <p:sp>
        <p:nvSpPr>
          <p:cNvPr id="390" name="Google Shape;390;p2"/>
          <p:cNvSpPr txBox="1"/>
          <p:nvPr/>
        </p:nvSpPr>
        <p:spPr>
          <a:xfrm>
            <a:off x="1312296" y="1143750"/>
            <a:ext cx="10195200" cy="4883348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To be able to communicate reasoning for treatment choice and possible prognosis, while obtaining valid consent.</a:t>
            </a:r>
            <a:endParaRPr sz="20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To work effectively with lab technician, effective communication methods to optimise results.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Understanding theory and practical elements behind the production of a successful RBB.</a:t>
            </a:r>
            <a:endParaRPr sz="2000" b="1" i="0" u="none" strike="noStrike" cap="none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i="0" u="none" strike="noStrike" cap="none" dirty="0">
              <a:solidFill>
                <a:srgbClr val="7030A0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  <a:p>
            <a:pPr marL="28575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00"/>
              <a:buFont typeface="Libre Franklin"/>
              <a:buChar char="•"/>
            </a:pPr>
            <a:endParaRPr sz="1900" i="0" u="none" strike="noStrike" cap="none" dirty="0">
              <a:solidFill>
                <a:srgbClr val="3F3F3F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1" name="Google Shape;391;p2"/>
          <p:cNvSpPr/>
          <p:nvPr/>
        </p:nvSpPr>
        <p:spPr>
          <a:xfrm>
            <a:off x="533399" y="1763125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"/>
          <p:cNvSpPr/>
          <p:nvPr/>
        </p:nvSpPr>
        <p:spPr>
          <a:xfrm>
            <a:off x="525638" y="4350126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1;p2">
            <a:extLst>
              <a:ext uri="{FF2B5EF4-FFF2-40B4-BE49-F238E27FC236}">
                <a16:creationId xmlns:a16="http://schemas.microsoft.com/office/drawing/2014/main" id="{1C5BC140-98B2-9742-B23E-B8508C6950A3}"/>
              </a:ext>
            </a:extLst>
          </p:cNvPr>
          <p:cNvSpPr/>
          <p:nvPr/>
        </p:nvSpPr>
        <p:spPr>
          <a:xfrm>
            <a:off x="525638" y="3198674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dirty="0">
                <a:solidFill>
                  <a:schemeClr val="bg1"/>
                </a:solidFill>
              </a:rPr>
              <a:t>B</a:t>
            </a: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304800"/>
            <a:ext cx="4415400" cy="6335486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595500" y="2701200"/>
            <a:ext cx="38199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600" b="1" dirty="0">
                <a:solidFill>
                  <a:srgbClr val="FFFFFF"/>
                </a:solidFill>
                <a:latin typeface="Libre Franklin" pitchFamily="2" charset="77"/>
              </a:rPr>
              <a:t>AIMS AND OBJECTIVES</a:t>
            </a:r>
            <a:endParaRPr sz="46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821989" y="269935"/>
            <a:ext cx="7252134" cy="5344080"/>
            <a:chOff x="1674036" y="87131"/>
            <a:chExt cx="5226763" cy="5344080"/>
          </a:xfrm>
        </p:grpSpPr>
        <p:sp>
          <p:nvSpPr>
            <p:cNvPr id="400" name="Google Shape;400;p122"/>
            <p:cNvSpPr/>
            <p:nvPr/>
          </p:nvSpPr>
          <p:spPr>
            <a:xfrm>
              <a:off x="1725199" y="1159403"/>
              <a:ext cx="5175600" cy="993300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441D63"/>
                  </a:solidFill>
                  <a:latin typeface="Libre Franklin" pitchFamily="2" charset="77"/>
                </a:rPr>
                <a:t>To identify factors which may reduce the lifespan of a RBB</a:t>
              </a: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674036" y="4437911"/>
              <a:ext cx="5175600" cy="993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To be aware of key practical aspects in the production of a successful RBB </a:t>
              </a:r>
              <a:endParaRPr sz="1800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91928" y="2230139"/>
              <a:ext cx="5175600" cy="105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441D63"/>
                  </a:solidFill>
                  <a:latin typeface="Libre Franklin" pitchFamily="2" charset="77"/>
                </a:rPr>
                <a:t>To understand material choice when requesting and cementing a RBB</a:t>
              </a:r>
              <a:endParaRPr sz="1800" dirty="0">
                <a:solidFill>
                  <a:srgbClr val="441D63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725199" y="87131"/>
              <a:ext cx="5175600" cy="993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821990" y="3561115"/>
            <a:ext cx="7181100" cy="9933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441D63"/>
                </a:solidFill>
                <a:latin typeface="Libre Franklin" pitchFamily="2" charset="77"/>
              </a:rPr>
              <a:t>To have adequate knowledge on the literature behind RBB</a:t>
            </a:r>
            <a:endParaRPr sz="1800" dirty="0">
              <a:solidFill>
                <a:srgbClr val="441D63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5" name="Google Shape;405;p122"/>
          <p:cNvSpPr/>
          <p:nvPr/>
        </p:nvSpPr>
        <p:spPr>
          <a:xfrm>
            <a:off x="4821990" y="5680315"/>
            <a:ext cx="7181100" cy="9933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US" sz="1800" dirty="0">
                <a:solidFill>
                  <a:srgbClr val="521B9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be aware of the limitations of RBB in different scenarios </a:t>
            </a:r>
            <a:endParaRPr sz="1800" dirty="0">
              <a:solidFill>
                <a:srgbClr val="521B9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7" name="Google Shape;407;p122"/>
          <p:cNvSpPr txBox="1"/>
          <p:nvPr/>
        </p:nvSpPr>
        <p:spPr>
          <a:xfrm>
            <a:off x="5110590" y="530558"/>
            <a:ext cx="6603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441D63"/>
                </a:solidFill>
                <a:latin typeface="Libre Franklin" pitchFamily="2" charset="77"/>
              </a:rPr>
              <a:t>To understand the indications and contraindications for use of the RBB</a:t>
            </a:r>
            <a:endParaRPr sz="1800" dirty="0">
              <a:solidFill>
                <a:srgbClr val="441D63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33924" y="250536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INTRODUCTION </a:t>
            </a:r>
            <a:endParaRPr sz="4000" dirty="0"/>
          </a:p>
        </p:txBody>
      </p:sp>
      <p:sp>
        <p:nvSpPr>
          <p:cNvPr id="414" name="Google Shape;414;p5"/>
          <p:cNvSpPr/>
          <p:nvPr/>
        </p:nvSpPr>
        <p:spPr>
          <a:xfrm>
            <a:off x="1222875" y="1082032"/>
            <a:ext cx="10029300" cy="482967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300"/>
            </a:pPr>
            <a:endParaRPr lang="en-GB" sz="16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As cementation materials and protocols improved so did the lifespan of RBBS</a:t>
            </a:r>
          </a:p>
          <a:p>
            <a:pPr marL="228600" indent="-268922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As dentistry started to become more minimally invasive the use of the RBB became a 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     more common treatment choice </a:t>
            </a:r>
          </a:p>
          <a:p>
            <a:pPr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 lot of literature over last 10 years showing positive success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Simple templates used to ensure ease of completion for both mentor and delegate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Historically most common reason for failure is debonding , which is why we now see less and less 2 wing RBBs</a:t>
            </a:r>
          </a:p>
          <a:p>
            <a:pPr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Case selection is probably the most important factor in the success of a RBB </a:t>
            </a:r>
            <a:endParaRPr lang="en-GB" sz="1800" dirty="0">
              <a:latin typeface="Libre Franklin" pitchFamily="2" charset="77"/>
            </a:endParaRPr>
          </a:p>
          <a:p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PROS AND CONS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533650" y="2469574"/>
            <a:ext cx="5252100" cy="35640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593975" y="2469650"/>
            <a:ext cx="5252100" cy="3564000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36" y="122242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ADVANTAGES</a:t>
            </a:r>
            <a:endParaRPr sz="2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11" y="122237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DISADVANTAGES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838699" y="2625763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Minimally invasive with little or no prep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2618454" y="2673955"/>
            <a:ext cx="1191288" cy="966386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 Good aesthetics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847485" y="3893153"/>
            <a:ext cx="1224517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Effectively reversible technique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2587405" y="3893152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Little/no damage when they fail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702221" y="259312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Risk of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debond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with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pontic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interference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9857725" y="486286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Possible shine through of metal wing 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6702221" y="487820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Very technique sensitive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7198018" y="372900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Longevity not as long when compared to conventional bridges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9857725" y="259312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Initial occlusal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intereferences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E3AF621D-2F8B-004C-B474-0C5E901FF703}"/>
              </a:ext>
            </a:extLst>
          </p:cNvPr>
          <p:cNvSpPr/>
          <p:nvPr/>
        </p:nvSpPr>
        <p:spPr>
          <a:xfrm flipH="1">
            <a:off x="4350677" y="2673955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latin typeface="Libre Franklin" pitchFamily="2" charset="77"/>
              </a:rPr>
              <a:t> 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 chair time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644CA742-0D81-4A47-8827-7E55D66928F8}"/>
              </a:ext>
            </a:extLst>
          </p:cNvPr>
          <p:cNvSpPr/>
          <p:nvPr/>
        </p:nvSpPr>
        <p:spPr>
          <a:xfrm flipH="1">
            <a:off x="4294095" y="3942223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More Cost Effective than other fixed options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8C5910C3-FB06-2D41-9597-07369036A093}"/>
              </a:ext>
            </a:extLst>
          </p:cNvPr>
          <p:cNvSpPr/>
          <p:nvPr/>
        </p:nvSpPr>
        <p:spPr>
          <a:xfrm flipH="1">
            <a:off x="2618455" y="5063843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Easy to do – if you know what you’re doing!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F1BF70F1-2CA3-834C-A5D9-65B6E0C067D9}"/>
              </a:ext>
            </a:extLst>
          </p:cNvPr>
          <p:cNvSpPr/>
          <p:nvPr/>
        </p:nvSpPr>
        <p:spPr>
          <a:xfrm flipH="1">
            <a:off x="8987575" y="3736726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Can only replace short spans</a:t>
            </a:r>
          </a:p>
          <a:p>
            <a:br>
              <a:rPr lang="en-GB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CASE SELECTION 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533650" y="2270623"/>
            <a:ext cx="5509494" cy="3762951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148856" y="2270699"/>
            <a:ext cx="5697219" cy="3762951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36" y="122242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INDICATIONS</a:t>
            </a:r>
            <a:endParaRPr sz="2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11" y="122237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CONTRAINDICATIONS</a:t>
            </a:r>
            <a:endParaRPr sz="2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293946" y="241046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Minimally restored abutment teeth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293946" y="4798326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Congenitally missing laterals post ortho</a:t>
            </a: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293946" y="360439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Patient not willing/ unsuitable for implant procedures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2179336" y="242253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Splinting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perio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compromised, but not when abutments have different mobilities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7380208" y="24644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Heavily restored abutment teeth </a:t>
            </a: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9676874" y="362435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Initial occlusal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intereferences</a:t>
            </a: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7380208" y="48438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Base metal allergy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eg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nickel  </a:t>
            </a: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7380208" y="36541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 enamel surface area for adhesion</a:t>
            </a: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9676874" y="242240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Mal aligned abutment teeth </a:t>
            </a: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C8C1319C-A1DE-4C48-9A95-8C8D61E2B8E3}"/>
              </a:ext>
            </a:extLst>
          </p:cNvPr>
          <p:cNvSpPr/>
          <p:nvPr/>
        </p:nvSpPr>
        <p:spPr>
          <a:xfrm flipH="1">
            <a:off x="4042715" y="240136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Single Missing Tooth </a:t>
            </a: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8E72827B-5C36-D841-965F-50FC2CEABFEA}"/>
              </a:ext>
            </a:extLst>
          </p:cNvPr>
          <p:cNvSpPr/>
          <p:nvPr/>
        </p:nvSpPr>
        <p:spPr>
          <a:xfrm flipH="1">
            <a:off x="2179336" y="360439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Phobic patients, as les likely to need LA or much drilling 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EF2D972D-3DBA-EF49-9339-19CC17F00B81}"/>
              </a:ext>
            </a:extLst>
          </p:cNvPr>
          <p:cNvSpPr/>
          <p:nvPr/>
        </p:nvSpPr>
        <p:spPr>
          <a:xfrm flipH="1">
            <a:off x="2183127" y="480915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High areas of success – replacing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anteriors</a:t>
            </a: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69541ABD-EA6B-1243-A2E9-78DFF3FAA0CE}"/>
              </a:ext>
            </a:extLst>
          </p:cNvPr>
          <p:cNvSpPr/>
          <p:nvPr/>
        </p:nvSpPr>
        <p:spPr>
          <a:xfrm flipH="1">
            <a:off x="4056133" y="362744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Favourable occlusion- minimal interference for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pontic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 </a:t>
            </a:r>
          </a:p>
        </p:txBody>
      </p:sp>
      <p:sp>
        <p:nvSpPr>
          <p:cNvPr id="20" name="Google Shape;486;g10182d5d6c8_0_116">
            <a:extLst>
              <a:ext uri="{FF2B5EF4-FFF2-40B4-BE49-F238E27FC236}">
                <a16:creationId xmlns:a16="http://schemas.microsoft.com/office/drawing/2014/main" id="{BD2A6B69-6C1C-454C-A6AE-739FEAEDB685}"/>
              </a:ext>
            </a:extLst>
          </p:cNvPr>
          <p:cNvSpPr/>
          <p:nvPr/>
        </p:nvSpPr>
        <p:spPr>
          <a:xfrm flipH="1">
            <a:off x="9676874" y="48438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Very technique sensitive</a:t>
            </a:r>
          </a:p>
        </p:txBody>
      </p:sp>
    </p:spTree>
    <p:extLst>
      <p:ext uri="{BB962C8B-B14F-4D97-AF65-F5344CB8AC3E}">
        <p14:creationId xmlns:p14="http://schemas.microsoft.com/office/powerpoint/2010/main" val="24913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Theory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</a:t>
            </a:r>
            <a:endParaRPr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Practical Implementation  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304800"/>
            <a:ext cx="4415400" cy="3124200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393017" y="1308660"/>
            <a:ext cx="4007186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DO THEY WORK? 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821941" y="331404"/>
            <a:ext cx="7232539" cy="5219970"/>
            <a:chOff x="1674002" y="-338425"/>
            <a:chExt cx="5212641" cy="5219970"/>
          </a:xfrm>
        </p:grpSpPr>
        <p:sp>
          <p:nvSpPr>
            <p:cNvPr id="400" name="Google Shape;400;p122"/>
            <p:cNvSpPr/>
            <p:nvPr/>
          </p:nvSpPr>
          <p:spPr>
            <a:xfrm>
              <a:off x="1674002" y="769951"/>
              <a:ext cx="5175600" cy="786466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Age of patient did not significantly affect prognosis</a:t>
              </a: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711043" y="4095079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If the bridge surpasses the first 4 years they normally go on to post 15 years of success</a:t>
              </a: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74002" y="1878327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Main reason for failure is </a:t>
              </a:r>
              <a:r>
                <a:rPr lang="en-GB" sz="1800" dirty="0" err="1">
                  <a:solidFill>
                    <a:srgbClr val="7030A0"/>
                  </a:solidFill>
                  <a:latin typeface="Libre Franklin" pitchFamily="2" charset="77"/>
                </a:rPr>
                <a:t>debond</a:t>
              </a: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  </a:t>
              </a:r>
              <a:endParaRPr sz="1800" dirty="0">
                <a:solidFill>
                  <a:srgbClr val="7030A0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674002" y="-338425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821985" y="3656532"/>
            <a:ext cx="7181100" cy="78646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Most failures occur in first 4 years – 20%</a:t>
            </a:r>
          </a:p>
        </p:txBody>
      </p:sp>
      <p:sp>
        <p:nvSpPr>
          <p:cNvPr id="407" name="Google Shape;407;p122"/>
          <p:cNvSpPr txBox="1"/>
          <p:nvPr/>
        </p:nvSpPr>
        <p:spPr>
          <a:xfrm>
            <a:off x="4821941" y="560483"/>
            <a:ext cx="6603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80+% success rate at 15 years</a:t>
            </a: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verything You Need to Know About Pulse Surveys">
            <a:extLst>
              <a:ext uri="{FF2B5EF4-FFF2-40B4-BE49-F238E27FC236}">
                <a16:creationId xmlns:a16="http://schemas.microsoft.com/office/drawing/2014/main" id="{A5DD5333-D396-0E44-8094-F52AF39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" y="413385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404;p122">
            <a:extLst>
              <a:ext uri="{FF2B5EF4-FFF2-40B4-BE49-F238E27FC236}">
                <a16:creationId xmlns:a16="http://schemas.microsoft.com/office/drawing/2014/main" id="{A870FA0F-001D-2343-B084-0FF806A4DD23}"/>
              </a:ext>
            </a:extLst>
          </p:cNvPr>
          <p:cNvSpPr/>
          <p:nvPr/>
        </p:nvSpPr>
        <p:spPr>
          <a:xfrm>
            <a:off x="4866247" y="5873284"/>
            <a:ext cx="7181100" cy="78646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521B93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Metal wings higher success rate than ceramic </a:t>
            </a:r>
            <a:endParaRPr sz="1800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174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304800"/>
            <a:ext cx="4415400" cy="3124200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393017" y="1308660"/>
            <a:ext cx="4007186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MATERIAL SELECTION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793497" y="413266"/>
            <a:ext cx="7253850" cy="6053256"/>
            <a:chOff x="1653502" y="-256563"/>
            <a:chExt cx="5228000" cy="6053256"/>
          </a:xfrm>
        </p:grpSpPr>
        <p:sp>
          <p:nvSpPr>
            <p:cNvPr id="400" name="Google Shape;400;p122"/>
            <p:cNvSpPr/>
            <p:nvPr/>
          </p:nvSpPr>
          <p:spPr>
            <a:xfrm>
              <a:off x="1705902" y="1890237"/>
              <a:ext cx="5175600" cy="786466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Most data given is based on porcelain fused to metal – good success rate, reliable results </a:t>
              </a: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653502" y="5010227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All ceramic restorations have a very specific cementation protocol that differs from that of Porcelain fused to Metal </a:t>
              </a: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74001" y="2931103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All ceramic is fairly new and data doesn’t go too far back – but shows in general 5 year success</a:t>
              </a:r>
              <a:endParaRPr sz="2400" dirty="0">
                <a:solidFill>
                  <a:srgbClr val="7030A0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674001" y="-256563"/>
              <a:ext cx="5175600" cy="189484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793542" y="4641798"/>
            <a:ext cx="7181100" cy="78646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All ceramic is more aesthetically pleasing, but does require more preparation </a:t>
            </a:r>
          </a:p>
        </p:txBody>
      </p:sp>
      <p:sp>
        <p:nvSpPr>
          <p:cNvPr id="407" name="Google Shape;407;p122"/>
          <p:cNvSpPr txBox="1"/>
          <p:nvPr/>
        </p:nvSpPr>
        <p:spPr>
          <a:xfrm>
            <a:off x="4866202" y="560483"/>
            <a:ext cx="66039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>
              <a:buClr>
                <a:srgbClr val="7030A0"/>
              </a:buClr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2 main options:</a:t>
            </a:r>
          </a:p>
          <a:p>
            <a:pPr fontAlgn="base">
              <a:buClr>
                <a:srgbClr val="7030A0"/>
              </a:buClr>
            </a:pPr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lvl="1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Porcelain fused to Metal</a:t>
            </a:r>
          </a:p>
          <a:p>
            <a:pPr marL="285750" lvl="1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lvl="1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All ceramic</a:t>
            </a: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verything You Need to Know About Pulse Surveys">
            <a:extLst>
              <a:ext uri="{FF2B5EF4-FFF2-40B4-BE49-F238E27FC236}">
                <a16:creationId xmlns:a16="http://schemas.microsoft.com/office/drawing/2014/main" id="{A5DD5333-D396-0E44-8094-F52AF39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" y="413385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1144</Words>
  <Application>Microsoft Macintosh PowerPoint</Application>
  <PresentationFormat>Widescreen</PresentationFormat>
  <Paragraphs>226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Libre Franklin</vt:lpstr>
      <vt:lpstr>Libre Franklin Medium</vt:lpstr>
      <vt:lpstr>Libre Franklin Black</vt:lpstr>
      <vt:lpstr>Calibri</vt:lpstr>
      <vt:lpstr>Arial Black</vt:lpstr>
      <vt:lpstr>Office Theme</vt:lpstr>
      <vt:lpstr>1_Office Theme</vt:lpstr>
      <vt:lpstr>Resin Bonded Bridges  BUPA/DTC LEARNING TOOL  </vt:lpstr>
      <vt:lpstr>GDC OUTCOMES </vt:lpstr>
      <vt:lpstr>AIMS AND OBJECTIVES</vt:lpstr>
      <vt:lpstr>INTRODUCTION </vt:lpstr>
      <vt:lpstr>PROS AND CONS</vt:lpstr>
      <vt:lpstr>CASE SELECTION </vt:lpstr>
      <vt:lpstr>PowerPoint Presentation</vt:lpstr>
      <vt:lpstr>DO THEY WORK?  </vt:lpstr>
      <vt:lpstr>MATERIAL SELECTION </vt:lpstr>
      <vt:lpstr>PowerPoint Presentation</vt:lpstr>
      <vt:lpstr>THE GOLD STANDARD </vt:lpstr>
      <vt:lpstr>PowerPoint Presentation</vt:lpstr>
      <vt:lpstr>PRE-OPERATIVE CHECKS </vt:lpstr>
      <vt:lpstr>PREP OR NO PREP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Amalgam BUPA/DTC LEARNING TOOL</dc:title>
  <dc:creator>Aisha akhtar</dc:creator>
  <cp:lastModifiedBy>Azeem, Humaira A.</cp:lastModifiedBy>
  <cp:revision>14</cp:revision>
  <dcterms:created xsi:type="dcterms:W3CDTF">2021-08-08T16:48:57Z</dcterms:created>
  <dcterms:modified xsi:type="dcterms:W3CDTF">2021-11-21T22:47:05Z</dcterms:modified>
</cp:coreProperties>
</file>