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89" r:id="rId7"/>
    <p:sldId id="304" r:id="rId8"/>
    <p:sldId id="260" r:id="rId9"/>
    <p:sldId id="288" r:id="rId10"/>
    <p:sldId id="261" r:id="rId11"/>
    <p:sldId id="290" r:id="rId12"/>
    <p:sldId id="291" r:id="rId13"/>
    <p:sldId id="263" r:id="rId14"/>
    <p:sldId id="265" r:id="rId15"/>
    <p:sldId id="292" r:id="rId16"/>
    <p:sldId id="294" r:id="rId17"/>
    <p:sldId id="295" r:id="rId18"/>
    <p:sldId id="296" r:id="rId19"/>
    <p:sldId id="297" r:id="rId20"/>
    <p:sldId id="267" r:id="rId21"/>
    <p:sldId id="266" r:id="rId22"/>
    <p:sldId id="298" r:id="rId23"/>
    <p:sldId id="299" r:id="rId24"/>
    <p:sldId id="300" r:id="rId25"/>
    <p:sldId id="271" r:id="rId26"/>
    <p:sldId id="272" r:id="rId27"/>
    <p:sldId id="274" r:id="rId28"/>
    <p:sldId id="301" r:id="rId29"/>
    <p:sldId id="303" r:id="rId30"/>
    <p:sldId id="273" r:id="rId31"/>
    <p:sldId id="275" r:id="rId32"/>
    <p:sldId id="302" r:id="rId33"/>
    <p:sldId id="276" r:id="rId34"/>
  </p:sldIdLst>
  <p:sldSz cx="12192000" cy="6858000"/>
  <p:notesSz cx="6858000" cy="9144000"/>
  <p:embeddedFontLst>
    <p:embeddedFont>
      <p:font typeface="Arial Black" panose="020B06040202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ibre Franklin" pitchFamily="2" charset="77"/>
      <p:regular r:id="rId42"/>
      <p:bold r:id="rId43"/>
      <p:italic r:id="rId44"/>
      <p:boldItalic r:id="rId45"/>
    </p:embeddedFont>
    <p:embeddedFont>
      <p:font typeface="Libre Franklin Black" panose="020F0502020204030204" pitchFamily="34" charset="0"/>
      <p:bold r:id="rId46"/>
      <p:italic r:id="rId47"/>
      <p:boldItalic r:id="rId48"/>
    </p:embeddedFont>
    <p:embeddedFont>
      <p:font typeface="Libre Franklin Medium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ggpmp1quEdJIt/bSHbL5jMSa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FDB"/>
    <a:srgbClr val="441D63"/>
    <a:srgbClr val="FF8AD8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58463-BE19-D941-AEF0-AECD20009517}" v="402" dt="2021-11-19T20:26:0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4"/>
    <p:restoredTop sz="95865"/>
  </p:normalViewPr>
  <p:slideViewPr>
    <p:cSldViewPr snapToGrid="0">
      <p:cViewPr>
        <p:scale>
          <a:sx n="60" d="100"/>
          <a:sy n="60" d="100"/>
        </p:scale>
        <p:origin x="296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144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30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603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055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362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153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5335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182d5d6c8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g10182d5d6c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182d5d6c8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g10182d5d6c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182d5d6c8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g10182d5d6c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0182d5d6c8_0_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g10182d5d6c8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791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182d5d6c8_0_3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g10182d5d6c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4181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092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45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2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42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arket Research">
  <p:cSld name="1_3 Market Researc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3" descr="dental-cours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7000"/>
            <a:ext cx="12192000" cy="5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3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3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3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93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7"/>
          <p:cNvSpPr/>
          <p:nvPr/>
        </p:nvSpPr>
        <p:spPr>
          <a:xfrm>
            <a:off x="0" y="0"/>
            <a:ext cx="5754624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2D4A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7"/>
          <p:cNvSpPr txBox="1">
            <a:spLocks noGrp="1"/>
          </p:cNvSpPr>
          <p:nvPr>
            <p:ph type="title"/>
          </p:nvPr>
        </p:nvSpPr>
        <p:spPr>
          <a:xfrm>
            <a:off x="533400" y="2824289"/>
            <a:ext cx="423367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pproach">
  <p:cSld name="4 Approach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7" descr="c988227264035c149eac2c4b6065113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5147"/>
            <a:ext cx="12191999" cy="586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7"/>
          <p:cNvSpPr/>
          <p:nvPr/>
        </p:nvSpPr>
        <p:spPr>
          <a:xfrm>
            <a:off x="0" y="976850"/>
            <a:ext cx="12192000" cy="516687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7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07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107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roposal">
  <p:cSld name="5 Proposal">
    <p:bg>
      <p:bgPr>
        <a:solidFill>
          <a:srgbClr val="F2F2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4919484" y="-635005"/>
            <a:ext cx="8055931" cy="9651316"/>
            <a:chOff x="3822699" y="704849"/>
            <a:chExt cx="4547361" cy="5447916"/>
          </a:xfrm>
        </p:grpSpPr>
        <p:sp>
          <p:nvSpPr>
            <p:cNvPr id="165" name="Google Shape;165;p10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0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0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" name="Google Shape;169;p108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gradFill>
            <a:gsLst>
              <a:gs pos="0">
                <a:srgbClr val="4E3E9B"/>
              </a:gs>
              <a:gs pos="1000">
                <a:srgbClr val="4E3E9B"/>
              </a:gs>
              <a:gs pos="99000">
                <a:srgbClr val="3A6ABE"/>
              </a:gs>
              <a:gs pos="100000">
                <a:srgbClr val="3A6ABE"/>
              </a:gs>
            </a:gsLst>
            <a:lin ang="0" scaled="0"/>
          </a:gradFill>
          <a:ln>
            <a:noFill/>
          </a:ln>
        </p:spPr>
        <p:txBody>
          <a:bodyPr spcFirstLastPara="1" wrap="square" lIns="18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8"/>
          <p:cNvSpPr txBox="1"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>
                <a:solidFill>
                  <a:srgbClr val="703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08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108" descr="DTC-logo535-1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cope">
  <p:cSld name="6 Scop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0" descr="calculator-calculation-insurance-finance-536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6168"/>
            <a:ext cx="12207602" cy="586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0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10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10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10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6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16"/>
          <p:cNvSpPr txBox="1">
            <a:spLocks noGrp="1"/>
          </p:cNvSpPr>
          <p:nvPr>
            <p:ph type="body" idx="1"/>
          </p:nvPr>
        </p:nvSpPr>
        <p:spPr>
          <a:xfrm rot="5400000">
            <a:off x="2531268" y="-775494"/>
            <a:ext cx="4475163" cy="8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  <a:defRPr b="1" i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86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34" name="Google Shape;34;p86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86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86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86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INGLE">
  <p:cSld name="CONTENT_SING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8"/>
          <p:cNvSpPr txBox="1">
            <a:spLocks noGrp="1"/>
          </p:cNvSpPr>
          <p:nvPr>
            <p:ph type="body" idx="1"/>
          </p:nvPr>
        </p:nvSpPr>
        <p:spPr>
          <a:xfrm>
            <a:off x="682626" y="2057401"/>
            <a:ext cx="10823574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118"/>
          <p:cNvCxnSpPr/>
          <p:nvPr/>
        </p:nvCxnSpPr>
        <p:spPr>
          <a:xfrm>
            <a:off x="4497388" y="1873568"/>
            <a:ext cx="319722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18"/>
          <p:cNvSpPr txBox="1">
            <a:spLocks noGrp="1"/>
          </p:cNvSpPr>
          <p:nvPr>
            <p:ph type="body" idx="2"/>
          </p:nvPr>
        </p:nvSpPr>
        <p:spPr>
          <a:xfrm>
            <a:off x="6193766" y="6356352"/>
            <a:ext cx="5312434" cy="26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921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Char char="•"/>
              <a:defRPr sz="10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4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099-2399(78)80153-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 descr="dental-cour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682719" y="549002"/>
            <a:ext cx="11160000" cy="5760000"/>
          </a:xfrm>
          <a:prstGeom prst="rect">
            <a:avLst/>
          </a:prstGeom>
          <a:solidFill>
            <a:srgbClr val="7030A0">
              <a:alpha val="75690"/>
            </a:srgbClr>
          </a:solidFill>
          <a:ln>
            <a:noFill/>
          </a:ln>
        </p:spPr>
        <p:txBody>
          <a:bodyPr spcFirstLastPara="1" wrap="square" lIns="1007975" tIns="2519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694721" y="4180267"/>
            <a:ext cx="8470800" cy="84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Resin Bonded Bridges </a:t>
            </a:r>
            <a:br>
              <a:rPr lang="en-GB" b="0" dirty="0">
                <a:solidFill>
                  <a:schemeClr val="bg1"/>
                </a:solidFill>
              </a:rPr>
            </a:br>
            <a:r>
              <a:rPr lang="en-GB" sz="2800" b="0" dirty="0">
                <a:solidFill>
                  <a:schemeClr val="bg1"/>
                </a:solidFill>
              </a:rPr>
              <a:t>BUPA/DTC LEARNING TOOL</a:t>
            </a:r>
            <a:br>
              <a:rPr lang="en-GB" sz="3200" b="0" dirty="0">
                <a:solidFill>
                  <a:schemeClr val="bg1"/>
                </a:solidFill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endParaRPr sz="2900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521" y="549002"/>
            <a:ext cx="2346386" cy="2346386"/>
          </a:xfrm>
          <a:prstGeom prst="rect">
            <a:avLst/>
          </a:prstGeom>
          <a:noFill/>
          <a:ln>
            <a:noFill/>
          </a:ln>
          <a:effectLst>
            <a:outerShdw blurRad="508000" sx="102000" sy="102000" algn="ctr" rotWithShape="0">
              <a:srgbClr val="FFFFFF">
                <a:alpha val="45880"/>
              </a:srgbClr>
            </a:outerShdw>
          </a:effectLst>
        </p:spPr>
      </p:pic>
      <p:sp>
        <p:nvSpPr>
          <p:cNvPr id="384" name="Google Shape;384;p29"/>
          <p:cNvSpPr txBox="1"/>
          <p:nvPr/>
        </p:nvSpPr>
        <p:spPr>
          <a:xfrm>
            <a:off x="5345725" y="-1844425"/>
            <a:ext cx="98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702221" y="259312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After-care instructions</a:t>
            </a: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857725" y="486286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Injury to supporting structures without displacement of tooth - but mobility &amp; gingival bleeding present</a:t>
            </a: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6702221" y="48782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Clinical follow up at 1 week and 6 -8 weeks</a:t>
            </a: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8289550" y="3722841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USO/ LCPA Taken to rule out root fracture treatment</a:t>
            </a: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857725" y="259312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Tender to percussion </a:t>
            </a:r>
          </a:p>
        </p:txBody>
      </p:sp>
      <p:sp>
        <p:nvSpPr>
          <p:cNvPr id="17" name="Google Shape;459;g10182d5d6c8_0_78">
            <a:extLst>
              <a:ext uri="{FF2B5EF4-FFF2-40B4-BE49-F238E27FC236}">
                <a16:creationId xmlns:a16="http://schemas.microsoft.com/office/drawing/2014/main" id="{F2A13678-0F52-C84E-867C-EAA3013B4FAC}"/>
              </a:ext>
            </a:extLst>
          </p:cNvPr>
          <p:cNvSpPr/>
          <p:nvPr/>
        </p:nvSpPr>
        <p:spPr>
          <a:xfrm>
            <a:off x="6408909" y="177657"/>
            <a:ext cx="5416820" cy="592634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LATERAL LUXATION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Tooth displaced in a direction other than axially - </a:t>
            </a:r>
            <a:r>
              <a:rPr lang="en-GB" sz="2000" dirty="0" err="1">
                <a:solidFill>
                  <a:schemeClr val="bg1"/>
                </a:solidFill>
                <a:latin typeface="Libre Franklin" pitchFamily="2" charset="77"/>
              </a:rPr>
              <a:t>palatally</a:t>
            </a: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/labially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Tooth usually not mobile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USO and LCPA Taken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If not affecting occlusion and not severe - spontaneous repositioning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 severe protrusion - extract- because risk of damage to the permanent tooth germ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Retrusion that does not affect occlusion - allow spontaneous repositioning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Retrusion that is affecting occlusion - can reposition if child cooperative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Follow up 1 week, 6-8 weeks, 6 months , 1 year </a:t>
            </a:r>
          </a:p>
        </p:txBody>
      </p:sp>
      <p:sp>
        <p:nvSpPr>
          <p:cNvPr id="18" name="Google Shape;459;g10182d5d6c8_0_78">
            <a:extLst>
              <a:ext uri="{FF2B5EF4-FFF2-40B4-BE49-F238E27FC236}">
                <a16:creationId xmlns:a16="http://schemas.microsoft.com/office/drawing/2014/main" id="{9404F38F-5366-5A49-9BCD-082F9D51CB6E}"/>
              </a:ext>
            </a:extLst>
          </p:cNvPr>
          <p:cNvSpPr/>
          <p:nvPr/>
        </p:nvSpPr>
        <p:spPr>
          <a:xfrm>
            <a:off x="366271" y="177657"/>
            <a:ext cx="5416820" cy="592634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EXTRUSION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Partial displacement of the tooth out of the socket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USO and LCPA Taken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If &lt;3mm and not interfering with occlusion  can allow it to spontaneously reposition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If &gt;3mm and not interfering with occlusion— can reposition if child cooperative- see Dental Trauma Guide for technique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Follow up at 1 week, 6-8 weeks and 1 year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If interfering with occlusion or severe extrusion/ mobility - extract</a:t>
            </a:r>
          </a:p>
        </p:txBody>
      </p:sp>
    </p:spTree>
    <p:extLst>
      <p:ext uri="{BB962C8B-B14F-4D97-AF65-F5344CB8AC3E}">
        <p14:creationId xmlns:p14="http://schemas.microsoft.com/office/powerpoint/2010/main" val="24634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82;g10182d5d6c8_0_116">
            <a:extLst>
              <a:ext uri="{FF2B5EF4-FFF2-40B4-BE49-F238E27FC236}">
                <a16:creationId xmlns:a16="http://schemas.microsoft.com/office/drawing/2014/main" id="{FF3E1C88-3C5B-F44B-84C0-B1976AB7C553}"/>
              </a:ext>
            </a:extLst>
          </p:cNvPr>
          <p:cNvSpPr/>
          <p:nvPr/>
        </p:nvSpPr>
        <p:spPr>
          <a:xfrm>
            <a:off x="-1" y="-1"/>
            <a:ext cx="12192001" cy="610399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702221" y="259312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After-care instructions</a:t>
            </a: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857725" y="486286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Injury to supporting structures without displacement of tooth - but mobility &amp; gingival bleeding present</a:t>
            </a: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6702221" y="48782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Clinical follow up at 1 week and 6 -8 weeks</a:t>
            </a: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8289550" y="3722841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USO/ LCPA Taken to rule out root fracture treatment</a:t>
            </a: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857725" y="259312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sz="1200" dirty="0">
                <a:solidFill>
                  <a:schemeClr val="bg1"/>
                </a:solidFill>
                <a:latin typeface="Libre Franklin" pitchFamily="2" charset="77"/>
              </a:rPr>
              <a:t>Tender to percussion </a:t>
            </a:r>
          </a:p>
        </p:txBody>
      </p:sp>
      <p:sp>
        <p:nvSpPr>
          <p:cNvPr id="17" name="Google Shape;459;g10182d5d6c8_0_78">
            <a:extLst>
              <a:ext uri="{FF2B5EF4-FFF2-40B4-BE49-F238E27FC236}">
                <a16:creationId xmlns:a16="http://schemas.microsoft.com/office/drawing/2014/main" id="{F2A13678-0F52-C84E-867C-EAA3013B4FAC}"/>
              </a:ext>
            </a:extLst>
          </p:cNvPr>
          <p:cNvSpPr/>
          <p:nvPr/>
        </p:nvSpPr>
        <p:spPr>
          <a:xfrm>
            <a:off x="6408909" y="177657"/>
            <a:ext cx="5416820" cy="592634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AVULSION</a:t>
            </a:r>
          </a:p>
          <a:p>
            <a:pPr algn="ctr"/>
            <a:endParaRPr lang="en-GB" sz="20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Ensure lost tooth is accounted for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If not - may need to refer to medics due to risk of aspiration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Tooth is not replanted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After-care instructions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Monitor eruption of permanent successor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fontAlgn="base"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59;g10182d5d6c8_0_78">
            <a:extLst>
              <a:ext uri="{FF2B5EF4-FFF2-40B4-BE49-F238E27FC236}">
                <a16:creationId xmlns:a16="http://schemas.microsoft.com/office/drawing/2014/main" id="{9404F38F-5366-5A49-9BCD-082F9D51CB6E}"/>
              </a:ext>
            </a:extLst>
          </p:cNvPr>
          <p:cNvSpPr/>
          <p:nvPr/>
        </p:nvSpPr>
        <p:spPr>
          <a:xfrm>
            <a:off x="366271" y="177657"/>
            <a:ext cx="5416820" cy="592634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INTRUSION</a:t>
            </a:r>
          </a:p>
          <a:p>
            <a:pPr algn="ctr"/>
            <a:endParaRPr lang="en-GB" sz="20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Displacement of tooth into the socket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 severe cases tooth looks avulsed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USO/ LCPA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Tooth should be allowed to re-erupt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After-care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Clinical review at 1 week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Clinical &amp; radiographic follow up at 3-4 weeks, 6-8 weeks, 6 months and 1 year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Parents should be warned of risk of damage to permanent tooth, </a:t>
            </a:r>
            <a:r>
              <a:rPr lang="en-GB" sz="2000" dirty="0" err="1">
                <a:solidFill>
                  <a:schemeClr val="bg1"/>
                </a:solidFill>
                <a:latin typeface="Libre Franklin" pitchFamily="2" charset="77"/>
              </a:rPr>
              <a:t>esp</a:t>
            </a: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if child &lt;3 yrs. </a:t>
            </a:r>
          </a:p>
        </p:txBody>
      </p:sp>
      <p:pic>
        <p:nvPicPr>
          <p:cNvPr id="11" name="Google Shape;430;g10182d5d6c8_0_9" descr="DTC-logo535-130.png">
            <a:extLst>
              <a:ext uri="{FF2B5EF4-FFF2-40B4-BE49-F238E27FC236}">
                <a16:creationId xmlns:a16="http://schemas.microsoft.com/office/drawing/2014/main" id="{A35FED4D-7E89-EB4D-885E-3A51C252A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2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226400" y="213360"/>
            <a:ext cx="4635160" cy="5730239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HARD TISSUE INJURIES 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163563" y="569768"/>
            <a:ext cx="6159755" cy="74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INFRACTION - incomplete fracture in enamel - no treatment necessary</a:t>
            </a:r>
          </a:p>
        </p:txBody>
      </p:sp>
      <p:sp>
        <p:nvSpPr>
          <p:cNvPr id="8" name="Google Shape;511;g10182d5d6c8_0_170">
            <a:extLst>
              <a:ext uri="{FF2B5EF4-FFF2-40B4-BE49-F238E27FC236}">
                <a16:creationId xmlns:a16="http://schemas.microsoft.com/office/drawing/2014/main" id="{262081D2-1E20-164C-BDF0-0BDFDB39D5F0}"/>
              </a:ext>
            </a:extLst>
          </p:cNvPr>
          <p:cNvSpPr/>
          <p:nvPr/>
        </p:nvSpPr>
        <p:spPr>
          <a:xfrm>
            <a:off x="5163563" y="1652614"/>
            <a:ext cx="6159755" cy="985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ENAMEL FRACTURE - Treatment: smooth sharp edges, check for fragments of tooth in soft tissue, soft diet, good oral hygiene,  no follow up needed</a:t>
            </a:r>
          </a:p>
        </p:txBody>
      </p:sp>
      <p:sp>
        <p:nvSpPr>
          <p:cNvPr id="9" name="Google Shape;511;g10182d5d6c8_0_170">
            <a:extLst>
              <a:ext uri="{FF2B5EF4-FFF2-40B4-BE49-F238E27FC236}">
                <a16:creationId xmlns:a16="http://schemas.microsoft.com/office/drawing/2014/main" id="{D0E50B14-967F-5E44-845E-1CC84B692E5F}"/>
              </a:ext>
            </a:extLst>
          </p:cNvPr>
          <p:cNvSpPr/>
          <p:nvPr/>
        </p:nvSpPr>
        <p:spPr>
          <a:xfrm>
            <a:off x="5163563" y="2974300"/>
            <a:ext cx="6159755" cy="1239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ENAMEL-DENTINE FRACTURE - Baseline radiograph optional; Treatment: clean area with saline, restore with glass ionomer/ composite, instructions to parents, follow up at 6-8 weeks</a:t>
            </a:r>
          </a:p>
        </p:txBody>
      </p:sp>
      <p:sp>
        <p:nvSpPr>
          <p:cNvPr id="10" name="Google Shape;511;g10182d5d6c8_0_170">
            <a:extLst>
              <a:ext uri="{FF2B5EF4-FFF2-40B4-BE49-F238E27FC236}">
                <a16:creationId xmlns:a16="http://schemas.microsoft.com/office/drawing/2014/main" id="{174ED0DC-5FC6-EC4C-809B-07ABB976C404}"/>
              </a:ext>
            </a:extLst>
          </p:cNvPr>
          <p:cNvSpPr/>
          <p:nvPr/>
        </p:nvSpPr>
        <p:spPr>
          <a:xfrm>
            <a:off x="5163563" y="4550065"/>
            <a:ext cx="6159755" cy="13935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ENAMEL-DENTINE-PULP FRACTURE - Baseline radiograph; Treatment: Pulp capping/ Partial pulpotomy (see Dental Trauma Guide) depending on child’s cooperation, or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21;g10182d5d6c8_0_419">
            <a:extLst>
              <a:ext uri="{FF2B5EF4-FFF2-40B4-BE49-F238E27FC236}">
                <a16:creationId xmlns:a16="http://schemas.microsoft.com/office/drawing/2014/main" id="{3377EE9F-F4BE-7546-9999-C93CBAF8E538}"/>
              </a:ext>
            </a:extLst>
          </p:cNvPr>
          <p:cNvSpPr/>
          <p:nvPr/>
        </p:nvSpPr>
        <p:spPr>
          <a:xfrm>
            <a:off x="299335" y="533400"/>
            <a:ext cx="5344931" cy="507523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algn="ctr"/>
            <a:endParaRPr lang="en-GB" sz="2000" b="1" u="sng" dirty="0">
              <a:solidFill>
                <a:srgbClr val="7030A0"/>
              </a:solidFill>
              <a:latin typeface="Libre Franklin" pitchFamily="2" charset="77"/>
            </a:endParaRPr>
          </a:p>
          <a:p>
            <a:pPr algn="ctr"/>
            <a:r>
              <a:rPr lang="en-GB" sz="2000" b="1" u="sng" dirty="0">
                <a:solidFill>
                  <a:srgbClr val="7030A0"/>
                </a:solidFill>
                <a:latin typeface="Libre Franklin" pitchFamily="2" charset="77"/>
              </a:rPr>
              <a:t>CROWN-ROOT FRACTURE WITHOUT PULP INVOLVEMENT</a:t>
            </a:r>
          </a:p>
          <a:p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USO/ LCPA Taken</a:t>
            </a:r>
          </a:p>
          <a:p>
            <a:pPr>
              <a:buClr>
                <a:srgbClr val="7030A0"/>
              </a:buClr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Extraction/ Removal of the fractured segment and restoration in glass ionomer/ composite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After-care instructions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Follow up 1 week, 6-8 weeks, 1 year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Radiographs after 1 year </a:t>
            </a:r>
          </a:p>
          <a:p>
            <a:br>
              <a:rPr lang="en-GB" sz="2400" dirty="0"/>
            </a:br>
            <a:endParaRPr sz="2300" b="1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" name="Google Shape;621;g10182d5d6c8_0_419">
            <a:extLst>
              <a:ext uri="{FF2B5EF4-FFF2-40B4-BE49-F238E27FC236}">
                <a16:creationId xmlns:a16="http://schemas.microsoft.com/office/drawing/2014/main" id="{6C82E116-D10E-8B47-A958-F6C29C2791FE}"/>
              </a:ext>
            </a:extLst>
          </p:cNvPr>
          <p:cNvSpPr/>
          <p:nvPr/>
        </p:nvSpPr>
        <p:spPr>
          <a:xfrm>
            <a:off x="6405109" y="533400"/>
            <a:ext cx="5344931" cy="507523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rgbClr val="7030A0"/>
                </a:solidFill>
                <a:latin typeface="Libre Franklin" pitchFamily="2" charset="77"/>
              </a:rPr>
              <a:t>CROWN-ROOT FRACTURE WITH PULP INVOLVEMENT</a:t>
            </a:r>
          </a:p>
          <a:p>
            <a:pPr algn="ctr"/>
            <a:endParaRPr lang="en-GB" sz="2000" b="1" u="sng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USO/ LCPA Taken</a:t>
            </a:r>
          </a:p>
          <a:p>
            <a:pPr>
              <a:buClr>
                <a:srgbClr val="7030A0"/>
              </a:buClr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      Treatment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Extraction/ Removal of the fractured segment, pulpectomy and restoration 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After-care instructions 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Follow up 1 week, 6-8 weeks, 1 year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Radiographs after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9;g10182d5d6c8_0_78">
            <a:extLst>
              <a:ext uri="{FF2B5EF4-FFF2-40B4-BE49-F238E27FC236}">
                <a16:creationId xmlns:a16="http://schemas.microsoft.com/office/drawing/2014/main" id="{B642C7FC-8B3B-0644-AD4C-6275194FDD90}"/>
              </a:ext>
            </a:extLst>
          </p:cNvPr>
          <p:cNvSpPr/>
          <p:nvPr/>
        </p:nvSpPr>
        <p:spPr>
          <a:xfrm>
            <a:off x="533400" y="655319"/>
            <a:ext cx="5151120" cy="5288279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ROOT FRACTURE</a:t>
            </a:r>
          </a:p>
          <a:p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USO/ LCPA Taken</a:t>
            </a:r>
          </a:p>
          <a:p>
            <a:pPr>
              <a:buClr>
                <a:schemeClr val="bg1"/>
              </a:buClr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     Treatment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No treatment required if - coronal fragment is not displaced/ slightly displaced without excessive mobility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If excessively displaced/ mobile/ interfering with occlusion - reposition (see Dental Trauma Guide) follow up 1 week, 4 weeks, 8 weeks and 1 year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Or extract (only the coronal segment, apical portion will resorb)</a:t>
            </a:r>
          </a:p>
        </p:txBody>
      </p:sp>
      <p:sp>
        <p:nvSpPr>
          <p:cNvPr id="5" name="Google Shape;459;g10182d5d6c8_0_78">
            <a:extLst>
              <a:ext uri="{FF2B5EF4-FFF2-40B4-BE49-F238E27FC236}">
                <a16:creationId xmlns:a16="http://schemas.microsoft.com/office/drawing/2014/main" id="{D70EDD24-0709-7244-AEE9-42726B070EBF}"/>
              </a:ext>
            </a:extLst>
          </p:cNvPr>
          <p:cNvSpPr/>
          <p:nvPr/>
        </p:nvSpPr>
        <p:spPr>
          <a:xfrm>
            <a:off x="6507480" y="655319"/>
            <a:ext cx="5151120" cy="5288278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ALVEOLAR FRACTURE</a:t>
            </a:r>
          </a:p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algn="ctr"/>
            <a:endParaRPr lang="en-GB" sz="2000" b="1" u="sng" dirty="0">
              <a:solidFill>
                <a:schemeClr val="bg1">
                  <a:lumMod val="95000"/>
                </a:schemeClr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USO/LCPA Taken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Teeth will be mobile as a unit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Root fractures may be present</a:t>
            </a:r>
          </a:p>
          <a:p>
            <a:pPr>
              <a:buClr>
                <a:schemeClr val="bg1"/>
              </a:buClr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Often requires GA to reposition and a flexible splint for 4 weeks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After care instructions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Clinical review at 1 week, 4 weeks, 8 weeks and 1 year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</a:rPr>
              <a:t>Radiographs at 4 weeks and 1 year </a:t>
            </a:r>
          </a:p>
        </p:txBody>
      </p:sp>
    </p:spTree>
    <p:extLst>
      <p:ext uri="{BB962C8B-B14F-4D97-AF65-F5344CB8AC3E}">
        <p14:creationId xmlns:p14="http://schemas.microsoft.com/office/powerpoint/2010/main" val="41872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1;g10182d5d6c8_0_419">
            <a:extLst>
              <a:ext uri="{FF2B5EF4-FFF2-40B4-BE49-F238E27FC236}">
                <a16:creationId xmlns:a16="http://schemas.microsoft.com/office/drawing/2014/main" id="{7593D5EE-4FE8-C94E-9B56-70CCEC10312C}"/>
              </a:ext>
            </a:extLst>
          </p:cNvPr>
          <p:cNvSpPr/>
          <p:nvPr/>
        </p:nvSpPr>
        <p:spPr>
          <a:xfrm>
            <a:off x="0" y="0"/>
            <a:ext cx="12191999" cy="190500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COMPLICATIONS</a:t>
            </a:r>
            <a:r>
              <a:rPr lang="en-US" sz="18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7" name="Google Shape;686;g10182d5d6c8_0_478">
            <a:extLst>
              <a:ext uri="{FF2B5EF4-FFF2-40B4-BE49-F238E27FC236}">
                <a16:creationId xmlns:a16="http://schemas.microsoft.com/office/drawing/2014/main" id="{015F73B6-2283-1845-9166-68194A0D1CBE}"/>
              </a:ext>
            </a:extLst>
          </p:cNvPr>
          <p:cNvSpPr txBox="1"/>
          <p:nvPr/>
        </p:nvSpPr>
        <p:spPr>
          <a:xfrm>
            <a:off x="685800" y="2044974"/>
            <a:ext cx="10440181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Pulp necrosis -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Grayish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discolouration can occur immediately after an injury - sign of intra-pupal bleeding - and may subside on follow up.  If this persists - tooth may be necrotic.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Pulp canal may become obliterated following trauma - can be seen on radiograph. Crown may appear more yellow.  Usually tooth can be retained until exfoliation.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Root resorption may occur - internal/ external. Treatment is extraction.  Ankylosis can occur after intrusion injuries.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Damage to permanent dentition - including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malformation,impaction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and delayed eruption can occur, most commonly following avulsion and intrusion injuries</a:t>
            </a:r>
            <a:endParaRPr lang="en-GB" sz="2400" dirty="0"/>
          </a:p>
        </p:txBody>
      </p:sp>
      <p:pic>
        <p:nvPicPr>
          <p:cNvPr id="8" name="Google Shape;430;g10182d5d6c8_0_9" descr="DTC-logo535-130.png">
            <a:extLst>
              <a:ext uri="{FF2B5EF4-FFF2-40B4-BE49-F238E27FC236}">
                <a16:creationId xmlns:a16="http://schemas.microsoft.com/office/drawing/2014/main" id="{BE93D378-759D-7B4A-BCCA-8E1C9BAE5F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Primary Dentition 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Permanent Dentition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0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82;g10182d5d6c8_0_116">
            <a:extLst>
              <a:ext uri="{FF2B5EF4-FFF2-40B4-BE49-F238E27FC236}">
                <a16:creationId xmlns:a16="http://schemas.microsoft.com/office/drawing/2014/main" id="{FF3E1C88-3C5B-F44B-84C0-B1976AB7C553}"/>
              </a:ext>
            </a:extLst>
          </p:cNvPr>
          <p:cNvSpPr/>
          <p:nvPr/>
        </p:nvSpPr>
        <p:spPr>
          <a:xfrm>
            <a:off x="-1" y="-1"/>
            <a:ext cx="12192001" cy="610399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" name="Google Shape;459;g10182d5d6c8_0_78">
            <a:extLst>
              <a:ext uri="{FF2B5EF4-FFF2-40B4-BE49-F238E27FC236}">
                <a16:creationId xmlns:a16="http://schemas.microsoft.com/office/drawing/2014/main" id="{F2A13678-0F52-C84E-867C-EAA3013B4FAC}"/>
              </a:ext>
            </a:extLst>
          </p:cNvPr>
          <p:cNvSpPr/>
          <p:nvPr/>
        </p:nvSpPr>
        <p:spPr>
          <a:xfrm>
            <a:off x="366271" y="1463039"/>
            <a:ext cx="5416820" cy="4473317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CONCUSSION</a:t>
            </a:r>
          </a:p>
          <a:p>
            <a:pPr algn="ctr"/>
            <a:endParaRPr lang="en-GB" sz="20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Injury to the periodontal tissues without mobility or displacement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Tender to percussion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Take LCPA at baseline 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After-care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Clinical and radiographic follow up at 4 weeks and 1 year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59;g10182d5d6c8_0_78">
            <a:extLst>
              <a:ext uri="{FF2B5EF4-FFF2-40B4-BE49-F238E27FC236}">
                <a16:creationId xmlns:a16="http://schemas.microsoft.com/office/drawing/2014/main" id="{9404F38F-5366-5A49-9BCD-082F9D51CB6E}"/>
              </a:ext>
            </a:extLst>
          </p:cNvPr>
          <p:cNvSpPr/>
          <p:nvPr/>
        </p:nvSpPr>
        <p:spPr>
          <a:xfrm>
            <a:off x="6408909" y="1463039"/>
            <a:ext cx="5416820" cy="4473317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Libre Franklin" pitchFamily="2" charset="77"/>
              </a:rPr>
              <a:t>SUBLUXATION</a:t>
            </a:r>
          </a:p>
          <a:p>
            <a:pPr algn="ctr"/>
            <a:endParaRPr lang="en-GB" sz="20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Injury to the periodontal tissues with mobility but no displacement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Tender to percussion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Take LCPA and USO at baseline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Pulp may or may not be responsive to sensibility test initially</a:t>
            </a:r>
          </a:p>
          <a:p>
            <a:pPr>
              <a:buClr>
                <a:schemeClr val="bg1"/>
              </a:buClr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Can splint for up to 2 weeks (flexible)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After-care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Clinical and radiographic follow up at 2 weeks, 12 weeks, 6 months and 1 year</a:t>
            </a:r>
          </a:p>
        </p:txBody>
      </p:sp>
      <p:pic>
        <p:nvPicPr>
          <p:cNvPr id="11" name="Google Shape;430;g10182d5d6c8_0_9" descr="DTC-logo535-130.png">
            <a:extLst>
              <a:ext uri="{FF2B5EF4-FFF2-40B4-BE49-F238E27FC236}">
                <a16:creationId xmlns:a16="http://schemas.microsoft.com/office/drawing/2014/main" id="{A35FED4D-7E89-EB4D-885E-3A51C252A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81;g10182d5d6c8_0_116">
            <a:extLst>
              <a:ext uri="{FF2B5EF4-FFF2-40B4-BE49-F238E27FC236}">
                <a16:creationId xmlns:a16="http://schemas.microsoft.com/office/drawing/2014/main" id="{3DB89BE7-FA82-0A4A-BABC-BB8B07EEF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65">
            <a:off x="1854452" y="386061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PERIODONTAL INJURIES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975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59;g10182d5d6c8_0_78">
            <a:extLst>
              <a:ext uri="{FF2B5EF4-FFF2-40B4-BE49-F238E27FC236}">
                <a16:creationId xmlns:a16="http://schemas.microsoft.com/office/drawing/2014/main" id="{F2A13678-0F52-C84E-867C-EAA3013B4FAC}"/>
              </a:ext>
            </a:extLst>
          </p:cNvPr>
          <p:cNvSpPr/>
          <p:nvPr/>
        </p:nvSpPr>
        <p:spPr>
          <a:xfrm>
            <a:off x="366271" y="411480"/>
            <a:ext cx="5416820" cy="547116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800" b="1" u="sng" dirty="0">
                <a:solidFill>
                  <a:schemeClr val="bg1"/>
                </a:solidFill>
                <a:latin typeface="Libre Franklin" pitchFamily="2" charset="77"/>
              </a:rPr>
              <a:t>EXTRUSION</a:t>
            </a:r>
          </a:p>
          <a:p>
            <a:pPr algn="ctr"/>
            <a:endParaRPr lang="en-GB" sz="18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Partial displacement of the tooth out of the socket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USO and LCPA Taken, &amp; 2 eccentric views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Usually lack of response to sensibility testing unless minor displacement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Reposition (see Dental Trauma Guide)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Flexible splint for 2 weeks, (+4 weeks if alveolar bone fracture)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After care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Follow up clinically and radiographically at 4 weeks, 8 weeks, 12 weeks, 6 months, 1 year and yearly for 5 years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High risk of pulp necrosis if apex is mature, better prognosis is immature</a:t>
            </a:r>
          </a:p>
        </p:txBody>
      </p:sp>
      <p:sp>
        <p:nvSpPr>
          <p:cNvPr id="18" name="Google Shape;459;g10182d5d6c8_0_78">
            <a:extLst>
              <a:ext uri="{FF2B5EF4-FFF2-40B4-BE49-F238E27FC236}">
                <a16:creationId xmlns:a16="http://schemas.microsoft.com/office/drawing/2014/main" id="{9404F38F-5366-5A49-9BCD-082F9D51CB6E}"/>
              </a:ext>
            </a:extLst>
          </p:cNvPr>
          <p:cNvSpPr/>
          <p:nvPr/>
        </p:nvSpPr>
        <p:spPr>
          <a:xfrm>
            <a:off x="6408909" y="411480"/>
            <a:ext cx="5416820" cy="547116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800" b="1" u="sng" dirty="0">
                <a:solidFill>
                  <a:schemeClr val="bg1"/>
                </a:solidFill>
                <a:latin typeface="Libre Franklin" pitchFamily="2" charset="77"/>
              </a:rPr>
              <a:t>LATERAL LUXATION</a:t>
            </a: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b="1" u="sng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Tooth displaced in a direction other than axially -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palatally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/labially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Tooth usually not mobile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USO and LCPA Taken, &amp; 2 eccentric views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Usually lack of response to sensibility testing unless minor displacement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Reposition (see Dental Trauma Guide)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Flexible splint for 4 weeks (+ 4 weeks if alveolar bone fracture)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After care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Follow up clinically and radiographically at 4 weeks, 8 weeks, 12 weeks, 6 months, 1 year and yearly for 5 years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High risk of pulp necrosis if apex is mature, better prognosis is immature</a:t>
            </a:r>
          </a:p>
        </p:txBody>
      </p:sp>
      <p:pic>
        <p:nvPicPr>
          <p:cNvPr id="11" name="Google Shape;430;g10182d5d6c8_0_9" descr="DTC-logo535-130.png">
            <a:extLst>
              <a:ext uri="{FF2B5EF4-FFF2-40B4-BE49-F238E27FC236}">
                <a16:creationId xmlns:a16="http://schemas.microsoft.com/office/drawing/2014/main" id="{A35FED4D-7E89-EB4D-885E-3A51C252A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1975" y="42128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5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7"/>
          <p:cNvSpPr/>
          <p:nvPr/>
        </p:nvSpPr>
        <p:spPr>
          <a:xfrm>
            <a:off x="0" y="0"/>
            <a:ext cx="12192000" cy="3732811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2D4A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7"/>
          <p:cNvSpPr txBox="1">
            <a:spLocks noGrp="1"/>
          </p:cNvSpPr>
          <p:nvPr>
            <p:ph type="title"/>
          </p:nvPr>
        </p:nvSpPr>
        <p:spPr>
          <a:xfrm>
            <a:off x="548013" y="270970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chemeClr val="lt1"/>
              </a:buClr>
              <a:buSzPct val="111111"/>
            </a:pPr>
            <a:r>
              <a:rPr lang="en-GB" sz="3600" b="0" dirty="0">
                <a:solidFill>
                  <a:schemeClr val="bg1"/>
                </a:solidFill>
              </a:rPr>
              <a:t>INTRUSION</a:t>
            </a:r>
            <a:endParaRPr sz="3600" dirty="0">
              <a:solidFill>
                <a:schemeClr val="bg1"/>
              </a:solidFill>
            </a:endParaRPr>
          </a:p>
        </p:txBody>
      </p:sp>
      <p:grpSp>
        <p:nvGrpSpPr>
          <p:cNvPr id="524" name="Google Shape;524;p127"/>
          <p:cNvGrpSpPr/>
          <p:nvPr/>
        </p:nvGrpSpPr>
        <p:grpSpPr>
          <a:xfrm>
            <a:off x="548013" y="1189240"/>
            <a:ext cx="5045067" cy="1580995"/>
            <a:chOff x="1239008" y="1340368"/>
            <a:chExt cx="2033100" cy="1788000"/>
          </a:xfrm>
          <a:solidFill>
            <a:srgbClr val="7030A0"/>
          </a:solidFill>
        </p:grpSpPr>
        <p:sp>
          <p:nvSpPr>
            <p:cNvPr id="525" name="Google Shape;525;p127"/>
            <p:cNvSpPr/>
            <p:nvPr/>
          </p:nvSpPr>
          <p:spPr>
            <a:xfrm>
              <a:off x="1239008" y="1340368"/>
              <a:ext cx="2033100" cy="178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0000" tIns="1332000" rIns="91425" bIns="288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6" name="Google Shape;526;p127"/>
            <p:cNvSpPr txBox="1"/>
            <p:nvPr/>
          </p:nvSpPr>
          <p:spPr>
            <a:xfrm>
              <a:off x="1244060" y="1700515"/>
              <a:ext cx="2028000" cy="13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1800" b="1" dirty="0">
                  <a:solidFill>
                    <a:schemeClr val="bg1"/>
                  </a:solidFill>
                  <a:latin typeface="Libre Franklin" pitchFamily="2" charset="77"/>
                </a:rPr>
                <a:t>Displacement of tooth into the socket</a:t>
              </a:r>
            </a:p>
            <a:p>
              <a:pPr marL="342900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1800" b="1" dirty="0">
                  <a:solidFill>
                    <a:schemeClr val="bg1"/>
                  </a:solidFill>
                  <a:latin typeface="Libre Franklin" pitchFamily="2" charset="77"/>
                </a:rPr>
                <a:t>In severe cases tooth looks avulsed</a:t>
              </a:r>
            </a:p>
            <a:p>
              <a:pPr marL="342900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1800" b="1" dirty="0">
                  <a:solidFill>
                    <a:schemeClr val="bg1"/>
                  </a:solidFill>
                  <a:latin typeface="Libre Franklin" pitchFamily="2" charset="77"/>
                </a:rPr>
                <a:t>USO, LCPA &amp; 2 eccentric radiographs</a:t>
              </a:r>
            </a:p>
            <a:p>
              <a:r>
                <a:rPr lang="en-GB" sz="1800" b="1" dirty="0">
                  <a:solidFill>
                    <a:schemeClr val="bg1"/>
                  </a:solidFill>
                  <a:latin typeface="Libre Franklin" pitchFamily="2" charset="77"/>
                </a:rPr>
                <a:t>      Treatment</a:t>
              </a:r>
            </a:p>
          </p:txBody>
        </p:sp>
      </p:grpSp>
      <p:pic>
        <p:nvPicPr>
          <p:cNvPr id="540" name="Google Shape;540;p127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FC61E9-AD6B-C94A-8245-1A94DC0457F4}"/>
              </a:ext>
            </a:extLst>
          </p:cNvPr>
          <p:cNvSpPr txBox="1"/>
          <p:nvPr/>
        </p:nvSpPr>
        <p:spPr>
          <a:xfrm>
            <a:off x="536002" y="2795229"/>
            <a:ext cx="99546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Immature apex: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b="1" i="0" u="none" strike="noStrike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allow spontaneous re-eruption. If no movement in 4 weeks - orthodontic repositioning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Monitor pulp - may require RCT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Mature apex: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000" b="1" i="0" u="none" strike="noStrike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allow spontaneous re-eruption if &lt;3mm, if no movement in 4 weeks reposition (surgically/ orthodontically) splint for 2 weeks; if 3-7mm reposition surgically/ orthodontically, if &gt;7mm reposition surgically and splint. Will require RCT in 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</a:pPr>
            <a:r>
              <a:rPr lang="en-US" dirty="0"/>
              <a:t>GDC OUTCOMES </a:t>
            </a:r>
            <a:endParaRPr dirty="0"/>
          </a:p>
        </p:txBody>
      </p:sp>
      <p:sp>
        <p:nvSpPr>
          <p:cNvPr id="390" name="Google Shape;390;p2"/>
          <p:cNvSpPr txBox="1"/>
          <p:nvPr/>
        </p:nvSpPr>
        <p:spPr>
          <a:xfrm>
            <a:off x="1312296" y="1143750"/>
            <a:ext cx="10195200" cy="4883348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To be able to communicate reasoning for treatment choice and possible prognosis, while obtaining valid consent.</a:t>
            </a:r>
            <a:endParaRPr sz="20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1" dirty="0">
              <a:solidFill>
                <a:srgbClr val="7030A0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To work effectively with lab technician, effective communication methods to optimise results.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Understanding theory and practical elements behind the production of a successful RBB.</a:t>
            </a:r>
            <a:endParaRPr sz="2000" b="1" i="0" u="none" strike="noStrike" cap="none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i="0" u="none" strike="noStrike" cap="none" dirty="0">
              <a:solidFill>
                <a:srgbClr val="7030A0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  <a:p>
            <a:pPr marL="28575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00"/>
              <a:buFont typeface="Libre Franklin"/>
              <a:buChar char="•"/>
            </a:pPr>
            <a:endParaRPr sz="1900" i="0" u="none" strike="noStrike" cap="none" dirty="0">
              <a:solidFill>
                <a:srgbClr val="3F3F3F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1" name="Google Shape;391;p2"/>
          <p:cNvSpPr/>
          <p:nvPr/>
        </p:nvSpPr>
        <p:spPr>
          <a:xfrm>
            <a:off x="533399" y="1763125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"/>
          <p:cNvSpPr/>
          <p:nvPr/>
        </p:nvSpPr>
        <p:spPr>
          <a:xfrm>
            <a:off x="525638" y="4350126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2">
            <a:extLst>
              <a:ext uri="{FF2B5EF4-FFF2-40B4-BE49-F238E27FC236}">
                <a16:creationId xmlns:a16="http://schemas.microsoft.com/office/drawing/2014/main" id="{1C5BC140-98B2-9742-B23E-B8508C6950A3}"/>
              </a:ext>
            </a:extLst>
          </p:cNvPr>
          <p:cNvSpPr/>
          <p:nvPr/>
        </p:nvSpPr>
        <p:spPr>
          <a:xfrm>
            <a:off x="525638" y="3198674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dirty="0">
                <a:solidFill>
                  <a:schemeClr val="bg1"/>
                </a:solidFill>
              </a:rPr>
              <a:t>B</a:t>
            </a: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182d5d6c8_0_170"/>
          <p:cNvSpPr/>
          <p:nvPr/>
        </p:nvSpPr>
        <p:spPr>
          <a:xfrm>
            <a:off x="406400" y="328590"/>
            <a:ext cx="4287520" cy="5632311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6892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endParaRPr sz="2300"/>
          </a:p>
        </p:txBody>
      </p:sp>
      <p:sp>
        <p:nvSpPr>
          <p:cNvPr id="509" name="Google Shape;509;g10182d5d6c8_0_170"/>
          <p:cNvSpPr txBox="1"/>
          <p:nvPr/>
        </p:nvSpPr>
        <p:spPr>
          <a:xfrm>
            <a:off x="848110" y="2001206"/>
            <a:ext cx="3404100" cy="26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ibre Franklin" pitchFamily="2" charset="77"/>
              </a:rPr>
              <a:t>AVULSION: EMERGENCY INSTRUCTIONS 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Libre Franklin" pitchFamily="2" charset="77"/>
              </a:rPr>
              <a:t>(DENTAL TRAUMA GUIDE)</a:t>
            </a:r>
          </a:p>
          <a:p>
            <a:br>
              <a:rPr lang="en-GB" sz="2400" dirty="0">
                <a:latin typeface="Libre Franklin" pitchFamily="2" charset="77"/>
              </a:rPr>
            </a:br>
            <a:endParaRPr sz="1600" b="1" dirty="0">
              <a:solidFill>
                <a:schemeClr val="lt1"/>
              </a:solidFill>
              <a:latin typeface="Libre Franklin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AEE3F-8EBD-1642-9DBD-2B11784CE124}"/>
              </a:ext>
            </a:extLst>
          </p:cNvPr>
          <p:cNvSpPr txBox="1"/>
          <p:nvPr/>
        </p:nvSpPr>
        <p:spPr>
          <a:xfrm>
            <a:off x="4929402" y="328590"/>
            <a:ext cx="711019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 a tooth is avulsed, make sure it is a permanent tooth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Keep the patient calm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Find the tooth and pick it up by the crown (the white part). 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Avoid touching the root.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 the tooth is dirty, rinse it gently in milk, saline or in the patient’s saliva and encourage the patient/parent to replant the tooth in the original position in the jaw.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Bite on a handkerchief to hold the replanted tooth in position.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If immediate replantation is not possible, place the tooth in a suitable storage medium available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eg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 milk, saliva, saline. This should be done quickly to avoid dehydration of the root surface. Although water is a poor medium, it is better than leaving the tooth to air-dry.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Seek emergency dental treatment immediately.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21;g10182d5d6c8_0_419">
            <a:extLst>
              <a:ext uri="{FF2B5EF4-FFF2-40B4-BE49-F238E27FC236}">
                <a16:creationId xmlns:a16="http://schemas.microsoft.com/office/drawing/2014/main" id="{2D5237A0-B6DA-8742-8136-61137D0C9CE9}"/>
              </a:ext>
            </a:extLst>
          </p:cNvPr>
          <p:cNvSpPr/>
          <p:nvPr/>
        </p:nvSpPr>
        <p:spPr>
          <a:xfrm>
            <a:off x="0" y="0"/>
            <a:ext cx="12191999" cy="103632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Libre Franklin" pitchFamily="2" charset="77"/>
              </a:rPr>
              <a:t>OPEN APEX</a:t>
            </a:r>
          </a:p>
        </p:txBody>
      </p:sp>
      <p:sp>
        <p:nvSpPr>
          <p:cNvPr id="4" name="Google Shape;484;g10182d5d6c8_0_116">
            <a:extLst>
              <a:ext uri="{FF2B5EF4-FFF2-40B4-BE49-F238E27FC236}">
                <a16:creationId xmlns:a16="http://schemas.microsoft.com/office/drawing/2014/main" id="{D4527DF3-5877-A247-9892-3AFFDDA1C939}"/>
              </a:ext>
            </a:extLst>
          </p:cNvPr>
          <p:cNvSpPr/>
          <p:nvPr/>
        </p:nvSpPr>
        <p:spPr>
          <a:xfrm flipH="1">
            <a:off x="0" y="1036320"/>
            <a:ext cx="12085320" cy="5105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Libre Franklin" pitchFamily="2" charset="77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95E2-58DB-BE43-8B26-2E57CCBBA9C0}"/>
              </a:ext>
            </a:extLst>
          </p:cNvPr>
          <p:cNvSpPr txBox="1"/>
          <p:nvPr/>
        </p:nvSpPr>
        <p:spPr>
          <a:xfrm>
            <a:off x="4312920" y="1196607"/>
            <a:ext cx="911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sng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TREATMENT</a:t>
            </a:r>
            <a:r>
              <a:rPr lang="en-GB" sz="1800" b="1" i="0" u="sng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:</a:t>
            </a:r>
            <a:endParaRPr lang="en-GB" sz="1800" b="1" u="sng" dirty="0">
              <a:solidFill>
                <a:schemeClr val="bg1"/>
              </a:solidFill>
              <a:effectLst/>
              <a:latin typeface="Libre Franklin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A9FAB-4090-BF44-99CD-850DC773B711}"/>
              </a:ext>
            </a:extLst>
          </p:cNvPr>
          <p:cNvSpPr txBox="1"/>
          <p:nvPr/>
        </p:nvSpPr>
        <p:spPr>
          <a:xfrm>
            <a:off x="5791200" y="1818560"/>
            <a:ext cx="5394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If the avulsed tooth has been in contact with soil and if tetanus coverage is uncertain, refer for tetanus booster.</a:t>
            </a:r>
          </a:p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There is a </a:t>
            </a:r>
            <a:r>
              <a:rPr lang="en-GB" sz="1600" b="1" dirty="0" err="1">
                <a:solidFill>
                  <a:schemeClr val="bg1"/>
                </a:solidFill>
                <a:latin typeface="Libre Franklin" pitchFamily="2" charset="77"/>
              </a:rPr>
              <a:t>possiblity</a:t>
            </a: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 for revascularisation of the tooth pulp. If that does not occur, refer to specialist for apexification, pulp revitalisation/revascularisation</a:t>
            </a:r>
          </a:p>
          <a:p>
            <a:pPr marL="285750" indent="-2857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After-care Instructions</a:t>
            </a:r>
          </a:p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Avoid participation in contact sports</a:t>
            </a:r>
          </a:p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Soft food for 2 weeks</a:t>
            </a:r>
          </a:p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Brush teeth with a soft toothbrush after each meal</a:t>
            </a:r>
          </a:p>
          <a:p>
            <a:pPr marL="285750" indent="-28575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Use a chlorhexidine (0.12%) mouth rinse twice a day for 1 week</a:t>
            </a:r>
            <a:endParaRPr lang="en-GB" sz="44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B7FB3-D00C-0247-BF72-A4733E67D6D5}"/>
              </a:ext>
            </a:extLst>
          </p:cNvPr>
          <p:cNvSpPr txBox="1"/>
          <p:nvPr/>
        </p:nvSpPr>
        <p:spPr>
          <a:xfrm>
            <a:off x="1005840" y="2114257"/>
            <a:ext cx="416052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If the both has been replanted, leave the tooth in place</a:t>
            </a:r>
          </a:p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Give LA &amp; clean the area with water, saline or chlorhexidine</a:t>
            </a:r>
          </a:p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Suture any gingival lacerations </a:t>
            </a:r>
          </a:p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Verify normal position of the replanted tooth both clinically and radiographically</a:t>
            </a:r>
          </a:p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Flexible splint for 2 weeks</a:t>
            </a:r>
          </a:p>
          <a:p>
            <a:pPr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ibre Franklin" pitchFamily="2" charset="77"/>
              </a:rPr>
              <a:t>Prescribe antibiotics for 7 days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5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g10182d5d6c8_0_419">
            <a:extLst>
              <a:ext uri="{FF2B5EF4-FFF2-40B4-BE49-F238E27FC236}">
                <a16:creationId xmlns:a16="http://schemas.microsoft.com/office/drawing/2014/main" id="{10364291-C1D4-3C4D-9D32-1674E4E5AB56}"/>
              </a:ext>
            </a:extLst>
          </p:cNvPr>
          <p:cNvSpPr/>
          <p:nvPr/>
        </p:nvSpPr>
        <p:spPr>
          <a:xfrm>
            <a:off x="1165860" y="1303020"/>
            <a:ext cx="9860280" cy="425196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4" name="Google Shape;484;g10182d5d6c8_0_116">
            <a:extLst>
              <a:ext uri="{FF2B5EF4-FFF2-40B4-BE49-F238E27FC236}">
                <a16:creationId xmlns:a16="http://schemas.microsoft.com/office/drawing/2014/main" id="{D4527DF3-5877-A247-9892-3AFFDDA1C939}"/>
              </a:ext>
            </a:extLst>
          </p:cNvPr>
          <p:cNvSpPr/>
          <p:nvPr/>
        </p:nvSpPr>
        <p:spPr>
          <a:xfrm flipH="1">
            <a:off x="0" y="0"/>
            <a:ext cx="12192000" cy="105156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ibre Franklin" pitchFamily="2" charset="77"/>
              </a:rPr>
              <a:t>OPEN APEX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95E2-58DB-BE43-8B26-2E57CCBBA9C0}"/>
              </a:ext>
            </a:extLst>
          </p:cNvPr>
          <p:cNvSpPr txBox="1"/>
          <p:nvPr/>
        </p:nvSpPr>
        <p:spPr>
          <a:xfrm>
            <a:off x="1424940" y="1536174"/>
            <a:ext cx="93421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If the extra-oral dry time is &lt; 60 minutes</a:t>
            </a:r>
          </a:p>
          <a:p>
            <a:pPr fontAlgn="base"/>
            <a:b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Clean the tooth with saline, suture gingivae, flexible splint, radiograph &amp; antibiotics</a:t>
            </a:r>
          </a:p>
          <a:p>
            <a:pPr fontAlgn="base"/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Follow up to remove splint at 2 weeks, clinical ad radiographic follow up at 4 weeks, 3 months, 6 months, 1 year and yearly</a:t>
            </a:r>
          </a:p>
          <a:p>
            <a:pPr fontAlgn="base"/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Only begin RCT if signs of necrosis</a:t>
            </a:r>
          </a:p>
          <a:p>
            <a:b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</a:b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If the extra-oral dry time is &gt; 60 minutes</a:t>
            </a:r>
          </a:p>
          <a:p>
            <a:pPr fontAlgn="base"/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Follow the procedure as above</a:t>
            </a:r>
          </a:p>
          <a:p>
            <a:pPr fontAlgn="base"/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Poor prognosis - high risk of ankylosis &amp; resorption, but it can act as a space maintainer and keeps other treatment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33653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21;g10182d5d6c8_0_419">
            <a:extLst>
              <a:ext uri="{FF2B5EF4-FFF2-40B4-BE49-F238E27FC236}">
                <a16:creationId xmlns:a16="http://schemas.microsoft.com/office/drawing/2014/main" id="{2D5237A0-B6DA-8742-8136-61137D0C9CE9}"/>
              </a:ext>
            </a:extLst>
          </p:cNvPr>
          <p:cNvSpPr/>
          <p:nvPr/>
        </p:nvSpPr>
        <p:spPr>
          <a:xfrm>
            <a:off x="-53340" y="1270976"/>
            <a:ext cx="12191999" cy="4855504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GB" sz="28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4" name="Google Shape;484;g10182d5d6c8_0_116">
            <a:extLst>
              <a:ext uri="{FF2B5EF4-FFF2-40B4-BE49-F238E27FC236}">
                <a16:creationId xmlns:a16="http://schemas.microsoft.com/office/drawing/2014/main" id="{D4527DF3-5877-A247-9892-3AFFDDA1C939}"/>
              </a:ext>
            </a:extLst>
          </p:cNvPr>
          <p:cNvSpPr/>
          <p:nvPr/>
        </p:nvSpPr>
        <p:spPr>
          <a:xfrm flipH="1">
            <a:off x="0" y="-26355"/>
            <a:ext cx="12085320" cy="12649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base">
              <a:spcBef>
                <a:spcPts val="1000"/>
              </a:spcBef>
            </a:pPr>
            <a:r>
              <a:rPr lang="en-GB" sz="2800" b="1" dirty="0">
                <a:solidFill>
                  <a:schemeClr val="bg1"/>
                </a:solidFill>
                <a:latin typeface="Libre Franklin" pitchFamily="2" charset="77"/>
              </a:rPr>
              <a:t>CLOSED APEX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95E2-58DB-BE43-8B26-2E57CCBBA9C0}"/>
              </a:ext>
            </a:extLst>
          </p:cNvPr>
          <p:cNvSpPr txBox="1"/>
          <p:nvPr/>
        </p:nvSpPr>
        <p:spPr>
          <a:xfrm>
            <a:off x="4880608" y="1708222"/>
            <a:ext cx="2324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sng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TREATMENT</a:t>
            </a:r>
            <a:r>
              <a:rPr lang="en-GB" sz="1800" b="1" i="0" u="sng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:</a:t>
            </a:r>
            <a:endParaRPr lang="en-GB" sz="1800" b="1" u="sng" dirty="0">
              <a:solidFill>
                <a:srgbClr val="7030A0"/>
              </a:solidFill>
              <a:effectLst/>
              <a:latin typeface="Libre Frankli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B7FB3-D00C-0247-BF72-A4733E67D6D5}"/>
              </a:ext>
            </a:extLst>
          </p:cNvPr>
          <p:cNvSpPr txBox="1"/>
          <p:nvPr/>
        </p:nvSpPr>
        <p:spPr>
          <a:xfrm>
            <a:off x="1744980" y="2416925"/>
            <a:ext cx="8702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Follow the procedures as for open apex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Root canal treatment within 2 weeks after replantation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Initiate RCT whilst splint in place, dress with calcium hydroxide for up to 1 month prior to </a:t>
            </a:r>
            <a:r>
              <a:rPr lang="en-GB" sz="2000" b="1" dirty="0" err="1">
                <a:solidFill>
                  <a:srgbClr val="7030A0"/>
                </a:solidFill>
                <a:latin typeface="Libre Franklin" pitchFamily="2" charset="77"/>
              </a:rPr>
              <a:t>obdurating</a:t>
            </a: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 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Alternatively an antibiotic-corticosteroid paste may be placed immediately or shortly after replantation and left for at least 2 weeks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Clinical review and radiographs at 4 weeks, 3 months, 6 months, 1 year and then yearly for at least 5 years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Prognosis is poor if extra-oral dry time over 60 minutes</a:t>
            </a:r>
          </a:p>
        </p:txBody>
      </p:sp>
    </p:spTree>
    <p:extLst>
      <p:ext uri="{BB962C8B-B14F-4D97-AF65-F5344CB8AC3E}">
        <p14:creationId xmlns:p14="http://schemas.microsoft.com/office/powerpoint/2010/main" val="33542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182d5d6c8_0_232"/>
          <p:cNvSpPr txBox="1">
            <a:spLocks noGrp="1"/>
          </p:cNvSpPr>
          <p:nvPr>
            <p:ph type="title"/>
          </p:nvPr>
        </p:nvSpPr>
        <p:spPr>
          <a:xfrm>
            <a:off x="814825" y="1949003"/>
            <a:ext cx="4233600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</a:pPr>
            <a:r>
              <a:rPr lang="en-US" sz="3600" b="1" dirty="0">
                <a:latin typeface="Libre Franklin Black"/>
                <a:ea typeface="Libre Franklin Black"/>
                <a:cs typeface="Libre Franklin Black"/>
                <a:sym typeface="Libre Franklin Black"/>
              </a:rPr>
              <a:t>HARD TISSUE INJURIES </a:t>
            </a:r>
            <a:endParaRPr sz="3600" b="1" dirty="0"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79" name="Google Shape;579;g10182d5d6c8_0_232"/>
          <p:cNvSpPr/>
          <p:nvPr/>
        </p:nvSpPr>
        <p:spPr>
          <a:xfrm>
            <a:off x="5877175" y="130950"/>
            <a:ext cx="6127200" cy="659610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304800">
              <a:buClr>
                <a:schemeClr val="lt1"/>
              </a:buClr>
              <a:buSzPts val="2100"/>
              <a:buFont typeface="Libre Franklin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INFRACTION - incomplete fracture in enamel - if marked, can etch and seal, if minor no treatment needed</a:t>
            </a:r>
          </a:p>
          <a:p>
            <a:pPr marL="285750" lvl="0" indent="-304800">
              <a:buClr>
                <a:schemeClr val="lt1"/>
              </a:buClr>
              <a:buSzPts val="2100"/>
              <a:buFont typeface="Libre Franklin"/>
              <a:buChar char="•"/>
            </a:pPr>
            <a:endParaRPr sz="20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285750" lvl="0" indent="-304800">
              <a:buClr>
                <a:schemeClr val="lt1"/>
              </a:buClr>
              <a:buSzPts val="2100"/>
              <a:buFont typeface="Libre Franklin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ENAMEL FRACTURE - LCPA .Treatment: smooth sharp edges or restore in composite, check for fragments of tooth in soft tissue, soft diet, good oral hygiene,  follow up clinical and radiographically at 6-8 weeks and 1 year</a:t>
            </a:r>
          </a:p>
          <a:p>
            <a:pPr marL="285750" lvl="0" indent="-304800">
              <a:buClr>
                <a:schemeClr val="lt1"/>
              </a:buClr>
              <a:buSzPts val="2100"/>
              <a:buFont typeface="Libre Franklin"/>
              <a:buChar char="•"/>
            </a:pPr>
            <a:endParaRPr sz="20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marL="285750" lvl="0" indent="-304800">
              <a:buClr>
                <a:schemeClr val="lt1"/>
              </a:buClr>
              <a:buSzPts val="2100"/>
              <a:buFont typeface="Libre Franklin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ENAMEL-DENTINE FRACTURE - LCPA, Treatment: clean area with saline, can bond the fragment if available - see Dental Trauma Guide, soft diet, good oral hygiene, follow up clinical and radiographically at 6-8 weeks and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182d5d6c8_0_222"/>
          <p:cNvSpPr txBox="1">
            <a:spLocks noGrp="1"/>
          </p:cNvSpPr>
          <p:nvPr>
            <p:ph type="title"/>
          </p:nvPr>
        </p:nvSpPr>
        <p:spPr>
          <a:xfrm>
            <a:off x="169025" y="54253"/>
            <a:ext cx="89154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</a:pPr>
            <a:r>
              <a:rPr lang="en-US" sz="4000" dirty="0">
                <a:latin typeface="Libre Franklin Black"/>
                <a:ea typeface="Libre Franklin Black"/>
                <a:cs typeface="Libre Franklin Black"/>
                <a:sym typeface="Libre Franklin Black"/>
              </a:rPr>
              <a:t>HARD TISSUE INJURIES </a:t>
            </a:r>
            <a:endParaRPr sz="4000" b="1" dirty="0"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89" name="Google Shape;589;g10182d5d6c8_0_222"/>
          <p:cNvSpPr txBox="1"/>
          <p:nvPr/>
        </p:nvSpPr>
        <p:spPr>
          <a:xfrm>
            <a:off x="8793150" y="1881550"/>
            <a:ext cx="30000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When using coarse diamond burs to remove enamel be careful not to apply too much pressure- as can cause cracks in enamel surface</a:t>
            </a:r>
            <a:endParaRPr dirty="0"/>
          </a:p>
        </p:txBody>
      </p:sp>
      <p:sp>
        <p:nvSpPr>
          <p:cNvPr id="590" name="Google Shape;590;g10182d5d6c8_0_222"/>
          <p:cNvSpPr/>
          <p:nvPr/>
        </p:nvSpPr>
        <p:spPr>
          <a:xfrm>
            <a:off x="398850" y="1424531"/>
            <a:ext cx="6550590" cy="393479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1" name="Google Shape;591;g10182d5d6c8_0_222"/>
          <p:cNvSpPr/>
          <p:nvPr/>
        </p:nvSpPr>
        <p:spPr>
          <a:xfrm>
            <a:off x="7179265" y="1018210"/>
            <a:ext cx="4843710" cy="494063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ENAMEL-DENTINE-PULP FRACTURE - LCPA, 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Treatment: </a:t>
            </a:r>
          </a:p>
          <a:p>
            <a:pPr algn="ctr"/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Aim for open apex is to maintain vitality to allow </a:t>
            </a:r>
            <a:r>
              <a:rPr lang="en-GB" sz="1800" b="1" dirty="0" err="1">
                <a:solidFill>
                  <a:schemeClr val="bg1"/>
                </a:solidFill>
                <a:latin typeface="Libre Franklin" pitchFamily="2" charset="77"/>
              </a:rPr>
              <a:t>apexogenesis</a:t>
            </a:r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For both Immature/Mature Apices:</a:t>
            </a:r>
          </a:p>
          <a:p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Clean area with saline, direct pulp-capping and restore, or Partial Pulpotomy “</a:t>
            </a:r>
            <a:r>
              <a:rPr lang="en-GB" sz="1800" b="1" dirty="0" err="1">
                <a:solidFill>
                  <a:schemeClr val="bg1"/>
                </a:solidFill>
                <a:latin typeface="Libre Franklin" pitchFamily="2" charset="77"/>
              </a:rPr>
              <a:t>Cvek</a:t>
            </a: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” (2-3mm of pulp tissue removed with haemostasis) and restore.</a:t>
            </a:r>
          </a:p>
          <a:p>
            <a:b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If closed apex with associated luxation - likely will need RCT.</a:t>
            </a:r>
          </a:p>
          <a:p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Follow up clinically and radiographically at 6-8 weeks, 3 months, 6 months and 1 year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C77B6737-1C9E-5C46-921C-2E9E9A28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4" y="1737374"/>
            <a:ext cx="6032922" cy="33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561B93-E556-724E-B338-C4422B9BF304}"/>
              </a:ext>
            </a:extLst>
          </p:cNvPr>
          <p:cNvSpPr txBox="1"/>
          <p:nvPr/>
        </p:nvSpPr>
        <p:spPr>
          <a:xfrm>
            <a:off x="398850" y="5374064"/>
            <a:ext cx="61188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NB. g.  18 month follow up. Borkar, S., &amp;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Ataide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I. (2015).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Biodentine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pulpotomy several days after pulp exposure: Four case reports. 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Conservative Dentistry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182d5d6c8_0_419"/>
          <p:cNvSpPr/>
          <p:nvPr/>
        </p:nvSpPr>
        <p:spPr>
          <a:xfrm>
            <a:off x="5745480" y="0"/>
            <a:ext cx="6446520" cy="6721150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CROWN-ROOT FRACTURE, WITH PULP INVOLVEMENT</a:t>
            </a:r>
          </a:p>
          <a:p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USO, LCPA, 2 Eccentric views  </a:t>
            </a:r>
          </a:p>
          <a:p>
            <a:pPr>
              <a:buClr>
                <a:schemeClr val="bg1"/>
              </a:buClr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       Treatment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Immediate treatment : temporarily stabilise mobile fragment against adjacent teeth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If open apex - pulp-capping/ partial pulpotomy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Various methods of treatment - referral for gingivectomy, surgical/ orthodontic extrusion, </a:t>
            </a:r>
            <a:r>
              <a:rPr lang="en-GB" sz="2000" b="1" dirty="0" err="1">
                <a:solidFill>
                  <a:schemeClr val="bg1"/>
                </a:solidFill>
                <a:latin typeface="Libre Franklin" pitchFamily="2" charset="77"/>
              </a:rPr>
              <a:t>coronectomy</a:t>
            </a: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; extraction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After-care</a:t>
            </a:r>
          </a:p>
        </p:txBody>
      </p:sp>
      <p:pic>
        <p:nvPicPr>
          <p:cNvPr id="623" name="Google Shape;623;g10182d5d6c8_0_419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3863" y="12505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655F2E-8746-4649-BAA5-30F9540B5603}"/>
              </a:ext>
            </a:extLst>
          </p:cNvPr>
          <p:cNvSpPr txBox="1"/>
          <p:nvPr/>
        </p:nvSpPr>
        <p:spPr>
          <a:xfrm>
            <a:off x="309545" y="1402401"/>
            <a:ext cx="52378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CROWN-ROOT FRACTURE, WITHOUT PULP INVOLVEMENT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effectLst/>
              <a:latin typeface="Libre Franklin" pitchFamily="2" charset="77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USO, LCPA, 2 Eccentric views 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Treatment</a:t>
            </a:r>
            <a:endParaRPr lang="en-GB" sz="2000" b="1" dirty="0">
              <a:effectLst/>
              <a:latin typeface="Libre Franklin" pitchFamily="2" charset="77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Can Remove Coronal fragment only and restore if superficial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Various methods of treatment - referral for gingivectomy, surgical/ orthodontic extrusion, </a:t>
            </a:r>
            <a:r>
              <a:rPr lang="en-GB" sz="2000" b="1" i="0" u="none" strike="noStrike" dirty="0" err="1">
                <a:solidFill>
                  <a:srgbClr val="FFFFFF"/>
                </a:solidFill>
                <a:effectLst/>
                <a:latin typeface="Libre Franklin" pitchFamily="2" charset="77"/>
              </a:rPr>
              <a:t>coronectomy</a:t>
            </a: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; extraction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FFFFFF"/>
                </a:solidFill>
                <a:effectLst/>
                <a:latin typeface="Libre Franklin" pitchFamily="2" charset="77"/>
              </a:rPr>
              <a:t>After-care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C548C05-D260-424F-8725-B8BACB6BF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80442"/>
              </p:ext>
            </p:extLst>
          </p:nvPr>
        </p:nvGraphicFramePr>
        <p:xfrm>
          <a:off x="2032000" y="110066"/>
          <a:ext cx="8128000" cy="59165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3936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04018360"/>
                    </a:ext>
                  </a:extLst>
                </a:gridCol>
              </a:tblGrid>
              <a:tr h="891541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dirty="0">
                          <a:effectLst/>
                          <a:latin typeface="Libre Franklin" pitchFamily="2" charset="77"/>
                        </a:rPr>
                        <a:t>  </a:t>
                      </a:r>
                    </a:p>
                    <a:p>
                      <a:pPr algn="ctr" rtl="0"/>
                      <a:r>
                        <a:rPr lang="en-GB" sz="20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ROOT FRACTURE</a:t>
                      </a:r>
                      <a:endParaRPr lang="en-GB" sz="2000" b="1" dirty="0">
                        <a:effectLst/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963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000" b="1" i="0" u="none" strike="noStrike" cap="none" dirty="0">
                        <a:solidFill>
                          <a:schemeClr val="bg1"/>
                        </a:solidFill>
                        <a:effectLst/>
                        <a:latin typeface="Libre Franklin" pitchFamily="2" charset="77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ROOT FRACTURE</a:t>
                      </a:r>
                      <a:endParaRPr lang="en-GB" sz="2000" b="1" dirty="0">
                        <a:effectLst/>
                        <a:latin typeface="Libre Franklin" pitchFamily="2" charset="77"/>
                      </a:endParaRPr>
                    </a:p>
                  </a:txBody>
                  <a:tcPr>
                    <a:solidFill>
                      <a:srgbClr val="963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87697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LCPA, USO 2 eccentric views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USO, LCPA and eccentric views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75012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If coronal portion has avulsed - follow guidelines for avulsion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Teeth will be mobile as a unit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32850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Otherwise - reposition, check with radiograph, flexible splint for 4 weeks - if fracture in cervical third flexible splint for up to 4 months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Root fractures may be present</a:t>
                      </a:r>
                    </a:p>
                    <a:p>
                      <a:pPr rtl="0"/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Treatment</a:t>
                      </a:r>
                      <a:endParaRPr lang="en-GB" sz="1600" b="1" dirty="0">
                        <a:solidFill>
                          <a:srgbClr val="7030A0"/>
                        </a:solidFill>
                        <a:effectLst/>
                        <a:latin typeface="Libre Franklin" pitchFamily="2" charset="77"/>
                      </a:endParaRPr>
                    </a:p>
                    <a:p>
                      <a:br>
                        <a:rPr lang="en-GB" sz="1600" b="1" dirty="0">
                          <a:solidFill>
                            <a:srgbClr val="7030A0"/>
                          </a:solidFill>
                          <a:latin typeface="Libre Franklin" pitchFamily="2" charset="77"/>
                        </a:rPr>
                      </a:b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1012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Monitor pulp, if pulp necrotic then RCT up to fracture line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Clean, reposition and flexible splint for 4 weeks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80659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Clinical and radiographic review at  4 weeks, 6-8 weeks,  6 months, 1 year, yearly for 5 years 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After care instructions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73775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Monitor vitality of teeth in the fracture line - initiate RCT if required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62061"/>
                  </a:ext>
                </a:extLst>
              </a:tr>
              <a:tr h="574887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cap="none" dirty="0">
                          <a:solidFill>
                            <a:srgbClr val="7030A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  <a:sym typeface="Arial"/>
                        </a:rPr>
                        <a:t>Clinical &amp; radiographic review at 6-8 weeks, 4 months, 6 months, 1 year and yearly for 5 years 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Libre Franklin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1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Primary Dentition 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Permanent Dentition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6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0182d5d6c8_0_390"/>
          <p:cNvSpPr txBox="1">
            <a:spLocks noGrp="1"/>
          </p:cNvSpPr>
          <p:nvPr>
            <p:ph type="title"/>
          </p:nvPr>
        </p:nvSpPr>
        <p:spPr>
          <a:xfrm>
            <a:off x="31645" y="-228861"/>
            <a:ext cx="112251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</a:pPr>
            <a:r>
              <a:rPr lang="en-US" sz="4000" dirty="0">
                <a:latin typeface="Libre Franklin Black"/>
                <a:ea typeface="Libre Franklin Black"/>
                <a:cs typeface="Libre Franklin Black"/>
                <a:sym typeface="Libre Franklin Black"/>
              </a:rPr>
              <a:t>FLEXIBLE SPLINT </a:t>
            </a:r>
            <a:endParaRPr sz="4000" b="1" dirty="0"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11" name="Google Shape;611;g10182d5d6c8_0_390"/>
          <p:cNvSpPr/>
          <p:nvPr/>
        </p:nvSpPr>
        <p:spPr>
          <a:xfrm>
            <a:off x="499273" y="1915932"/>
            <a:ext cx="4677295" cy="276429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37DA1BE1-5E6C-6B4C-A77B-29697ED5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7" y="2242075"/>
            <a:ext cx="3984925" cy="2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07BEB1-DDCC-9442-97B3-CEFF88A5FB4F}"/>
              </a:ext>
            </a:extLst>
          </p:cNvPr>
          <p:cNvSpPr txBox="1"/>
          <p:nvPr/>
        </p:nvSpPr>
        <p:spPr>
          <a:xfrm>
            <a:off x="169025" y="5063510"/>
            <a:ext cx="4677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 err="1">
                <a:solidFill>
                  <a:srgbClr val="202F66"/>
                </a:solidFill>
                <a:effectLst/>
                <a:latin typeface="Times New Roman" panose="02020603050405020304" pitchFamily="18" charset="0"/>
              </a:rPr>
              <a:t>Tagar</a:t>
            </a:r>
            <a:r>
              <a:rPr lang="en-GB" sz="1400" b="0" i="0" u="none" strike="noStrike" dirty="0">
                <a:solidFill>
                  <a:srgbClr val="202F66"/>
                </a:solidFill>
                <a:effectLst/>
                <a:latin typeface="Times New Roman" panose="02020603050405020304" pitchFamily="18" charset="0"/>
              </a:rPr>
              <a:t>, H., &amp; Djemal, S. (2017). Oral surgery II: Part 1. Acute management of dentoalveolar trauma. </a:t>
            </a:r>
            <a:r>
              <a:rPr lang="en-GB" sz="1400" b="0" i="1" u="none" strike="noStrike" dirty="0">
                <a:solidFill>
                  <a:srgbClr val="202F66"/>
                </a:solidFill>
                <a:effectLst/>
                <a:latin typeface="Times New Roman" panose="02020603050405020304" pitchFamily="18" charset="0"/>
              </a:rPr>
              <a:t>British Dental Journal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0C017F-EB5B-5F40-B15A-9C417C32CD6F}"/>
              </a:ext>
            </a:extLst>
          </p:cNvPr>
          <p:cNvSpPr txBox="1"/>
          <p:nvPr/>
        </p:nvSpPr>
        <p:spPr>
          <a:xfrm>
            <a:off x="5644195" y="1155918"/>
            <a:ext cx="516923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sng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Types of splints available: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000" b="1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marL="3683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Composite and wire splint, most commonly used, wire should be up to 0.4mm in diameter to be flexible</a:t>
            </a:r>
          </a:p>
          <a:p>
            <a:pPr marL="25400" rtl="0" fontAlgn="base">
              <a:spcBef>
                <a:spcPts val="0"/>
              </a:spcBef>
              <a:spcAft>
                <a:spcPts val="0"/>
              </a:spcAft>
            </a:pPr>
            <a:endParaRPr lang="en-GB" sz="2000" b="1" i="0" u="none" strike="noStrike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marL="3683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Orthodontic wire and bracket; Fibre splints - usually a polyethylene or Kevlar fibre; Arch bar splints; Wire ligature splints; Composite splints (rigid - not recommended) ; Vacuum formed removable splints - requires impression taking and preparation of models but useful where adjacent teeth are unerupted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6335486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595500" y="2701200"/>
            <a:ext cx="38199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600" b="1" dirty="0">
                <a:solidFill>
                  <a:srgbClr val="FFFFFF"/>
                </a:solidFill>
                <a:latin typeface="Libre Franklin" pitchFamily="2" charset="77"/>
              </a:rPr>
              <a:t>AIMS AND OBJECTIVES</a:t>
            </a:r>
            <a:endParaRPr sz="46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21989" y="269935"/>
            <a:ext cx="7252134" cy="5344080"/>
            <a:chOff x="1674036" y="87131"/>
            <a:chExt cx="5226763" cy="5344080"/>
          </a:xfrm>
        </p:grpSpPr>
        <p:sp>
          <p:nvSpPr>
            <p:cNvPr id="400" name="Google Shape;400;p122"/>
            <p:cNvSpPr/>
            <p:nvPr/>
          </p:nvSpPr>
          <p:spPr>
            <a:xfrm>
              <a:off x="1725199" y="1159403"/>
              <a:ext cx="5175600" cy="993300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To identify factors which may reduce the lifespan of a RBB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674036" y="4437911"/>
              <a:ext cx="5175600" cy="993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7030A0"/>
                  </a:solidFill>
                  <a:latin typeface="Libre Franklin" pitchFamily="2" charset="77"/>
                </a:rPr>
                <a:t>To be aware of key practical aspects in the production of a successful RBB </a:t>
              </a:r>
              <a:endParaRPr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91928" y="2230139"/>
              <a:ext cx="5175600" cy="105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To understand material choice when requesting and cementing a RBB</a:t>
              </a:r>
              <a:endParaRPr sz="1800" dirty="0">
                <a:solidFill>
                  <a:srgbClr val="441D63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725199" y="87131"/>
              <a:ext cx="5175600" cy="993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21990" y="3561115"/>
            <a:ext cx="7181100" cy="9933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441D63"/>
                </a:solidFill>
                <a:latin typeface="Libre Franklin" pitchFamily="2" charset="77"/>
              </a:rPr>
              <a:t>To have adequate knowledge on the literature behind RBB</a:t>
            </a:r>
            <a:endParaRPr sz="1800" dirty="0">
              <a:solidFill>
                <a:srgbClr val="441D63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5" name="Google Shape;405;p122"/>
          <p:cNvSpPr/>
          <p:nvPr/>
        </p:nvSpPr>
        <p:spPr>
          <a:xfrm>
            <a:off x="4821990" y="5680315"/>
            <a:ext cx="7181100" cy="9933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US" sz="1800" dirty="0">
                <a:solidFill>
                  <a:srgbClr val="521B9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be aware of the limitations of RBB in different scenarios </a:t>
            </a:r>
            <a:endParaRPr sz="1800" dirty="0">
              <a:solidFill>
                <a:srgbClr val="521B9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7" name="Google Shape;407;p122"/>
          <p:cNvSpPr txBox="1"/>
          <p:nvPr/>
        </p:nvSpPr>
        <p:spPr>
          <a:xfrm>
            <a:off x="5110590" y="530558"/>
            <a:ext cx="6603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441D63"/>
                </a:solidFill>
                <a:latin typeface="Libre Franklin" pitchFamily="2" charset="77"/>
              </a:rPr>
              <a:t>To understand the indications and contraindications for use of the RBB</a:t>
            </a:r>
            <a:endParaRPr sz="1800" dirty="0">
              <a:solidFill>
                <a:srgbClr val="441D63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02;g10182d5d6c8_0_1163">
            <a:extLst>
              <a:ext uri="{FF2B5EF4-FFF2-40B4-BE49-F238E27FC236}">
                <a16:creationId xmlns:a16="http://schemas.microsoft.com/office/drawing/2014/main" id="{CF35EC93-8BCE-E74D-AD15-F729CA7DAE70}"/>
              </a:ext>
            </a:extLst>
          </p:cNvPr>
          <p:cNvSpPr/>
          <p:nvPr/>
        </p:nvSpPr>
        <p:spPr>
          <a:xfrm>
            <a:off x="6145433" y="462450"/>
            <a:ext cx="5661980" cy="5187900"/>
          </a:xfrm>
          <a:prstGeom prst="roundRect">
            <a:avLst>
              <a:gd name="adj" fmla="val 16667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6"/>
          <p:cNvSpPr txBox="1"/>
          <p:nvPr/>
        </p:nvSpPr>
        <p:spPr>
          <a:xfrm>
            <a:off x="187575" y="462450"/>
            <a:ext cx="1081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7030A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38" name="Google Shape;638;p66"/>
          <p:cNvSpPr/>
          <p:nvPr/>
        </p:nvSpPr>
        <p:spPr>
          <a:xfrm>
            <a:off x="495775" y="570825"/>
            <a:ext cx="4846320" cy="202650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1E198BFB-A295-D747-8CFE-E2ECB644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2" y="836258"/>
            <a:ext cx="4302045" cy="14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817A35-6E3D-9B4F-AB04-91DAD51CD6A8}"/>
              </a:ext>
            </a:extLst>
          </p:cNvPr>
          <p:cNvSpPr txBox="1"/>
          <p:nvPr/>
        </p:nvSpPr>
        <p:spPr>
          <a:xfrm>
            <a:off x="302754" y="2795783"/>
            <a:ext cx="5232360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Leith R O'Connell AC, Top tips for splinting traumatised teeth, 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Journal of the Irish dental association</a:t>
            </a:r>
            <a:endParaRPr lang="en-GB" b="0" dirty="0">
              <a:effectLst/>
            </a:endParaRPr>
          </a:p>
          <a:p>
            <a:pPr algn="ctr" rtl="0">
              <a:spcBef>
                <a:spcPts val="100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 - partially erupted laterals are not included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CA3949-0CD4-2649-986F-09C1989A1E71}"/>
              </a:ext>
            </a:extLst>
          </p:cNvPr>
          <p:cNvSpPr txBox="1"/>
          <p:nvPr/>
        </p:nvSpPr>
        <p:spPr>
          <a:xfrm>
            <a:off x="6604333" y="838763"/>
            <a:ext cx="47441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sng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Tips for Composite &amp; Wire Splint: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GB" sz="1800" b="1" u="sng" dirty="0">
              <a:solidFill>
                <a:srgbClr val="7030A0"/>
              </a:solidFill>
              <a:effectLst/>
              <a:latin typeface="Libre Franklin" pitchFamily="2" charset="77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Use a darker shade of composite - easier to remove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Place composite away from gingival margins and embrasure space to maintain oral hygiene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Isolate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Etch &amp; bond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Apply base composite and cure , position pre-curved wire, place composite over it and cure - uninjured teeth first, check position of injured tooth and place composite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When removing use Tungsten carbide bur and </a:t>
            </a:r>
            <a:r>
              <a:rPr lang="en-GB" sz="1800" b="0" i="0" u="none" strike="noStrike" dirty="0" err="1">
                <a:solidFill>
                  <a:srgbClr val="7030A0"/>
                </a:solidFill>
                <a:effectLst/>
                <a:latin typeface="Libre Franklin" pitchFamily="2" charset="77"/>
              </a:rPr>
              <a:t>soflex</a:t>
            </a: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 discs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65;g10182d5d6c8_0_200">
            <a:extLst>
              <a:ext uri="{FF2B5EF4-FFF2-40B4-BE49-F238E27FC236}">
                <a16:creationId xmlns:a16="http://schemas.microsoft.com/office/drawing/2014/main" id="{877016EE-19AD-AC44-89D9-5E4A1CC0B62C}"/>
              </a:ext>
            </a:extLst>
          </p:cNvPr>
          <p:cNvSpPr/>
          <p:nvPr/>
        </p:nvSpPr>
        <p:spPr>
          <a:xfrm>
            <a:off x="313552" y="265350"/>
            <a:ext cx="4471808" cy="5663010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9" name="Google Shape;629;p66"/>
          <p:cNvSpPr txBox="1"/>
          <p:nvPr/>
        </p:nvSpPr>
        <p:spPr>
          <a:xfrm>
            <a:off x="187575" y="462450"/>
            <a:ext cx="1081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7030A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E02C07EE-C6B7-EA4F-9A37-FB5E69FD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9" y="467955"/>
            <a:ext cx="39835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601;g10182d5d6c8_0_390">
            <a:extLst>
              <a:ext uri="{FF2B5EF4-FFF2-40B4-BE49-F238E27FC236}">
                <a16:creationId xmlns:a16="http://schemas.microsoft.com/office/drawing/2014/main" id="{F5223A07-F1F6-434F-9FE6-E5A1B4F25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507" y="0"/>
            <a:ext cx="6471386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</a:pPr>
            <a:r>
              <a:rPr lang="en-US" sz="4000" dirty="0">
                <a:latin typeface="Libre Franklin Black"/>
                <a:ea typeface="Libre Franklin Black"/>
                <a:cs typeface="Libre Franklin Black"/>
                <a:sym typeface="Libre Franklin Black"/>
              </a:rPr>
              <a:t>NON-ACCIDENTAL INJURY </a:t>
            </a:r>
            <a:endParaRPr sz="4000" b="1" dirty="0"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1C989-11C8-0C4E-BF38-3D028774A4FD}"/>
              </a:ext>
            </a:extLst>
          </p:cNvPr>
          <p:cNvSpPr txBox="1"/>
          <p:nvPr/>
        </p:nvSpPr>
        <p:spPr>
          <a:xfrm>
            <a:off x="187575" y="5872003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bda.org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childprotection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/Recognising/Pages/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Physical.aspx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73F1A-7C8A-B541-875F-4F01F738E495}"/>
              </a:ext>
            </a:extLst>
          </p:cNvPr>
          <p:cNvSpPr txBox="1"/>
          <p:nvPr/>
        </p:nvSpPr>
        <p:spPr>
          <a:xfrm>
            <a:off x="5462417" y="1668234"/>
            <a:ext cx="6282623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Studies have shown that as many as 50-75% of all cases of child abuse involve trauma to the mouth, face and head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Types of injury: bruising, burns, bite marks, eye injuries, bone fractures, abrasions and lacerations, intra-oral injuries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Pay close attention to the child’s behaviour, and interaction with parents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Has there been a delay in seeking treatment? Does the history match the injuries?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If concerned, follow your local safeguarding protocol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Libre Franklin" pitchFamily="2" charset="77"/>
              </a:rPr>
              <a:t>Consent for referral, except in certain circumstances…</a:t>
            </a:r>
          </a:p>
        </p:txBody>
      </p:sp>
    </p:spTree>
    <p:extLst>
      <p:ext uri="{BB962C8B-B14F-4D97-AF65-F5344CB8AC3E}">
        <p14:creationId xmlns:p14="http://schemas.microsoft.com/office/powerpoint/2010/main" val="34847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C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733279" y="1646769"/>
            <a:ext cx="11289433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British Dental Association (2021). Child protection and the dental team:[online]. Available from: https://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bda.org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childprotection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Borkar, S., &amp;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Ataide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I. (2015).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Biodentine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pulpotomy several days after pulp exposure: Four case reports.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Journal of Conservative Dentistry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18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(1), 73. https://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doi.org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/10.4103/0972-0707.148901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Cvek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M. (1978). A clinical report on partial pulpotomy and capping with calcium hydroxide in permanent incisors with complicated crown fracture.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Journal of endodontics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4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(8), 232–237. </a:t>
            </a:r>
            <a:r>
              <a:rPr lang="en-GB" sz="1800" u="sng" dirty="0">
                <a:solidFill>
                  <a:schemeClr val="bg1"/>
                </a:solidFill>
                <a:latin typeface="Libre Franklin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https://doi.org/10.1016/S0099-2399(78)80153-8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International Association for Dental Traumatology. Guidelines for the evaluation and management of traumatic dental injuries. Available from: https://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www.iadt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-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dentaltrauma.org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/for-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professionals.html</a:t>
            </a: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Leith, R., O'Connell, A.C. (2017). Top tips for splinting traumatised teeth,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Journal of the Irish dental association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63, (5),   p260 – 262 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Tagar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H., &amp; Djemal, S. (2017). Oral surgery II: Part 1. Acute management of dentoalveolar trauma.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British Dental Journal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223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(6), 407–416. https://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doi.org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/10.1038/sj.bdj.2017.805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Todd, S. (2020). How flexible is your trauma splint?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BDJ Student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r>
              <a:rPr lang="en-GB" sz="1800" i="1" dirty="0">
                <a:solidFill>
                  <a:schemeClr val="bg1"/>
                </a:solidFill>
                <a:latin typeface="Libre Franklin" pitchFamily="2" charset="77"/>
              </a:rPr>
              <a:t>27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(3), 50. https://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doi.org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/10.1038/s41406-020-0145-7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University of Copenhagen and International Association for Dental Traumatology. Dental Trauma Guide. 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dentaltraumaguide.org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/(now subscription based)</a:t>
            </a:r>
          </a:p>
          <a:p>
            <a:pPr>
              <a:buClr>
                <a:schemeClr val="bg1"/>
              </a:buClr>
            </a:pPr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40" y="348392"/>
            <a:ext cx="7409100" cy="1120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RERFERNCES AND 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33924" y="250536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INTRODUCTION </a:t>
            </a:r>
            <a:endParaRPr sz="4000" dirty="0"/>
          </a:p>
        </p:txBody>
      </p:sp>
      <p:sp>
        <p:nvSpPr>
          <p:cNvPr id="414" name="Google Shape;414;p5"/>
          <p:cNvSpPr/>
          <p:nvPr/>
        </p:nvSpPr>
        <p:spPr>
          <a:xfrm>
            <a:off x="1222875" y="1082032"/>
            <a:ext cx="10029300" cy="482967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indent="-268922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300"/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  <a:latin typeface="Libre Franklin" pitchFamily="2" charset="77"/>
              </a:rPr>
              <a:t>Historically only used for short interim restorations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300"/>
            </a:pPr>
            <a:endParaRPr lang="en-GB" sz="16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As cementation materials and protocols improved so did the lifespan of RBBS</a:t>
            </a:r>
          </a:p>
          <a:p>
            <a:pPr marL="228600" indent="-268922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300"/>
              <a:buFont typeface="Arial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As dentistry started to become more minimally invasive the use of the RBB became a </a:t>
            </a:r>
          </a:p>
          <a:p>
            <a:pPr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     more common treatment choice </a:t>
            </a:r>
          </a:p>
          <a:p>
            <a:pPr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A lot of literature over last 10 years showing positive success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Simple templates used to ensure ease of completion for both mentor and delegate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Historically most common reason for failure is debonding , which is why we now see less and less 2 wing RBBs</a:t>
            </a:r>
          </a:p>
          <a:p>
            <a:pPr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Case selection is probably the most important factor in the success of a RBB </a:t>
            </a:r>
            <a:endParaRPr lang="en-GB" sz="1800" dirty="0">
              <a:latin typeface="Libre Franklin" pitchFamily="2" charset="77"/>
            </a:endParaRPr>
          </a:p>
          <a:p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PROS AND CONS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533650" y="2469574"/>
            <a:ext cx="5252100" cy="35640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593975" y="2469650"/>
            <a:ext cx="5252100" cy="3564000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36" y="122242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ADVANTAGES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11" y="122237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DISADVANTAGES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838699" y="2625763"/>
            <a:ext cx="1224518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Minimally invasive with little or no prep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2618454" y="2673955"/>
            <a:ext cx="1191288" cy="966386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 Good aesthetics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847485" y="3893153"/>
            <a:ext cx="1224517" cy="1062770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Effectively reversible technique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2587405" y="3893152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Little/no damage when they fail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702221" y="259312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Risk of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debond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with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interference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857725" y="486286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Possible shine through of metal wing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6702221" y="48782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Very technique sensitive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7198018" y="372900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Longevity not as long when compared to conventional bridges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857725" y="259312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Initial occlusal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intereferences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E3AF621D-2F8B-004C-B474-0C5E901FF703}"/>
              </a:ext>
            </a:extLst>
          </p:cNvPr>
          <p:cNvSpPr/>
          <p:nvPr/>
        </p:nvSpPr>
        <p:spPr>
          <a:xfrm flipH="1">
            <a:off x="4350677" y="2673955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latin typeface="Libre Franklin" pitchFamily="2" charset="77"/>
              </a:rPr>
              <a:t> 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 chair time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644CA742-0D81-4A47-8827-7E55D66928F8}"/>
              </a:ext>
            </a:extLst>
          </p:cNvPr>
          <p:cNvSpPr/>
          <p:nvPr/>
        </p:nvSpPr>
        <p:spPr>
          <a:xfrm flipH="1">
            <a:off x="4294095" y="3942223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More Cost Effective than other fixed options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8C5910C3-FB06-2D41-9597-07369036A093}"/>
              </a:ext>
            </a:extLst>
          </p:cNvPr>
          <p:cNvSpPr/>
          <p:nvPr/>
        </p:nvSpPr>
        <p:spPr>
          <a:xfrm flipH="1">
            <a:off x="2618455" y="5063843"/>
            <a:ext cx="1191287" cy="1062771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Easy to do – if you know what you’re doing!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F1BF70F1-2CA3-834C-A5D9-65B6E0C067D9}"/>
              </a:ext>
            </a:extLst>
          </p:cNvPr>
          <p:cNvSpPr/>
          <p:nvPr/>
        </p:nvSpPr>
        <p:spPr>
          <a:xfrm flipH="1">
            <a:off x="8987575" y="373672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only replace short spans</a:t>
            </a:r>
          </a:p>
          <a:p>
            <a:br>
              <a:rPr lang="en-GB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000" dirty="0"/>
              <a:t>CASE SELECTION 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533650" y="2270623"/>
            <a:ext cx="5509494" cy="3762951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148856" y="2270699"/>
            <a:ext cx="5697219" cy="3762951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36" y="122242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INDICATIONS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11" y="1222374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Libre Franklin" pitchFamily="2" charset="77"/>
              </a:rPr>
              <a:t>CONTRAINDICATIONS</a:t>
            </a:r>
            <a:endParaRPr sz="2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293946" y="241046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Minimally restored abutment teeth 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293946" y="4798326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Congenitally missing laterals post ortho</a:t>
            </a:r>
            <a:br>
              <a:rPr lang="en-GB" sz="1200" dirty="0"/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293946" y="360439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Patient not willing/ unsuitable for implant procedures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2179336" y="242253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Splinting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perio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compromised, but not when abutments have different mobilities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7380208" y="24644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Heavily restored abutment teeth </a:t>
            </a: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9676874" y="362435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Initial occlusal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intereferences</a:t>
            </a: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7380208" y="48438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Base metal allergy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eg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 nickel  </a:t>
            </a: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7380208" y="36541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Minimal enamel surface area for adhesion</a:t>
            </a:r>
          </a:p>
        </p:txBody>
      </p:sp>
      <p:sp>
        <p:nvSpPr>
          <p:cNvPr id="30" name="Google Shape;486;g10182d5d6c8_0_116">
            <a:extLst>
              <a:ext uri="{FF2B5EF4-FFF2-40B4-BE49-F238E27FC236}">
                <a16:creationId xmlns:a16="http://schemas.microsoft.com/office/drawing/2014/main" id="{9DADEBD5-499C-0644-855D-8FBEC74AE77E}"/>
              </a:ext>
            </a:extLst>
          </p:cNvPr>
          <p:cNvSpPr/>
          <p:nvPr/>
        </p:nvSpPr>
        <p:spPr>
          <a:xfrm flipH="1">
            <a:off x="9676874" y="242240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Mal aligned abutment teeth </a:t>
            </a: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C8C1319C-A1DE-4C48-9A95-8C8D61E2B8E3}"/>
              </a:ext>
            </a:extLst>
          </p:cNvPr>
          <p:cNvSpPr/>
          <p:nvPr/>
        </p:nvSpPr>
        <p:spPr>
          <a:xfrm flipH="1">
            <a:off x="4042715" y="240136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Single Missing Tooth </a:t>
            </a: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8E72827B-5C36-D841-965F-50FC2CEABFEA}"/>
              </a:ext>
            </a:extLst>
          </p:cNvPr>
          <p:cNvSpPr/>
          <p:nvPr/>
        </p:nvSpPr>
        <p:spPr>
          <a:xfrm flipH="1">
            <a:off x="2179336" y="360439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Phobic patients, as les likely to need LA or much drilling </a:t>
            </a: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EF2D972D-3DBA-EF49-9339-19CC17F00B81}"/>
              </a:ext>
            </a:extLst>
          </p:cNvPr>
          <p:cNvSpPr/>
          <p:nvPr/>
        </p:nvSpPr>
        <p:spPr>
          <a:xfrm flipH="1">
            <a:off x="2183127" y="480915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High areas of success – replacing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anteriors</a:t>
            </a: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69541ABD-EA6B-1243-A2E9-78DFF3FAA0CE}"/>
              </a:ext>
            </a:extLst>
          </p:cNvPr>
          <p:cNvSpPr/>
          <p:nvPr/>
        </p:nvSpPr>
        <p:spPr>
          <a:xfrm flipH="1">
            <a:off x="4056133" y="3627440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Favourable occlusion- minimal interference for </a:t>
            </a:r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pontic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 </a:t>
            </a: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BD2A6B69-6C1C-454C-A6AE-739FEAEDB685}"/>
              </a:ext>
            </a:extLst>
          </p:cNvPr>
          <p:cNvSpPr/>
          <p:nvPr/>
        </p:nvSpPr>
        <p:spPr>
          <a:xfrm flipH="1">
            <a:off x="9676874" y="484387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Very technique sensitive</a:t>
            </a:r>
          </a:p>
        </p:txBody>
      </p:sp>
    </p:spTree>
    <p:extLst>
      <p:ext uri="{BB962C8B-B14F-4D97-AF65-F5344CB8AC3E}">
        <p14:creationId xmlns:p14="http://schemas.microsoft.com/office/powerpoint/2010/main" val="24913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Theory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Considerations</a:t>
            </a:r>
            <a:endParaRPr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Practical Implementation  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88910" y="304800"/>
            <a:ext cx="4415400" cy="3124200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3017" y="1308660"/>
            <a:ext cx="4007186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DO THEY WORK? 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821941" y="331404"/>
            <a:ext cx="7232539" cy="5219970"/>
            <a:chOff x="1674002" y="-338425"/>
            <a:chExt cx="5212641" cy="5219970"/>
          </a:xfrm>
        </p:grpSpPr>
        <p:sp>
          <p:nvSpPr>
            <p:cNvPr id="400" name="Google Shape;400;p122"/>
            <p:cNvSpPr/>
            <p:nvPr/>
          </p:nvSpPr>
          <p:spPr>
            <a:xfrm>
              <a:off x="1674002" y="769951"/>
              <a:ext cx="5175600" cy="786466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/>
                <a:t>Age of patient did not significantly affect prognosis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 </a:t>
              </a: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711043" y="4095079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/>
                <a:t>If the bridge surpasses the first 4 years they normally go on to post 15 years of success</a:t>
              </a:r>
            </a:p>
            <a:p>
              <a:pPr marL="285750" lvl="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sz="1800">
                  <a:solidFill>
                    <a:srgbClr val="7030A0"/>
                  </a:solidFill>
                  <a:latin typeface="Libre Franklin" pitchFamily="2" charset="77"/>
                </a:rPr>
                <a:t> </a:t>
              </a:r>
              <a:endParaRPr sz="1800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674002" y="1878327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521B93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GB" dirty="0"/>
                <a:t>Main reason for failure is </a:t>
              </a:r>
              <a:r>
                <a:rPr lang="en-GB" dirty="0" err="1"/>
                <a:t>debond</a:t>
              </a:r>
              <a:r>
                <a:rPr lang="en-GB" dirty="0"/>
                <a:t> </a:t>
              </a:r>
              <a:r>
                <a:rPr lang="en-GB" sz="1800" dirty="0">
                  <a:solidFill>
                    <a:srgbClr val="441D63"/>
                  </a:solidFill>
                  <a:latin typeface="Libre Franklin" pitchFamily="2" charset="77"/>
                </a:rPr>
                <a:t> </a:t>
              </a:r>
              <a:endParaRPr sz="1800" dirty="0">
                <a:solidFill>
                  <a:srgbClr val="441D63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22"/>
            <p:cNvSpPr/>
            <p:nvPr/>
          </p:nvSpPr>
          <p:spPr>
            <a:xfrm>
              <a:off x="1674002" y="-338425"/>
              <a:ext cx="5175600" cy="7864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821985" y="3656532"/>
            <a:ext cx="7181100" cy="78646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GB" dirty="0"/>
              <a:t>Most failures occur in first 4 years – 20%</a:t>
            </a:r>
          </a:p>
        </p:txBody>
      </p:sp>
      <p:sp>
        <p:nvSpPr>
          <p:cNvPr id="407" name="Google Shape;407;p122"/>
          <p:cNvSpPr txBox="1"/>
          <p:nvPr/>
        </p:nvSpPr>
        <p:spPr>
          <a:xfrm>
            <a:off x="4821941" y="560483"/>
            <a:ext cx="6603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en-GB" dirty="0"/>
              <a:t>80+% success rate at 15 years</a:t>
            </a: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verything You Need to Know About Pulse Surveys">
            <a:extLst>
              <a:ext uri="{FF2B5EF4-FFF2-40B4-BE49-F238E27FC236}">
                <a16:creationId xmlns:a16="http://schemas.microsoft.com/office/drawing/2014/main" id="{A5DD5333-D396-0E44-8094-F52AF39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" y="413385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04;p122">
            <a:extLst>
              <a:ext uri="{FF2B5EF4-FFF2-40B4-BE49-F238E27FC236}">
                <a16:creationId xmlns:a16="http://schemas.microsoft.com/office/drawing/2014/main" id="{A870FA0F-001D-2343-B084-0FF806A4DD23}"/>
              </a:ext>
            </a:extLst>
          </p:cNvPr>
          <p:cNvSpPr/>
          <p:nvPr/>
        </p:nvSpPr>
        <p:spPr>
          <a:xfrm>
            <a:off x="4866247" y="5873284"/>
            <a:ext cx="7181100" cy="78646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Clr>
                <a:srgbClr val="521B93"/>
              </a:buClr>
              <a:buSzPts val="1800"/>
              <a:buFont typeface="Libre Franklin"/>
              <a:buChar char="•"/>
            </a:pPr>
            <a:r>
              <a:rPr lang="en-GB" sz="1800" dirty="0">
                <a:solidFill>
                  <a:srgbClr val="441D63"/>
                </a:solidFill>
                <a:latin typeface="Libre Franklin" pitchFamily="2" charset="77"/>
              </a:rPr>
              <a:t>Radiographs </a:t>
            </a:r>
            <a:endParaRPr sz="1800" dirty="0">
              <a:solidFill>
                <a:srgbClr val="441D63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174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24"/>
          <p:cNvGrpSpPr/>
          <p:nvPr/>
        </p:nvGrpSpPr>
        <p:grpSpPr>
          <a:xfrm>
            <a:off x="161923" y="2587033"/>
            <a:ext cx="11868152" cy="7162880"/>
            <a:chOff x="-2621543" y="-2531335"/>
            <a:chExt cx="10355250" cy="6398286"/>
          </a:xfrm>
        </p:grpSpPr>
        <p:sp>
          <p:nvSpPr>
            <p:cNvPr id="440" name="Google Shape;440;p124"/>
            <p:cNvSpPr txBox="1"/>
            <p:nvPr/>
          </p:nvSpPr>
          <p:spPr>
            <a:xfrm>
              <a:off x="2827007" y="177699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124"/>
            <p:cNvSpPr txBox="1"/>
            <p:nvPr/>
          </p:nvSpPr>
          <p:spPr>
            <a:xfrm>
              <a:off x="2722807" y="-2531335"/>
              <a:ext cx="5010900" cy="363434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fontAlgn="base"/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After-care instructions:</a:t>
              </a:r>
            </a:p>
            <a:p>
              <a:pPr fontAlgn="base"/>
              <a:endParaRPr lang="en-GB" sz="2000" b="1" dirty="0">
                <a:solidFill>
                  <a:schemeClr val="bg1"/>
                </a:solidFill>
                <a:latin typeface="Libre Franklin" pitchFamily="2" charset="77"/>
              </a:endParaRP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Soft diet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Gentle, but thorough oral hygiene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Application of Chlorhexidine 0.12% topically twice daily for 1-2 weeks</a:t>
              </a:r>
            </a:p>
            <a:p>
              <a:pPr marL="342900" lvl="1" indent="-342900" fontAlgn="base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Parents should be aware of signs of infection </a:t>
              </a:r>
            </a:p>
          </p:txBody>
        </p:sp>
        <p:sp>
          <p:nvSpPr>
            <p:cNvPr id="442" name="Google Shape;442;p124"/>
            <p:cNvSpPr txBox="1"/>
            <p:nvPr/>
          </p:nvSpPr>
          <p:spPr>
            <a:xfrm>
              <a:off x="2827007" y="3861251"/>
              <a:ext cx="157200" cy="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Libre Franklin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3" name="Google Shape;443;p124"/>
            <p:cNvSpPr txBox="1"/>
            <p:nvPr/>
          </p:nvSpPr>
          <p:spPr>
            <a:xfrm>
              <a:off x="-2621543" y="-2531335"/>
              <a:ext cx="5010900" cy="3640040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123025" tIns="129150" rIns="123025" bIns="129150" anchor="ctr" anchorCtr="0">
              <a:noAutofit/>
            </a:bodyPr>
            <a:lstStyle/>
            <a:p>
              <a:pPr algn="ctr" fontAlgn="base"/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Thorough history should be taken and where appropriate refer for medical assessment</a:t>
              </a:r>
            </a:p>
            <a:p>
              <a:pPr algn="ctr" fontAlgn="base"/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Safeguarding concerns?</a:t>
              </a:r>
            </a:p>
            <a:p>
              <a:pPr algn="ctr" fontAlgn="base"/>
              <a:b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Children may be quite anxious, and following acute management, consider referral to specialist services that have access to Sedation/General anaesthesia if required</a:t>
              </a:r>
            </a:p>
            <a:p>
              <a:pPr algn="ctr" fontAlgn="base"/>
              <a:b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Libre Franklin" pitchFamily="2" charset="77"/>
                </a:rPr>
                <a:t>Sensibility testing usually unreliable in primary dentition</a:t>
              </a:r>
            </a:p>
          </p:txBody>
        </p:sp>
      </p:grpSp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4899888" y="-4899889"/>
            <a:ext cx="2392223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9199" y="-457985"/>
            <a:ext cx="4233600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3200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IMPORTANT CONSIDERATIONS </a:t>
            </a:r>
            <a:endParaRPr sz="3200" dirty="0">
              <a:solidFill>
                <a:schemeClr val="bg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3248</Words>
  <Application>Microsoft Macintosh PowerPoint</Application>
  <PresentationFormat>Widescreen</PresentationFormat>
  <Paragraphs>431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Libre Franklin</vt:lpstr>
      <vt:lpstr>Libre Franklin Medium</vt:lpstr>
      <vt:lpstr>Times New Roman</vt:lpstr>
      <vt:lpstr>Libre Franklin Black</vt:lpstr>
      <vt:lpstr>Calibri</vt:lpstr>
      <vt:lpstr>Arial Black</vt:lpstr>
      <vt:lpstr>Office Theme</vt:lpstr>
      <vt:lpstr>1_Office Theme</vt:lpstr>
      <vt:lpstr>Resin Bonded Bridges  BUPA/DTC LEARNING TOOL  </vt:lpstr>
      <vt:lpstr>GDC OUTCOMES </vt:lpstr>
      <vt:lpstr>AIMS AND OBJECTIVES</vt:lpstr>
      <vt:lpstr>INTRODUCTION </vt:lpstr>
      <vt:lpstr>PROS AND CONS</vt:lpstr>
      <vt:lpstr>CASE SELECTION </vt:lpstr>
      <vt:lpstr>PowerPoint Presentation</vt:lpstr>
      <vt:lpstr>DO THEY WORK?  </vt:lpstr>
      <vt:lpstr>IMPORTANT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PERIODONTAL INJURIES </vt:lpstr>
      <vt:lpstr>PowerPoint Presentation</vt:lpstr>
      <vt:lpstr>INTRUSION</vt:lpstr>
      <vt:lpstr>PowerPoint Presentation</vt:lpstr>
      <vt:lpstr>PowerPoint Presentation</vt:lpstr>
      <vt:lpstr>PowerPoint Presentation</vt:lpstr>
      <vt:lpstr>PowerPoint Presentation</vt:lpstr>
      <vt:lpstr>HARD TISSUE INJURIES </vt:lpstr>
      <vt:lpstr>HARD TISSUE INJURIES </vt:lpstr>
      <vt:lpstr>PowerPoint Presentation</vt:lpstr>
      <vt:lpstr>PowerPoint Presentation</vt:lpstr>
      <vt:lpstr>PowerPoint Presentation</vt:lpstr>
      <vt:lpstr>FLEXIBLE SPLINT </vt:lpstr>
      <vt:lpstr>PowerPoint Presentation</vt:lpstr>
      <vt:lpstr>NON-ACCIDENTAL INJURY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Amalgam BUPA/DTC LEARNING TOOL</dc:title>
  <dc:creator>Aisha akhtar</dc:creator>
  <cp:lastModifiedBy>Azeem, Humaira A.</cp:lastModifiedBy>
  <cp:revision>11</cp:revision>
  <dcterms:created xsi:type="dcterms:W3CDTF">2021-08-08T16:48:57Z</dcterms:created>
  <dcterms:modified xsi:type="dcterms:W3CDTF">2021-11-21T15:17:37Z</dcterms:modified>
</cp:coreProperties>
</file>