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88" r:id="rId7"/>
    <p:sldId id="289" r:id="rId8"/>
    <p:sldId id="304" r:id="rId9"/>
    <p:sldId id="263" r:id="rId10"/>
    <p:sldId id="305" r:id="rId11"/>
    <p:sldId id="306" r:id="rId12"/>
    <p:sldId id="265" r:id="rId13"/>
    <p:sldId id="292" r:id="rId14"/>
    <p:sldId id="307" r:id="rId15"/>
    <p:sldId id="297" r:id="rId16"/>
    <p:sldId id="266" r:id="rId17"/>
    <p:sldId id="308" r:id="rId18"/>
    <p:sldId id="309" r:id="rId19"/>
    <p:sldId id="276" r:id="rId20"/>
  </p:sldIdLst>
  <p:sldSz cx="12192000" cy="6858000"/>
  <p:notesSz cx="6858000" cy="9144000"/>
  <p:embeddedFontLst>
    <p:embeddedFont>
      <p:font typeface="Arial Black" panose="020B0604020202020204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ibre Franklin" pitchFamily="2" charset="77"/>
      <p:regular r:id="rId28"/>
      <p:bold r:id="rId29"/>
      <p:italic r:id="rId30"/>
      <p:boldItalic r:id="rId31"/>
    </p:embeddedFont>
    <p:embeddedFont>
      <p:font typeface="Libre Franklin Black" panose="020F0502020204030204" pitchFamily="34" charset="0"/>
      <p:bold r:id="rId32"/>
      <p:italic r:id="rId33"/>
      <p:boldItalic r:id="rId34"/>
    </p:embeddedFont>
    <p:embeddedFont>
      <p:font typeface="Libre Franklin Medium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jggpmp1quEdJIt/bSHbL5jMSag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FDB"/>
    <a:srgbClr val="D883FF"/>
    <a:srgbClr val="441D63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11"/>
    <p:restoredTop sz="95865"/>
  </p:normalViewPr>
  <p:slideViewPr>
    <p:cSldViewPr snapToGrid="0">
      <p:cViewPr varScale="1">
        <p:scale>
          <a:sx n="51" d="100"/>
          <a:sy n="51" d="100"/>
        </p:scale>
        <p:origin x="232" y="1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53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0182d5d6c8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6" name="Google Shape;456;g10182d5d6c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5473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2603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5335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182d5d6c8_0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4" name="Google Shape;504;g10182d5d6c8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6" name="Google Shape;6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1" name="Google Shape;4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0560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0926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784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0182d5d6c8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6" name="Google Shape;456;g10182d5d6c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0182d5d6c8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6" name="Google Shape;456;g10182d5d6c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418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rket Research">
  <p:cSld name="3 Market Research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2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Libre Franklin Medium"/>
              <a:buNone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42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" name="Google Shape;21;p142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10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0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0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0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Market Research">
  <p:cSld name="1_3 Market Research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93" descr="dental-courses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37000"/>
            <a:ext cx="12192000" cy="58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93"/>
          <p:cNvSpPr/>
          <p:nvPr/>
        </p:nvSpPr>
        <p:spPr>
          <a:xfrm>
            <a:off x="0" y="995524"/>
            <a:ext cx="12192000" cy="5136108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0" name="Google Shape;110;p93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93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5" name="Google Shape;115;p93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rket Research">
  <p:cSld name="3 Market Research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5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Libre Franklin Medium"/>
              <a:buNone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85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2" name="Google Shape;122;p85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2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92"/>
          <p:cNvSpPr txBox="1">
            <a:spLocks noGrp="1"/>
          </p:cNvSpPr>
          <p:nvPr>
            <p:ph type="body" idx="1"/>
          </p:nvPr>
        </p:nvSpPr>
        <p:spPr>
          <a:xfrm>
            <a:off x="533400" y="1222375"/>
            <a:ext cx="8470900" cy="447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Who we are">
  <p:cSld name="1 Who we are">
    <p:bg>
      <p:bgPr>
        <a:solidFill>
          <a:srgbClr val="3F9FE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8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4" name="Google Shape;134;p88"/>
          <p:cNvGrpSpPr/>
          <p:nvPr/>
        </p:nvGrpSpPr>
        <p:grpSpPr>
          <a:xfrm>
            <a:off x="4919484" y="-625861"/>
            <a:ext cx="8055931" cy="9651316"/>
            <a:chOff x="3822699" y="704849"/>
            <a:chExt cx="4547361" cy="5447916"/>
          </a:xfrm>
        </p:grpSpPr>
        <p:sp>
          <p:nvSpPr>
            <p:cNvPr id="135" name="Google Shape;135;p88"/>
            <p:cNvSpPr/>
            <p:nvPr/>
          </p:nvSpPr>
          <p:spPr>
            <a:xfrm>
              <a:off x="3859425" y="2201747"/>
              <a:ext cx="2752204" cy="3951018"/>
            </a:xfrm>
            <a:custGeom>
              <a:avLst/>
              <a:gdLst/>
              <a:ahLst/>
              <a:cxnLst/>
              <a:rect l="l" t="t" r="r" b="b"/>
              <a:pathLst>
                <a:path w="2752204" h="3951018" extrusionOk="0">
                  <a:moveTo>
                    <a:pt x="1174856" y="2310279"/>
                  </a:moveTo>
                  <a:cubicBezTo>
                    <a:pt x="1257323" y="2539621"/>
                    <a:pt x="1321146" y="2835522"/>
                    <a:pt x="1345496" y="3261878"/>
                  </a:cubicBezTo>
                  <a:cubicBezTo>
                    <a:pt x="1367944" y="3658472"/>
                    <a:pt x="1491311" y="3507954"/>
                    <a:pt x="1556276" y="3296488"/>
                  </a:cubicBezTo>
                  <a:cubicBezTo>
                    <a:pt x="1645020" y="3010001"/>
                    <a:pt x="1637791" y="2686716"/>
                    <a:pt x="1838394" y="2429990"/>
                  </a:cubicBezTo>
                  <a:cubicBezTo>
                    <a:pt x="2046510" y="2163755"/>
                    <a:pt x="2413852" y="2143502"/>
                    <a:pt x="2537694" y="2605705"/>
                  </a:cubicBezTo>
                  <a:cubicBezTo>
                    <a:pt x="2361062" y="2421908"/>
                    <a:pt x="2157226" y="2434554"/>
                    <a:pt x="2083891" y="2798725"/>
                  </a:cubicBezTo>
                  <a:cubicBezTo>
                    <a:pt x="2011697" y="3156335"/>
                    <a:pt x="2009414" y="3717139"/>
                    <a:pt x="1630372" y="3905405"/>
                  </a:cubicBezTo>
                  <a:cubicBezTo>
                    <a:pt x="1395242" y="4022168"/>
                    <a:pt x="1117500" y="3911680"/>
                    <a:pt x="984336" y="3605320"/>
                  </a:cubicBezTo>
                  <a:cubicBezTo>
                    <a:pt x="881420" y="3368942"/>
                    <a:pt x="904248" y="3030254"/>
                    <a:pt x="848509" y="2759645"/>
                  </a:cubicBezTo>
                  <a:cubicBezTo>
                    <a:pt x="747780" y="2269013"/>
                    <a:pt x="547558" y="2075042"/>
                    <a:pt x="264965" y="1559593"/>
                  </a:cubicBezTo>
                  <a:cubicBezTo>
                    <a:pt x="180026" y="1403941"/>
                    <a:pt x="104788" y="1244200"/>
                    <a:pt x="59702" y="1093682"/>
                  </a:cubicBezTo>
                  <a:cubicBezTo>
                    <a:pt x="-6880" y="870141"/>
                    <a:pt x="-15535" y="669609"/>
                    <a:pt x="20895" y="504924"/>
                  </a:cubicBezTo>
                  <a:cubicBezTo>
                    <a:pt x="61415" y="321412"/>
                    <a:pt x="157673" y="181639"/>
                    <a:pt x="294071" y="102054"/>
                  </a:cubicBezTo>
                  <a:cubicBezTo>
                    <a:pt x="779169" y="-181486"/>
                    <a:pt x="1143848" y="181734"/>
                    <a:pt x="1468673" y="505399"/>
                  </a:cubicBezTo>
                  <a:cubicBezTo>
                    <a:pt x="1944259" y="979487"/>
                    <a:pt x="2284588" y="923768"/>
                    <a:pt x="2751803" y="755565"/>
                  </a:cubicBezTo>
                  <a:cubicBezTo>
                    <a:pt x="2421081" y="1138182"/>
                    <a:pt x="1736332" y="1391485"/>
                    <a:pt x="1134241" y="846560"/>
                  </a:cubicBezTo>
                  <a:cubicBezTo>
                    <a:pt x="961984" y="690432"/>
                    <a:pt x="749873" y="498648"/>
                    <a:pt x="644863" y="560738"/>
                  </a:cubicBezTo>
                  <a:lnTo>
                    <a:pt x="644863" y="560738"/>
                  </a:lnTo>
                  <a:lnTo>
                    <a:pt x="640393" y="563495"/>
                  </a:lnTo>
                  <a:lnTo>
                    <a:pt x="640393" y="563495"/>
                  </a:lnTo>
                  <a:cubicBezTo>
                    <a:pt x="514648" y="642415"/>
                    <a:pt x="523494" y="847130"/>
                    <a:pt x="582847" y="1067439"/>
                  </a:cubicBezTo>
                  <a:cubicBezTo>
                    <a:pt x="722384" y="1582223"/>
                    <a:pt x="1009067" y="1849979"/>
                    <a:pt x="1174856" y="2310279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6" name="Google Shape;136;p88"/>
            <p:cNvSpPr/>
            <p:nvPr/>
          </p:nvSpPr>
          <p:spPr>
            <a:xfrm>
              <a:off x="5423617" y="1890556"/>
              <a:ext cx="2946443" cy="4138629"/>
            </a:xfrm>
            <a:custGeom>
              <a:avLst/>
              <a:gdLst/>
              <a:ahLst/>
              <a:cxnLst/>
              <a:rect l="l" t="t" r="r" b="b"/>
              <a:pathLst>
                <a:path w="2946443" h="4138629" extrusionOk="0">
                  <a:moveTo>
                    <a:pt x="-307" y="753930"/>
                  </a:moveTo>
                  <a:cubicBezTo>
                    <a:pt x="718018" y="1378155"/>
                    <a:pt x="1134346" y="915002"/>
                    <a:pt x="1733299" y="620813"/>
                  </a:cubicBezTo>
                  <a:cubicBezTo>
                    <a:pt x="2248359" y="368175"/>
                    <a:pt x="2541795" y="577455"/>
                    <a:pt x="2331491" y="1161935"/>
                  </a:cubicBezTo>
                  <a:cubicBezTo>
                    <a:pt x="2320077" y="1193598"/>
                    <a:pt x="2309043" y="1216988"/>
                    <a:pt x="2296393" y="1249887"/>
                  </a:cubicBezTo>
                  <a:cubicBezTo>
                    <a:pt x="2053939" y="1882860"/>
                    <a:pt x="1926863" y="2548447"/>
                    <a:pt x="1840496" y="3228295"/>
                  </a:cubicBezTo>
                  <a:cubicBezTo>
                    <a:pt x="1813293" y="3441283"/>
                    <a:pt x="1753749" y="3979457"/>
                    <a:pt x="1649691" y="3398305"/>
                  </a:cubicBezTo>
                  <a:cubicBezTo>
                    <a:pt x="1594142" y="3087571"/>
                    <a:pt x="1556096" y="2636874"/>
                    <a:pt x="1281588" y="2330229"/>
                  </a:cubicBezTo>
                  <a:cubicBezTo>
                    <a:pt x="1001848" y="2017784"/>
                    <a:pt x="385774" y="2123137"/>
                    <a:pt x="258412" y="2580490"/>
                  </a:cubicBezTo>
                  <a:cubicBezTo>
                    <a:pt x="572299" y="2265667"/>
                    <a:pt x="948487" y="2421510"/>
                    <a:pt x="1091639" y="2826471"/>
                  </a:cubicBezTo>
                  <a:cubicBezTo>
                    <a:pt x="1193414" y="3114290"/>
                    <a:pt x="1171727" y="3525622"/>
                    <a:pt x="1338944" y="3838067"/>
                  </a:cubicBezTo>
                  <a:cubicBezTo>
                    <a:pt x="1636374" y="4394878"/>
                    <a:pt x="2187769" y="4116948"/>
                    <a:pt x="2256539" y="3501756"/>
                  </a:cubicBezTo>
                  <a:cubicBezTo>
                    <a:pt x="2307616" y="3045354"/>
                    <a:pt x="2360216" y="2482934"/>
                    <a:pt x="2518681" y="2059240"/>
                  </a:cubicBezTo>
                  <a:cubicBezTo>
                    <a:pt x="2545029" y="1988783"/>
                    <a:pt x="2567001" y="1918326"/>
                    <a:pt x="2596012" y="1852338"/>
                  </a:cubicBezTo>
                  <a:cubicBezTo>
                    <a:pt x="2625022" y="1786350"/>
                    <a:pt x="2653843" y="1716749"/>
                    <a:pt x="2679715" y="1651901"/>
                  </a:cubicBezTo>
                  <a:cubicBezTo>
                    <a:pt x="2786626" y="1383956"/>
                    <a:pt x="2921788" y="1127895"/>
                    <a:pt x="2946043" y="845496"/>
                  </a:cubicBezTo>
                  <a:lnTo>
                    <a:pt x="2946043" y="668830"/>
                  </a:lnTo>
                  <a:cubicBezTo>
                    <a:pt x="2940943" y="611668"/>
                    <a:pt x="2930821" y="555065"/>
                    <a:pt x="2915795" y="499676"/>
                  </a:cubicBezTo>
                  <a:cubicBezTo>
                    <a:pt x="2755142" y="-97545"/>
                    <a:pt x="1979748" y="-134342"/>
                    <a:pt x="1443572" y="255691"/>
                  </a:cubicBezTo>
                  <a:cubicBezTo>
                    <a:pt x="938881" y="622905"/>
                    <a:pt x="671696" y="995538"/>
                    <a:pt x="-401" y="753645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7" name="Google Shape;137;p88"/>
            <p:cNvSpPr/>
            <p:nvPr/>
          </p:nvSpPr>
          <p:spPr>
            <a:xfrm>
              <a:off x="3822699" y="1142235"/>
              <a:ext cx="963346" cy="963008"/>
            </a:xfrm>
            <a:custGeom>
              <a:avLst/>
              <a:gdLst/>
              <a:ahLst/>
              <a:cxnLst/>
              <a:rect l="l" t="t" r="r" b="b"/>
              <a:pathLst>
                <a:path w="963346" h="963008" extrusionOk="0">
                  <a:moveTo>
                    <a:pt x="481177" y="-72"/>
                  </a:moveTo>
                  <a:cubicBezTo>
                    <a:pt x="747198" y="-124"/>
                    <a:pt x="962893" y="215410"/>
                    <a:pt x="962945" y="481337"/>
                  </a:cubicBezTo>
                  <a:cubicBezTo>
                    <a:pt x="962998" y="747265"/>
                    <a:pt x="747388" y="962884"/>
                    <a:pt x="481367" y="962937"/>
                  </a:cubicBezTo>
                  <a:cubicBezTo>
                    <a:pt x="215346" y="962989"/>
                    <a:pt x="-349" y="747455"/>
                    <a:pt x="-401" y="481527"/>
                  </a:cubicBezTo>
                  <a:cubicBezTo>
                    <a:pt x="-401" y="481464"/>
                    <a:pt x="-401" y="481401"/>
                    <a:pt x="-401" y="481337"/>
                  </a:cubicBezTo>
                  <a:cubicBezTo>
                    <a:pt x="-401" y="215462"/>
                    <a:pt x="215209" y="-72"/>
                    <a:pt x="481177" y="-72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8" name="Google Shape;138;p88"/>
            <p:cNvSpPr/>
            <p:nvPr/>
          </p:nvSpPr>
          <p:spPr>
            <a:xfrm>
              <a:off x="6854844" y="704849"/>
              <a:ext cx="1094608" cy="1094224"/>
            </a:xfrm>
            <a:custGeom>
              <a:avLst/>
              <a:gdLst/>
              <a:ahLst/>
              <a:cxnLst/>
              <a:rect l="l" t="t" r="r" b="b"/>
              <a:pathLst>
                <a:path w="1094608" h="1094224" extrusionOk="0">
                  <a:moveTo>
                    <a:pt x="546808" y="-72"/>
                  </a:moveTo>
                  <a:cubicBezTo>
                    <a:pt x="849076" y="-125"/>
                    <a:pt x="1094155" y="244783"/>
                    <a:pt x="1094207" y="546945"/>
                  </a:cubicBezTo>
                  <a:cubicBezTo>
                    <a:pt x="1094260" y="849107"/>
                    <a:pt x="849266" y="1094100"/>
                    <a:pt x="546998" y="1094152"/>
                  </a:cubicBezTo>
                  <a:cubicBezTo>
                    <a:pt x="244730" y="1094205"/>
                    <a:pt x="-349" y="849297"/>
                    <a:pt x="-401" y="547135"/>
                  </a:cubicBezTo>
                  <a:cubicBezTo>
                    <a:pt x="-401" y="547104"/>
                    <a:pt x="-401" y="547072"/>
                    <a:pt x="-401" y="547040"/>
                  </a:cubicBezTo>
                  <a:cubicBezTo>
                    <a:pt x="-401" y="244916"/>
                    <a:pt x="244577" y="-19"/>
                    <a:pt x="546808" y="-72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0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5" name="Google Shape;145;p1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Approach">
  <p:cSld name="4 Approach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07" descr="c988227264035c149eac2c4b6065113c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95147"/>
            <a:ext cx="12191999" cy="586285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7"/>
          <p:cNvSpPr/>
          <p:nvPr/>
        </p:nvSpPr>
        <p:spPr>
          <a:xfrm>
            <a:off x="0" y="976850"/>
            <a:ext cx="12192000" cy="5166872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7" name="Google Shape;157;p107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107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2" name="Google Shape;162;p107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roposal">
  <p:cSld name="5 Proposal">
    <p:bg>
      <p:bgPr>
        <a:solidFill>
          <a:srgbClr val="F2F2F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08"/>
          <p:cNvGrpSpPr/>
          <p:nvPr/>
        </p:nvGrpSpPr>
        <p:grpSpPr>
          <a:xfrm>
            <a:off x="4919484" y="-635005"/>
            <a:ext cx="8055931" cy="9651316"/>
            <a:chOff x="3822699" y="704849"/>
            <a:chExt cx="4547361" cy="5447916"/>
          </a:xfrm>
        </p:grpSpPr>
        <p:sp>
          <p:nvSpPr>
            <p:cNvPr id="165" name="Google Shape;165;p108"/>
            <p:cNvSpPr/>
            <p:nvPr/>
          </p:nvSpPr>
          <p:spPr>
            <a:xfrm>
              <a:off x="3859425" y="2201747"/>
              <a:ext cx="2752204" cy="3951018"/>
            </a:xfrm>
            <a:custGeom>
              <a:avLst/>
              <a:gdLst/>
              <a:ahLst/>
              <a:cxnLst/>
              <a:rect l="l" t="t" r="r" b="b"/>
              <a:pathLst>
                <a:path w="2752204" h="3951018" extrusionOk="0">
                  <a:moveTo>
                    <a:pt x="1174856" y="2310279"/>
                  </a:moveTo>
                  <a:cubicBezTo>
                    <a:pt x="1257323" y="2539621"/>
                    <a:pt x="1321146" y="2835522"/>
                    <a:pt x="1345496" y="3261878"/>
                  </a:cubicBezTo>
                  <a:cubicBezTo>
                    <a:pt x="1367944" y="3658472"/>
                    <a:pt x="1491311" y="3507954"/>
                    <a:pt x="1556276" y="3296488"/>
                  </a:cubicBezTo>
                  <a:cubicBezTo>
                    <a:pt x="1645020" y="3010001"/>
                    <a:pt x="1637791" y="2686716"/>
                    <a:pt x="1838394" y="2429990"/>
                  </a:cubicBezTo>
                  <a:cubicBezTo>
                    <a:pt x="2046510" y="2163755"/>
                    <a:pt x="2413852" y="2143502"/>
                    <a:pt x="2537694" y="2605705"/>
                  </a:cubicBezTo>
                  <a:cubicBezTo>
                    <a:pt x="2361062" y="2421908"/>
                    <a:pt x="2157226" y="2434554"/>
                    <a:pt x="2083891" y="2798725"/>
                  </a:cubicBezTo>
                  <a:cubicBezTo>
                    <a:pt x="2011697" y="3156335"/>
                    <a:pt x="2009414" y="3717139"/>
                    <a:pt x="1630372" y="3905405"/>
                  </a:cubicBezTo>
                  <a:cubicBezTo>
                    <a:pt x="1395242" y="4022168"/>
                    <a:pt x="1117500" y="3911680"/>
                    <a:pt x="984336" y="3605320"/>
                  </a:cubicBezTo>
                  <a:cubicBezTo>
                    <a:pt x="881420" y="3368942"/>
                    <a:pt x="904248" y="3030254"/>
                    <a:pt x="848509" y="2759645"/>
                  </a:cubicBezTo>
                  <a:cubicBezTo>
                    <a:pt x="747780" y="2269013"/>
                    <a:pt x="547558" y="2075042"/>
                    <a:pt x="264965" y="1559593"/>
                  </a:cubicBezTo>
                  <a:cubicBezTo>
                    <a:pt x="180026" y="1403941"/>
                    <a:pt x="104788" y="1244200"/>
                    <a:pt x="59702" y="1093682"/>
                  </a:cubicBezTo>
                  <a:cubicBezTo>
                    <a:pt x="-6880" y="870141"/>
                    <a:pt x="-15535" y="669609"/>
                    <a:pt x="20895" y="504924"/>
                  </a:cubicBezTo>
                  <a:cubicBezTo>
                    <a:pt x="61415" y="321412"/>
                    <a:pt x="157673" y="181639"/>
                    <a:pt x="294071" y="102054"/>
                  </a:cubicBezTo>
                  <a:cubicBezTo>
                    <a:pt x="779169" y="-181486"/>
                    <a:pt x="1143848" y="181734"/>
                    <a:pt x="1468673" y="505399"/>
                  </a:cubicBezTo>
                  <a:cubicBezTo>
                    <a:pt x="1944259" y="979487"/>
                    <a:pt x="2284588" y="923768"/>
                    <a:pt x="2751803" y="755565"/>
                  </a:cubicBezTo>
                  <a:cubicBezTo>
                    <a:pt x="2421081" y="1138182"/>
                    <a:pt x="1736332" y="1391485"/>
                    <a:pt x="1134241" y="846560"/>
                  </a:cubicBezTo>
                  <a:cubicBezTo>
                    <a:pt x="961984" y="690432"/>
                    <a:pt x="749873" y="498648"/>
                    <a:pt x="644863" y="560738"/>
                  </a:cubicBezTo>
                  <a:lnTo>
                    <a:pt x="644863" y="560738"/>
                  </a:lnTo>
                  <a:lnTo>
                    <a:pt x="640393" y="563495"/>
                  </a:lnTo>
                  <a:lnTo>
                    <a:pt x="640393" y="563495"/>
                  </a:lnTo>
                  <a:cubicBezTo>
                    <a:pt x="514648" y="642415"/>
                    <a:pt x="523494" y="847130"/>
                    <a:pt x="582847" y="1067439"/>
                  </a:cubicBezTo>
                  <a:cubicBezTo>
                    <a:pt x="722384" y="1582223"/>
                    <a:pt x="1009067" y="1849979"/>
                    <a:pt x="1174856" y="2310279"/>
                  </a:cubicBezTo>
                </a:path>
              </a:pathLst>
            </a:custGeom>
            <a:solidFill>
              <a:schemeClr val="lt1">
                <a:alpha val="5411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6" name="Google Shape;166;p108"/>
            <p:cNvSpPr/>
            <p:nvPr/>
          </p:nvSpPr>
          <p:spPr>
            <a:xfrm>
              <a:off x="5423617" y="1890556"/>
              <a:ext cx="2946443" cy="4138629"/>
            </a:xfrm>
            <a:custGeom>
              <a:avLst/>
              <a:gdLst/>
              <a:ahLst/>
              <a:cxnLst/>
              <a:rect l="l" t="t" r="r" b="b"/>
              <a:pathLst>
                <a:path w="2946443" h="4138629" extrusionOk="0">
                  <a:moveTo>
                    <a:pt x="-307" y="753930"/>
                  </a:moveTo>
                  <a:cubicBezTo>
                    <a:pt x="718018" y="1378155"/>
                    <a:pt x="1134346" y="915002"/>
                    <a:pt x="1733299" y="620813"/>
                  </a:cubicBezTo>
                  <a:cubicBezTo>
                    <a:pt x="2248359" y="368175"/>
                    <a:pt x="2541795" y="577455"/>
                    <a:pt x="2331491" y="1161935"/>
                  </a:cubicBezTo>
                  <a:cubicBezTo>
                    <a:pt x="2320077" y="1193598"/>
                    <a:pt x="2309043" y="1216988"/>
                    <a:pt x="2296393" y="1249887"/>
                  </a:cubicBezTo>
                  <a:cubicBezTo>
                    <a:pt x="2053939" y="1882860"/>
                    <a:pt x="1926863" y="2548447"/>
                    <a:pt x="1840496" y="3228295"/>
                  </a:cubicBezTo>
                  <a:cubicBezTo>
                    <a:pt x="1813293" y="3441283"/>
                    <a:pt x="1753749" y="3979457"/>
                    <a:pt x="1649691" y="3398305"/>
                  </a:cubicBezTo>
                  <a:cubicBezTo>
                    <a:pt x="1594142" y="3087571"/>
                    <a:pt x="1556096" y="2636874"/>
                    <a:pt x="1281588" y="2330229"/>
                  </a:cubicBezTo>
                  <a:cubicBezTo>
                    <a:pt x="1001848" y="2017784"/>
                    <a:pt x="385774" y="2123137"/>
                    <a:pt x="258412" y="2580490"/>
                  </a:cubicBezTo>
                  <a:cubicBezTo>
                    <a:pt x="572299" y="2265667"/>
                    <a:pt x="948487" y="2421510"/>
                    <a:pt x="1091639" y="2826471"/>
                  </a:cubicBezTo>
                  <a:cubicBezTo>
                    <a:pt x="1193414" y="3114290"/>
                    <a:pt x="1171727" y="3525622"/>
                    <a:pt x="1338944" y="3838067"/>
                  </a:cubicBezTo>
                  <a:cubicBezTo>
                    <a:pt x="1636374" y="4394878"/>
                    <a:pt x="2187769" y="4116948"/>
                    <a:pt x="2256539" y="3501756"/>
                  </a:cubicBezTo>
                  <a:cubicBezTo>
                    <a:pt x="2307616" y="3045354"/>
                    <a:pt x="2360216" y="2482934"/>
                    <a:pt x="2518681" y="2059240"/>
                  </a:cubicBezTo>
                  <a:cubicBezTo>
                    <a:pt x="2545029" y="1988783"/>
                    <a:pt x="2567001" y="1918326"/>
                    <a:pt x="2596012" y="1852338"/>
                  </a:cubicBezTo>
                  <a:cubicBezTo>
                    <a:pt x="2625022" y="1786350"/>
                    <a:pt x="2653843" y="1716749"/>
                    <a:pt x="2679715" y="1651901"/>
                  </a:cubicBezTo>
                  <a:cubicBezTo>
                    <a:pt x="2786626" y="1383956"/>
                    <a:pt x="2921788" y="1127895"/>
                    <a:pt x="2946043" y="845496"/>
                  </a:cubicBezTo>
                  <a:lnTo>
                    <a:pt x="2946043" y="668830"/>
                  </a:lnTo>
                  <a:cubicBezTo>
                    <a:pt x="2940943" y="611668"/>
                    <a:pt x="2930821" y="555065"/>
                    <a:pt x="2915795" y="499676"/>
                  </a:cubicBezTo>
                  <a:cubicBezTo>
                    <a:pt x="2755142" y="-97545"/>
                    <a:pt x="1979748" y="-134342"/>
                    <a:pt x="1443572" y="255691"/>
                  </a:cubicBezTo>
                  <a:cubicBezTo>
                    <a:pt x="938881" y="622905"/>
                    <a:pt x="671696" y="995538"/>
                    <a:pt x="-401" y="753645"/>
                  </a:cubicBezTo>
                </a:path>
              </a:pathLst>
            </a:custGeom>
            <a:solidFill>
              <a:schemeClr val="lt1">
                <a:alpha val="5411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" name="Google Shape;167;p108"/>
            <p:cNvSpPr/>
            <p:nvPr/>
          </p:nvSpPr>
          <p:spPr>
            <a:xfrm>
              <a:off x="3822699" y="1142235"/>
              <a:ext cx="963346" cy="963008"/>
            </a:xfrm>
            <a:custGeom>
              <a:avLst/>
              <a:gdLst/>
              <a:ahLst/>
              <a:cxnLst/>
              <a:rect l="l" t="t" r="r" b="b"/>
              <a:pathLst>
                <a:path w="963346" h="963008" extrusionOk="0">
                  <a:moveTo>
                    <a:pt x="481177" y="-72"/>
                  </a:moveTo>
                  <a:cubicBezTo>
                    <a:pt x="747198" y="-124"/>
                    <a:pt x="962893" y="215410"/>
                    <a:pt x="962945" y="481337"/>
                  </a:cubicBezTo>
                  <a:cubicBezTo>
                    <a:pt x="962998" y="747265"/>
                    <a:pt x="747388" y="962884"/>
                    <a:pt x="481367" y="962937"/>
                  </a:cubicBezTo>
                  <a:cubicBezTo>
                    <a:pt x="215346" y="962989"/>
                    <a:pt x="-349" y="747455"/>
                    <a:pt x="-401" y="481527"/>
                  </a:cubicBezTo>
                  <a:cubicBezTo>
                    <a:pt x="-401" y="481464"/>
                    <a:pt x="-401" y="481401"/>
                    <a:pt x="-401" y="481337"/>
                  </a:cubicBezTo>
                  <a:cubicBezTo>
                    <a:pt x="-401" y="215462"/>
                    <a:pt x="215209" y="-72"/>
                    <a:pt x="481177" y="-72"/>
                  </a:cubicBezTo>
                </a:path>
              </a:pathLst>
            </a:custGeom>
            <a:solidFill>
              <a:schemeClr val="lt1">
                <a:alpha val="5411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8" name="Google Shape;168;p108"/>
            <p:cNvSpPr/>
            <p:nvPr/>
          </p:nvSpPr>
          <p:spPr>
            <a:xfrm>
              <a:off x="6854844" y="704849"/>
              <a:ext cx="1094608" cy="1094224"/>
            </a:xfrm>
            <a:custGeom>
              <a:avLst/>
              <a:gdLst/>
              <a:ahLst/>
              <a:cxnLst/>
              <a:rect l="l" t="t" r="r" b="b"/>
              <a:pathLst>
                <a:path w="1094608" h="1094224" extrusionOk="0">
                  <a:moveTo>
                    <a:pt x="546808" y="-72"/>
                  </a:moveTo>
                  <a:cubicBezTo>
                    <a:pt x="849076" y="-125"/>
                    <a:pt x="1094155" y="244783"/>
                    <a:pt x="1094207" y="546945"/>
                  </a:cubicBezTo>
                  <a:cubicBezTo>
                    <a:pt x="1094260" y="849107"/>
                    <a:pt x="849266" y="1094100"/>
                    <a:pt x="546998" y="1094152"/>
                  </a:cubicBezTo>
                  <a:cubicBezTo>
                    <a:pt x="244730" y="1094205"/>
                    <a:pt x="-349" y="849297"/>
                    <a:pt x="-401" y="547135"/>
                  </a:cubicBezTo>
                  <a:cubicBezTo>
                    <a:pt x="-401" y="547104"/>
                    <a:pt x="-401" y="547072"/>
                    <a:pt x="-401" y="547040"/>
                  </a:cubicBezTo>
                  <a:cubicBezTo>
                    <a:pt x="-401" y="244916"/>
                    <a:pt x="244577" y="-19"/>
                    <a:pt x="546808" y="-72"/>
                  </a:cubicBezTo>
                </a:path>
              </a:pathLst>
            </a:custGeom>
            <a:solidFill>
              <a:schemeClr val="lt1">
                <a:alpha val="5411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69" name="Google Shape;169;p108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gradFill>
            <a:gsLst>
              <a:gs pos="0">
                <a:srgbClr val="4E3E9B"/>
              </a:gs>
              <a:gs pos="1000">
                <a:srgbClr val="4E3E9B"/>
              </a:gs>
              <a:gs pos="99000">
                <a:srgbClr val="3A6ABE"/>
              </a:gs>
              <a:gs pos="100000">
                <a:srgbClr val="3A6ABE"/>
              </a:gs>
            </a:gsLst>
            <a:lin ang="0" scaled="0"/>
          </a:gradFill>
          <a:ln>
            <a:noFill/>
          </a:ln>
        </p:spPr>
        <p:txBody>
          <a:bodyPr spcFirstLastPara="1" wrap="square" lIns="18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0" name="Google Shape;170;p108"/>
          <p:cNvSpPr txBox="1">
            <a:spLocks noGrp="1"/>
          </p:cNvSpPr>
          <p:nvPr>
            <p:ph type="title"/>
          </p:nvPr>
        </p:nvSpPr>
        <p:spPr>
          <a:xfrm>
            <a:off x="558800" y="166758"/>
            <a:ext cx="8470900" cy="73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Arial"/>
              <a:buNone/>
              <a:defRPr>
                <a:solidFill>
                  <a:srgbClr val="7030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108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5" name="Google Shape;175;p108" descr="DTC-logo535-13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Scope">
  <p:cSld name="6 Scope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10" descr="calculator-calculation-insurance-finance-5362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96168"/>
            <a:ext cx="12207602" cy="586183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10"/>
          <p:cNvSpPr/>
          <p:nvPr/>
        </p:nvSpPr>
        <p:spPr>
          <a:xfrm>
            <a:off x="0" y="995524"/>
            <a:ext cx="12192000" cy="5136108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0" name="Google Shape;190;p110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110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5" name="Google Shape;195;p110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1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1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1" name="Google Shape;201;p1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2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7" name="Google Shape;217;p1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8" name="Google Shape;218;p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1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5" name="Google Shape;225;p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6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16"/>
          <p:cNvSpPr txBox="1">
            <a:spLocks noGrp="1"/>
          </p:cNvSpPr>
          <p:nvPr>
            <p:ph type="body" idx="1"/>
          </p:nvPr>
        </p:nvSpPr>
        <p:spPr>
          <a:xfrm rot="5400000">
            <a:off x="2531268" y="-775494"/>
            <a:ext cx="4475163" cy="8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SINGLE">
  <p:cSld name="CONTENT_SINGLE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8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18"/>
          <p:cNvSpPr txBox="1">
            <a:spLocks noGrp="1"/>
          </p:cNvSpPr>
          <p:nvPr>
            <p:ph type="body" idx="1"/>
          </p:nvPr>
        </p:nvSpPr>
        <p:spPr>
          <a:xfrm>
            <a:off x="682626" y="2057401"/>
            <a:ext cx="10823574" cy="411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3" name="Google Shape;243;p118"/>
          <p:cNvCxnSpPr/>
          <p:nvPr/>
        </p:nvCxnSpPr>
        <p:spPr>
          <a:xfrm>
            <a:off x="4497388" y="1873568"/>
            <a:ext cx="3197225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4" name="Google Shape;244;p118"/>
          <p:cNvSpPr txBox="1">
            <a:spLocks noGrp="1"/>
          </p:cNvSpPr>
          <p:nvPr>
            <p:ph type="body" idx="2"/>
          </p:nvPr>
        </p:nvSpPr>
        <p:spPr>
          <a:xfrm>
            <a:off x="6193766" y="6356352"/>
            <a:ext cx="5312434" cy="26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921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000"/>
              <a:buChar char="•"/>
              <a:defRPr sz="1000">
                <a:solidFill>
                  <a:srgbClr val="88888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Who we are">
  <p:cSld name="1 Who we are">
    <p:bg>
      <p:bgPr>
        <a:solidFill>
          <a:srgbClr val="3F9FEF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Black"/>
              <a:buNone/>
              <a:defRPr b="1" i="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3" name="Google Shape;33;p86"/>
          <p:cNvGrpSpPr/>
          <p:nvPr/>
        </p:nvGrpSpPr>
        <p:grpSpPr>
          <a:xfrm>
            <a:off x="4919484" y="-625861"/>
            <a:ext cx="8055931" cy="9651316"/>
            <a:chOff x="3822699" y="704849"/>
            <a:chExt cx="4547361" cy="5447916"/>
          </a:xfrm>
        </p:grpSpPr>
        <p:sp>
          <p:nvSpPr>
            <p:cNvPr id="34" name="Google Shape;34;p86"/>
            <p:cNvSpPr/>
            <p:nvPr/>
          </p:nvSpPr>
          <p:spPr>
            <a:xfrm>
              <a:off x="3859425" y="2201747"/>
              <a:ext cx="2752204" cy="3951018"/>
            </a:xfrm>
            <a:custGeom>
              <a:avLst/>
              <a:gdLst/>
              <a:ahLst/>
              <a:cxnLst/>
              <a:rect l="l" t="t" r="r" b="b"/>
              <a:pathLst>
                <a:path w="2752204" h="3951018" extrusionOk="0">
                  <a:moveTo>
                    <a:pt x="1174856" y="2310279"/>
                  </a:moveTo>
                  <a:cubicBezTo>
                    <a:pt x="1257323" y="2539621"/>
                    <a:pt x="1321146" y="2835522"/>
                    <a:pt x="1345496" y="3261878"/>
                  </a:cubicBezTo>
                  <a:cubicBezTo>
                    <a:pt x="1367944" y="3658472"/>
                    <a:pt x="1491311" y="3507954"/>
                    <a:pt x="1556276" y="3296488"/>
                  </a:cubicBezTo>
                  <a:cubicBezTo>
                    <a:pt x="1645020" y="3010001"/>
                    <a:pt x="1637791" y="2686716"/>
                    <a:pt x="1838394" y="2429990"/>
                  </a:cubicBezTo>
                  <a:cubicBezTo>
                    <a:pt x="2046510" y="2163755"/>
                    <a:pt x="2413852" y="2143502"/>
                    <a:pt x="2537694" y="2605705"/>
                  </a:cubicBezTo>
                  <a:cubicBezTo>
                    <a:pt x="2361062" y="2421908"/>
                    <a:pt x="2157226" y="2434554"/>
                    <a:pt x="2083891" y="2798725"/>
                  </a:cubicBezTo>
                  <a:cubicBezTo>
                    <a:pt x="2011697" y="3156335"/>
                    <a:pt x="2009414" y="3717139"/>
                    <a:pt x="1630372" y="3905405"/>
                  </a:cubicBezTo>
                  <a:cubicBezTo>
                    <a:pt x="1395242" y="4022168"/>
                    <a:pt x="1117500" y="3911680"/>
                    <a:pt x="984336" y="3605320"/>
                  </a:cubicBezTo>
                  <a:cubicBezTo>
                    <a:pt x="881420" y="3368942"/>
                    <a:pt x="904248" y="3030254"/>
                    <a:pt x="848509" y="2759645"/>
                  </a:cubicBezTo>
                  <a:cubicBezTo>
                    <a:pt x="747780" y="2269013"/>
                    <a:pt x="547558" y="2075042"/>
                    <a:pt x="264965" y="1559593"/>
                  </a:cubicBezTo>
                  <a:cubicBezTo>
                    <a:pt x="180026" y="1403941"/>
                    <a:pt x="104788" y="1244200"/>
                    <a:pt x="59702" y="1093682"/>
                  </a:cubicBezTo>
                  <a:cubicBezTo>
                    <a:pt x="-6880" y="870141"/>
                    <a:pt x="-15535" y="669609"/>
                    <a:pt x="20895" y="504924"/>
                  </a:cubicBezTo>
                  <a:cubicBezTo>
                    <a:pt x="61415" y="321412"/>
                    <a:pt x="157673" y="181639"/>
                    <a:pt x="294071" y="102054"/>
                  </a:cubicBezTo>
                  <a:cubicBezTo>
                    <a:pt x="779169" y="-181486"/>
                    <a:pt x="1143848" y="181734"/>
                    <a:pt x="1468673" y="505399"/>
                  </a:cubicBezTo>
                  <a:cubicBezTo>
                    <a:pt x="1944259" y="979487"/>
                    <a:pt x="2284588" y="923768"/>
                    <a:pt x="2751803" y="755565"/>
                  </a:cubicBezTo>
                  <a:cubicBezTo>
                    <a:pt x="2421081" y="1138182"/>
                    <a:pt x="1736332" y="1391485"/>
                    <a:pt x="1134241" y="846560"/>
                  </a:cubicBezTo>
                  <a:cubicBezTo>
                    <a:pt x="961984" y="690432"/>
                    <a:pt x="749873" y="498648"/>
                    <a:pt x="644863" y="560738"/>
                  </a:cubicBezTo>
                  <a:lnTo>
                    <a:pt x="644863" y="560738"/>
                  </a:lnTo>
                  <a:lnTo>
                    <a:pt x="640393" y="563495"/>
                  </a:lnTo>
                  <a:lnTo>
                    <a:pt x="640393" y="563495"/>
                  </a:lnTo>
                  <a:cubicBezTo>
                    <a:pt x="514648" y="642415"/>
                    <a:pt x="523494" y="847130"/>
                    <a:pt x="582847" y="1067439"/>
                  </a:cubicBezTo>
                  <a:cubicBezTo>
                    <a:pt x="722384" y="1582223"/>
                    <a:pt x="1009067" y="1849979"/>
                    <a:pt x="1174856" y="2310279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" name="Google Shape;35;p86"/>
            <p:cNvSpPr/>
            <p:nvPr/>
          </p:nvSpPr>
          <p:spPr>
            <a:xfrm>
              <a:off x="5423617" y="1890556"/>
              <a:ext cx="2946443" cy="4138629"/>
            </a:xfrm>
            <a:custGeom>
              <a:avLst/>
              <a:gdLst/>
              <a:ahLst/>
              <a:cxnLst/>
              <a:rect l="l" t="t" r="r" b="b"/>
              <a:pathLst>
                <a:path w="2946443" h="4138629" extrusionOk="0">
                  <a:moveTo>
                    <a:pt x="-307" y="753930"/>
                  </a:moveTo>
                  <a:cubicBezTo>
                    <a:pt x="718018" y="1378155"/>
                    <a:pt x="1134346" y="915002"/>
                    <a:pt x="1733299" y="620813"/>
                  </a:cubicBezTo>
                  <a:cubicBezTo>
                    <a:pt x="2248359" y="368175"/>
                    <a:pt x="2541795" y="577455"/>
                    <a:pt x="2331491" y="1161935"/>
                  </a:cubicBezTo>
                  <a:cubicBezTo>
                    <a:pt x="2320077" y="1193598"/>
                    <a:pt x="2309043" y="1216988"/>
                    <a:pt x="2296393" y="1249887"/>
                  </a:cubicBezTo>
                  <a:cubicBezTo>
                    <a:pt x="2053939" y="1882860"/>
                    <a:pt x="1926863" y="2548447"/>
                    <a:pt x="1840496" y="3228295"/>
                  </a:cubicBezTo>
                  <a:cubicBezTo>
                    <a:pt x="1813293" y="3441283"/>
                    <a:pt x="1753749" y="3979457"/>
                    <a:pt x="1649691" y="3398305"/>
                  </a:cubicBezTo>
                  <a:cubicBezTo>
                    <a:pt x="1594142" y="3087571"/>
                    <a:pt x="1556096" y="2636874"/>
                    <a:pt x="1281588" y="2330229"/>
                  </a:cubicBezTo>
                  <a:cubicBezTo>
                    <a:pt x="1001848" y="2017784"/>
                    <a:pt x="385774" y="2123137"/>
                    <a:pt x="258412" y="2580490"/>
                  </a:cubicBezTo>
                  <a:cubicBezTo>
                    <a:pt x="572299" y="2265667"/>
                    <a:pt x="948487" y="2421510"/>
                    <a:pt x="1091639" y="2826471"/>
                  </a:cubicBezTo>
                  <a:cubicBezTo>
                    <a:pt x="1193414" y="3114290"/>
                    <a:pt x="1171727" y="3525622"/>
                    <a:pt x="1338944" y="3838067"/>
                  </a:cubicBezTo>
                  <a:cubicBezTo>
                    <a:pt x="1636374" y="4394878"/>
                    <a:pt x="2187769" y="4116948"/>
                    <a:pt x="2256539" y="3501756"/>
                  </a:cubicBezTo>
                  <a:cubicBezTo>
                    <a:pt x="2307616" y="3045354"/>
                    <a:pt x="2360216" y="2482934"/>
                    <a:pt x="2518681" y="2059240"/>
                  </a:cubicBezTo>
                  <a:cubicBezTo>
                    <a:pt x="2545029" y="1988783"/>
                    <a:pt x="2567001" y="1918326"/>
                    <a:pt x="2596012" y="1852338"/>
                  </a:cubicBezTo>
                  <a:cubicBezTo>
                    <a:pt x="2625022" y="1786350"/>
                    <a:pt x="2653843" y="1716749"/>
                    <a:pt x="2679715" y="1651901"/>
                  </a:cubicBezTo>
                  <a:cubicBezTo>
                    <a:pt x="2786626" y="1383956"/>
                    <a:pt x="2921788" y="1127895"/>
                    <a:pt x="2946043" y="845496"/>
                  </a:cubicBezTo>
                  <a:lnTo>
                    <a:pt x="2946043" y="668830"/>
                  </a:lnTo>
                  <a:cubicBezTo>
                    <a:pt x="2940943" y="611668"/>
                    <a:pt x="2930821" y="555065"/>
                    <a:pt x="2915795" y="499676"/>
                  </a:cubicBezTo>
                  <a:cubicBezTo>
                    <a:pt x="2755142" y="-97545"/>
                    <a:pt x="1979748" y="-134342"/>
                    <a:pt x="1443572" y="255691"/>
                  </a:cubicBezTo>
                  <a:cubicBezTo>
                    <a:pt x="938881" y="622905"/>
                    <a:pt x="671696" y="995538"/>
                    <a:pt x="-401" y="753645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6" name="Google Shape;36;p86"/>
            <p:cNvSpPr/>
            <p:nvPr/>
          </p:nvSpPr>
          <p:spPr>
            <a:xfrm>
              <a:off x="3822699" y="1142235"/>
              <a:ext cx="963346" cy="963008"/>
            </a:xfrm>
            <a:custGeom>
              <a:avLst/>
              <a:gdLst/>
              <a:ahLst/>
              <a:cxnLst/>
              <a:rect l="l" t="t" r="r" b="b"/>
              <a:pathLst>
                <a:path w="963346" h="963008" extrusionOk="0">
                  <a:moveTo>
                    <a:pt x="481177" y="-72"/>
                  </a:moveTo>
                  <a:cubicBezTo>
                    <a:pt x="747198" y="-124"/>
                    <a:pt x="962893" y="215410"/>
                    <a:pt x="962945" y="481337"/>
                  </a:cubicBezTo>
                  <a:cubicBezTo>
                    <a:pt x="962998" y="747265"/>
                    <a:pt x="747388" y="962884"/>
                    <a:pt x="481367" y="962937"/>
                  </a:cubicBezTo>
                  <a:cubicBezTo>
                    <a:pt x="215346" y="962989"/>
                    <a:pt x="-349" y="747455"/>
                    <a:pt x="-401" y="481527"/>
                  </a:cubicBezTo>
                  <a:cubicBezTo>
                    <a:pt x="-401" y="481464"/>
                    <a:pt x="-401" y="481401"/>
                    <a:pt x="-401" y="481337"/>
                  </a:cubicBezTo>
                  <a:cubicBezTo>
                    <a:pt x="-401" y="215462"/>
                    <a:pt x="215209" y="-72"/>
                    <a:pt x="481177" y="-72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" name="Google Shape;37;p86"/>
            <p:cNvSpPr/>
            <p:nvPr/>
          </p:nvSpPr>
          <p:spPr>
            <a:xfrm>
              <a:off x="6854844" y="704849"/>
              <a:ext cx="1094608" cy="1094224"/>
            </a:xfrm>
            <a:custGeom>
              <a:avLst/>
              <a:gdLst/>
              <a:ahLst/>
              <a:cxnLst/>
              <a:rect l="l" t="t" r="r" b="b"/>
              <a:pathLst>
                <a:path w="1094608" h="1094224" extrusionOk="0">
                  <a:moveTo>
                    <a:pt x="546808" y="-72"/>
                  </a:moveTo>
                  <a:cubicBezTo>
                    <a:pt x="849076" y="-125"/>
                    <a:pt x="1094155" y="244783"/>
                    <a:pt x="1094207" y="546945"/>
                  </a:cubicBezTo>
                  <a:cubicBezTo>
                    <a:pt x="1094260" y="849107"/>
                    <a:pt x="849266" y="1094100"/>
                    <a:pt x="546998" y="1094152"/>
                  </a:cubicBezTo>
                  <a:cubicBezTo>
                    <a:pt x="244730" y="1094205"/>
                    <a:pt x="-349" y="849297"/>
                    <a:pt x="-401" y="547135"/>
                  </a:cubicBezTo>
                  <a:cubicBezTo>
                    <a:pt x="-401" y="547104"/>
                    <a:pt x="-401" y="547072"/>
                    <a:pt x="-401" y="547040"/>
                  </a:cubicBezTo>
                  <a:cubicBezTo>
                    <a:pt x="-401" y="244916"/>
                    <a:pt x="244577" y="-19"/>
                    <a:pt x="546808" y="-72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 Medium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 Medium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9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9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4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84"/>
          <p:cNvSpPr txBox="1">
            <a:spLocks noGrp="1"/>
          </p:cNvSpPr>
          <p:nvPr>
            <p:ph type="body" idx="1"/>
          </p:nvPr>
        </p:nvSpPr>
        <p:spPr>
          <a:xfrm>
            <a:off x="533400" y="1222375"/>
            <a:ext cx="8470900" cy="447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4" name="Google Shape;104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5" name="Google Shape;105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6" name="Google Shape;106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  <p:sldLayoutId id="2147483670" r:id="rId6"/>
    <p:sldLayoutId id="2147483671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29" descr="dental-cours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9"/>
          <p:cNvSpPr/>
          <p:nvPr/>
        </p:nvSpPr>
        <p:spPr>
          <a:xfrm>
            <a:off x="516000" y="549000"/>
            <a:ext cx="11160000" cy="5760000"/>
          </a:xfrm>
          <a:prstGeom prst="rect">
            <a:avLst/>
          </a:prstGeom>
          <a:solidFill>
            <a:srgbClr val="7030A0">
              <a:alpha val="75690"/>
            </a:srgbClr>
          </a:solidFill>
          <a:ln>
            <a:noFill/>
          </a:ln>
        </p:spPr>
        <p:txBody>
          <a:bodyPr spcFirstLastPara="1" wrap="square" lIns="1007975" tIns="251975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sz="16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9"/>
          <p:cNvSpPr txBox="1">
            <a:spLocks noGrp="1"/>
          </p:cNvSpPr>
          <p:nvPr>
            <p:ph type="title"/>
          </p:nvPr>
        </p:nvSpPr>
        <p:spPr>
          <a:xfrm>
            <a:off x="516000" y="3028095"/>
            <a:ext cx="8470800" cy="340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b="0" dirty="0" err="1">
                <a:solidFill>
                  <a:schemeClr val="bg1"/>
                </a:solidFill>
              </a:rPr>
              <a:t>Vaneers</a:t>
            </a:r>
            <a:br>
              <a:rPr lang="en-GB" b="0" dirty="0">
                <a:solidFill>
                  <a:schemeClr val="bg1"/>
                </a:solidFill>
              </a:rPr>
            </a:br>
            <a:br>
              <a:rPr lang="en-GB" sz="2800" b="0" dirty="0">
                <a:solidFill>
                  <a:schemeClr val="bg1"/>
                </a:solidFill>
              </a:rPr>
            </a:br>
            <a:r>
              <a:rPr lang="en-GB" sz="1800" b="0" dirty="0">
                <a:solidFill>
                  <a:schemeClr val="bg1"/>
                </a:solidFill>
              </a:rPr>
              <a:t>Contents:</a:t>
            </a:r>
            <a:br>
              <a:rPr lang="en-GB" sz="1800" b="0" dirty="0">
                <a:solidFill>
                  <a:schemeClr val="bg1"/>
                </a:solidFill>
              </a:rPr>
            </a:br>
            <a:br>
              <a:rPr lang="en-GB" sz="1800" b="0" dirty="0">
                <a:solidFill>
                  <a:schemeClr val="bg1"/>
                </a:solidFill>
              </a:rPr>
            </a:br>
            <a:r>
              <a:rPr lang="en-GB" sz="1800" b="0" dirty="0">
                <a:solidFill>
                  <a:schemeClr val="bg1"/>
                </a:solidFill>
              </a:rPr>
              <a:t>GDC outcomes</a:t>
            </a:r>
            <a:br>
              <a:rPr lang="en-GB" sz="1800" b="0" dirty="0">
                <a:solidFill>
                  <a:schemeClr val="bg1"/>
                </a:solidFill>
              </a:rPr>
            </a:br>
            <a:r>
              <a:rPr lang="en-GB" sz="1800" b="0" dirty="0">
                <a:solidFill>
                  <a:schemeClr val="bg1"/>
                </a:solidFill>
              </a:rPr>
              <a:t>Aims and Objectives</a:t>
            </a:r>
            <a:br>
              <a:rPr lang="en-GB" sz="1800" b="0" dirty="0">
                <a:solidFill>
                  <a:schemeClr val="bg1"/>
                </a:solidFill>
              </a:rPr>
            </a:br>
            <a:r>
              <a:rPr lang="en-GB" sz="1800" b="0" dirty="0">
                <a:solidFill>
                  <a:schemeClr val="bg1"/>
                </a:solidFill>
              </a:rPr>
              <a:t>Introductions</a:t>
            </a:r>
            <a:br>
              <a:rPr lang="en-GB" sz="1800" b="0" dirty="0">
                <a:solidFill>
                  <a:schemeClr val="bg1"/>
                </a:solidFill>
              </a:rPr>
            </a:br>
            <a:r>
              <a:rPr lang="en-GB" sz="1800" b="0" dirty="0">
                <a:solidFill>
                  <a:schemeClr val="bg1"/>
                </a:solidFill>
              </a:rPr>
              <a:t>Theory</a:t>
            </a:r>
            <a:br>
              <a:rPr lang="en-GB" sz="1800" b="0" dirty="0">
                <a:solidFill>
                  <a:schemeClr val="bg1"/>
                </a:solidFill>
              </a:rPr>
            </a:br>
            <a:r>
              <a:rPr lang="en-GB" sz="1800" b="0" dirty="0">
                <a:solidFill>
                  <a:schemeClr val="bg1"/>
                </a:solidFill>
              </a:rPr>
              <a:t>Practical Element</a:t>
            </a:r>
            <a:br>
              <a:rPr lang="en-GB" sz="1800" b="0" dirty="0">
                <a:solidFill>
                  <a:schemeClr val="bg1"/>
                </a:solidFill>
              </a:rPr>
            </a:br>
            <a:r>
              <a:rPr lang="en-GB" sz="1800" b="0" dirty="0">
                <a:solidFill>
                  <a:schemeClr val="bg1"/>
                </a:solidFill>
              </a:rPr>
              <a:t>Further Reading</a:t>
            </a:r>
            <a:endParaRPr sz="2900" dirty="0">
              <a:solidFill>
                <a:schemeClr val="bg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83" name="Google Shape;38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521" y="549002"/>
            <a:ext cx="2346386" cy="2346386"/>
          </a:xfrm>
          <a:prstGeom prst="rect">
            <a:avLst/>
          </a:prstGeom>
          <a:noFill/>
          <a:ln>
            <a:noFill/>
          </a:ln>
          <a:effectLst>
            <a:outerShdw blurRad="508000" sx="102000" sy="102000" algn="ctr" rotWithShape="0">
              <a:srgbClr val="FFFFFF">
                <a:alpha val="45880"/>
              </a:srgbClr>
            </a:outerShdw>
          </a:effectLst>
        </p:spPr>
      </p:pic>
      <p:sp>
        <p:nvSpPr>
          <p:cNvPr id="384" name="Google Shape;384;p29"/>
          <p:cNvSpPr txBox="1"/>
          <p:nvPr/>
        </p:nvSpPr>
        <p:spPr>
          <a:xfrm>
            <a:off x="5345725" y="-1844425"/>
            <a:ext cx="980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0182d5d6c8_0_78"/>
          <p:cNvSpPr/>
          <p:nvPr/>
        </p:nvSpPr>
        <p:spPr>
          <a:xfrm>
            <a:off x="136459" y="191124"/>
            <a:ext cx="4635160" cy="1791325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</a:pPr>
            <a:r>
              <a:rPr lang="en-GB" sz="3600" b="1" dirty="0">
                <a:solidFill>
                  <a:schemeClr val="bg1"/>
                </a:solidFill>
                <a:latin typeface="Libre Franklin" pitchFamily="2" charset="77"/>
              </a:rPr>
              <a:t>PLANNING 3 </a:t>
            </a:r>
            <a:endParaRPr sz="3600" b="1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7" name="Google Shape;511;g10182d5d6c8_0_170">
            <a:extLst>
              <a:ext uri="{FF2B5EF4-FFF2-40B4-BE49-F238E27FC236}">
                <a16:creationId xmlns:a16="http://schemas.microsoft.com/office/drawing/2014/main" id="{BD482BD3-A219-2E4D-83D0-0E33278741AA}"/>
              </a:ext>
            </a:extLst>
          </p:cNvPr>
          <p:cNvSpPr/>
          <p:nvPr/>
        </p:nvSpPr>
        <p:spPr>
          <a:xfrm>
            <a:off x="5358433" y="133137"/>
            <a:ext cx="6159755" cy="41073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800" b="1" i="1" dirty="0">
                <a:solidFill>
                  <a:srgbClr val="7030A0"/>
                </a:solidFill>
                <a:latin typeface="Libre Franklin" pitchFamily="2" charset="77"/>
              </a:rPr>
              <a:t>OCCLUSION: </a:t>
            </a:r>
          </a:p>
          <a:p>
            <a:endParaRPr lang="en-GB" sz="1600" b="1" i="1" dirty="0">
              <a:solidFill>
                <a:srgbClr val="7030A0"/>
              </a:solidFill>
              <a:latin typeface="Libre Franklin" pitchFamily="2" charset="77"/>
            </a:endParaRPr>
          </a:p>
          <a:p>
            <a:r>
              <a:rPr lang="en-GB" sz="1600" dirty="0">
                <a:solidFill>
                  <a:srgbClr val="7030A0"/>
                </a:solidFill>
                <a:latin typeface="Libre Franklin" pitchFamily="2" charset="77"/>
              </a:rPr>
              <a:t>Analysis of Occlusion is very important for success</a:t>
            </a:r>
          </a:p>
          <a:p>
            <a:br>
              <a:rPr lang="en-GB" sz="1600" dirty="0">
                <a:solidFill>
                  <a:srgbClr val="7030A0"/>
                </a:solidFill>
                <a:latin typeface="Libre Franklin" pitchFamily="2" charset="77"/>
              </a:rPr>
            </a:br>
            <a:r>
              <a:rPr lang="en-GB" sz="1600" u="sng" dirty="0">
                <a:solidFill>
                  <a:srgbClr val="7030A0"/>
                </a:solidFill>
                <a:latin typeface="Libre Franklin" pitchFamily="2" charset="77"/>
              </a:rPr>
              <a:t>Key Points: </a:t>
            </a:r>
          </a:p>
          <a:p>
            <a:endParaRPr lang="en-GB" dirty="0">
              <a:solidFill>
                <a:srgbClr val="7030A0"/>
              </a:solidFill>
              <a:latin typeface="Libre Franklin" pitchFamily="2" charset="77"/>
            </a:endParaRPr>
          </a:p>
          <a:p>
            <a:r>
              <a:rPr lang="en-GB" sz="1600" dirty="0">
                <a:solidFill>
                  <a:srgbClr val="7030A0"/>
                </a:solidFill>
                <a:latin typeface="Libre Franklin" pitchFamily="2" charset="77"/>
              </a:rPr>
              <a:t>1.Identify high risk (parafunctional patients)</a:t>
            </a:r>
          </a:p>
          <a:p>
            <a:r>
              <a:rPr lang="en-GB" sz="1600" dirty="0">
                <a:solidFill>
                  <a:srgbClr val="7030A0"/>
                </a:solidFill>
                <a:latin typeface="Libre Franklin" pitchFamily="2" charset="77"/>
              </a:rPr>
              <a:t>2. Assess impact of occlusion on </a:t>
            </a:r>
            <a:r>
              <a:rPr lang="en-GB" sz="1600" dirty="0" err="1">
                <a:solidFill>
                  <a:srgbClr val="7030A0"/>
                </a:solidFill>
                <a:latin typeface="Libre Franklin" pitchFamily="2" charset="77"/>
              </a:rPr>
              <a:t>vaneers</a:t>
            </a:r>
            <a:endParaRPr lang="en-GB" sz="1600" dirty="0">
              <a:solidFill>
                <a:srgbClr val="7030A0"/>
              </a:solidFill>
              <a:latin typeface="Libre Franklin" pitchFamily="2" charset="77"/>
            </a:endParaRPr>
          </a:p>
          <a:p>
            <a:r>
              <a:rPr lang="en-GB" sz="1600" dirty="0">
                <a:solidFill>
                  <a:srgbClr val="7030A0"/>
                </a:solidFill>
                <a:latin typeface="Libre Franklin" pitchFamily="2" charset="77"/>
              </a:rPr>
              <a:t>3. Record Occlusion in ICP and also in dynamic movements</a:t>
            </a:r>
          </a:p>
          <a:p>
            <a:r>
              <a:rPr lang="en-GB" sz="1600" dirty="0">
                <a:solidFill>
                  <a:srgbClr val="7030A0"/>
                </a:solidFill>
                <a:latin typeface="Libre Franklin" pitchFamily="2" charset="77"/>
              </a:rPr>
              <a:t>4. Trans information of occlusion to lab (FACEBOW)</a:t>
            </a:r>
          </a:p>
          <a:p>
            <a:br>
              <a:rPr lang="en-GB" sz="1800" b="1" i="1" dirty="0">
                <a:latin typeface="Libre Franklin" pitchFamily="2" charset="77"/>
              </a:rPr>
            </a:br>
            <a:r>
              <a:rPr lang="en-GB" sz="1800" b="1" i="1" dirty="0">
                <a:solidFill>
                  <a:srgbClr val="7030A0"/>
                </a:solidFill>
                <a:latin typeface="Libre Franklin" pitchFamily="2" charset="77"/>
              </a:rPr>
              <a:t>CLINICAL PHOTOS: </a:t>
            </a:r>
          </a:p>
          <a:p>
            <a:endParaRPr lang="en-GB" sz="1600" dirty="0">
              <a:solidFill>
                <a:srgbClr val="7030A0"/>
              </a:solidFill>
              <a:latin typeface="Libre Franklin" pitchFamily="2" charset="77"/>
            </a:endParaRPr>
          </a:p>
          <a:p>
            <a:r>
              <a:rPr lang="en-GB" sz="1600" dirty="0">
                <a:solidFill>
                  <a:srgbClr val="7030A0"/>
                </a:solidFill>
                <a:latin typeface="Libre Franklin" pitchFamily="2" charset="77"/>
              </a:rPr>
              <a:t>Full set of clinical photos required including face</a:t>
            </a:r>
          </a:p>
          <a:p>
            <a:br>
              <a:rPr lang="en-GB" sz="1600" dirty="0">
                <a:solidFill>
                  <a:srgbClr val="7030A0"/>
                </a:solidFill>
                <a:latin typeface="Libre Franklin" pitchFamily="2" charset="77"/>
              </a:rPr>
            </a:br>
            <a:r>
              <a:rPr lang="en-GB" sz="1600" dirty="0">
                <a:solidFill>
                  <a:srgbClr val="7030A0"/>
                </a:solidFill>
                <a:latin typeface="Libre Franklin" pitchFamily="2" charset="77"/>
              </a:rPr>
              <a:t>Video of occlusion helpful for lab and for planning</a:t>
            </a:r>
          </a:p>
        </p:txBody>
      </p:sp>
      <p:sp>
        <p:nvSpPr>
          <p:cNvPr id="9" name="Google Shape;511;g10182d5d6c8_0_170">
            <a:extLst>
              <a:ext uri="{FF2B5EF4-FFF2-40B4-BE49-F238E27FC236}">
                <a16:creationId xmlns:a16="http://schemas.microsoft.com/office/drawing/2014/main" id="{D0E50B14-967F-5E44-845E-1CC84B692E5F}"/>
              </a:ext>
            </a:extLst>
          </p:cNvPr>
          <p:cNvSpPr/>
          <p:nvPr/>
        </p:nvSpPr>
        <p:spPr>
          <a:xfrm>
            <a:off x="5852508" y="4299407"/>
            <a:ext cx="5171606" cy="179826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GB" sz="2000" b="1" i="1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sp>
        <p:nvSpPr>
          <p:cNvPr id="10" name="Google Shape;511;g10182d5d6c8_0_170">
            <a:extLst>
              <a:ext uri="{FF2B5EF4-FFF2-40B4-BE49-F238E27FC236}">
                <a16:creationId xmlns:a16="http://schemas.microsoft.com/office/drawing/2014/main" id="{174ED0DC-5FC6-EC4C-809B-07ABB976C404}"/>
              </a:ext>
            </a:extLst>
          </p:cNvPr>
          <p:cNvSpPr/>
          <p:nvPr/>
        </p:nvSpPr>
        <p:spPr>
          <a:xfrm rot="5400000">
            <a:off x="1293400" y="1737052"/>
            <a:ext cx="2908092" cy="46351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GB" sz="2000" b="1" i="1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72FCC5B-CC5E-9940-8DFC-698834EBA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95" y="4417340"/>
            <a:ext cx="4708032" cy="15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8FED52F-5218-864F-886D-28FDB95B9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9" y="2778489"/>
            <a:ext cx="4295033" cy="255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81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2;g10182d5d6c8_0_116">
            <a:extLst>
              <a:ext uri="{FF2B5EF4-FFF2-40B4-BE49-F238E27FC236}">
                <a16:creationId xmlns:a16="http://schemas.microsoft.com/office/drawing/2014/main" id="{55F31C7B-41BD-E343-827B-617B305B1ABA}"/>
              </a:ext>
            </a:extLst>
          </p:cNvPr>
          <p:cNvSpPr/>
          <p:nvPr/>
        </p:nvSpPr>
        <p:spPr>
          <a:xfrm>
            <a:off x="3534965" y="739385"/>
            <a:ext cx="5122067" cy="5276537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9188E27-4DDE-B647-BED9-35E02CE3E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379" y="1198824"/>
            <a:ext cx="4193238" cy="435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EC4C81-605E-6645-9657-FEA499B536D1}"/>
              </a:ext>
            </a:extLst>
          </p:cNvPr>
          <p:cNvSpPr txBox="1"/>
          <p:nvPr/>
        </p:nvSpPr>
        <p:spPr>
          <a:xfrm>
            <a:off x="3774914" y="11138"/>
            <a:ext cx="46421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Libre Franklin" pitchFamily="2" charset="77"/>
              </a:rPr>
              <a:t>PREP DESIGN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5EFA84-21B3-4E4A-BFEB-075BA19AD13C}"/>
              </a:ext>
            </a:extLst>
          </p:cNvPr>
          <p:cNvSpPr txBox="1"/>
          <p:nvPr/>
        </p:nvSpPr>
        <p:spPr>
          <a:xfrm>
            <a:off x="8949017" y="1378736"/>
            <a:ext cx="292444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b="1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Feather Edge: </a:t>
            </a:r>
            <a:endParaRPr lang="en-GB" sz="1600" b="1" dirty="0">
              <a:solidFill>
                <a:srgbClr val="7030A0"/>
              </a:solidFill>
              <a:effectLst/>
              <a:latin typeface="Libre Franklin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Highly conservative and not in occlusion</a:t>
            </a:r>
            <a:endParaRPr lang="en-GB" sz="1600" b="0" dirty="0">
              <a:solidFill>
                <a:srgbClr val="7030A0"/>
              </a:solidFill>
              <a:effectLst/>
              <a:latin typeface="Libre Franklin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No translucency at edge</a:t>
            </a:r>
            <a:endParaRPr lang="en-GB" sz="1600" b="0" dirty="0">
              <a:solidFill>
                <a:srgbClr val="7030A0"/>
              </a:solidFill>
              <a:effectLst/>
              <a:latin typeface="Libre Franklin" pitchFamily="2" charset="77"/>
            </a:endParaRPr>
          </a:p>
          <a:p>
            <a:br>
              <a:rPr lang="en-GB" dirty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B20AA1-A28D-4245-BA56-BF043799E053}"/>
              </a:ext>
            </a:extLst>
          </p:cNvPr>
          <p:cNvSpPr txBox="1"/>
          <p:nvPr/>
        </p:nvSpPr>
        <p:spPr>
          <a:xfrm>
            <a:off x="8949017" y="3828634"/>
            <a:ext cx="29244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b="1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Chamfer:</a:t>
            </a:r>
            <a:endParaRPr lang="en-GB" sz="1600" b="1" dirty="0">
              <a:solidFill>
                <a:srgbClr val="7030A0"/>
              </a:solidFill>
              <a:effectLst/>
              <a:latin typeface="Libre Franklin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Less conservative and difficult to prep and manufacture however good fracture resistance</a:t>
            </a:r>
            <a:endParaRPr lang="en-GB" sz="1600" b="0" dirty="0">
              <a:solidFill>
                <a:srgbClr val="7030A0"/>
              </a:solidFill>
              <a:effectLst/>
              <a:latin typeface="Libre Franklin" pitchFamily="2" charset="77"/>
            </a:endParaRPr>
          </a:p>
          <a:p>
            <a:br>
              <a:rPr lang="en-GB" dirty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C5EB43-2262-DA47-A41B-0FCD22ECEBE3}"/>
              </a:ext>
            </a:extLst>
          </p:cNvPr>
          <p:cNvSpPr txBox="1"/>
          <p:nvPr/>
        </p:nvSpPr>
        <p:spPr>
          <a:xfrm>
            <a:off x="729414" y="3848048"/>
            <a:ext cx="246588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b="1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Butt-Joint</a:t>
            </a:r>
            <a:r>
              <a:rPr lang="en-GB" sz="1600" b="1" i="1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: </a:t>
            </a:r>
            <a:endParaRPr lang="en-GB" sz="1600" b="1" dirty="0">
              <a:solidFill>
                <a:srgbClr val="7030A0"/>
              </a:solidFill>
              <a:effectLst/>
              <a:latin typeface="Libre Franklin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1.1.5mm edge reduction</a:t>
            </a:r>
            <a:endParaRPr lang="en-GB" sz="1600" b="0" dirty="0">
              <a:solidFill>
                <a:srgbClr val="7030A0"/>
              </a:solidFill>
              <a:effectLst/>
              <a:latin typeface="Libre Franklin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Highly aesthetic and allows for translucency</a:t>
            </a:r>
            <a:endParaRPr lang="en-GB" sz="1600" b="0" dirty="0">
              <a:solidFill>
                <a:srgbClr val="7030A0"/>
              </a:solidFill>
              <a:effectLst/>
              <a:latin typeface="Libre Franklin" pitchFamily="2" charset="77"/>
            </a:endParaRPr>
          </a:p>
          <a:p>
            <a:br>
              <a:rPr lang="en-GB" dirty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0C1B66-CA61-584E-87DD-70D800595E3F}"/>
              </a:ext>
            </a:extLst>
          </p:cNvPr>
          <p:cNvSpPr txBox="1"/>
          <p:nvPr/>
        </p:nvSpPr>
        <p:spPr>
          <a:xfrm>
            <a:off x="729414" y="1501847"/>
            <a:ext cx="207613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b="1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Window</a:t>
            </a:r>
            <a:r>
              <a:rPr lang="en-GB" sz="1600" b="1" i="1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: </a:t>
            </a:r>
            <a:endParaRPr lang="en-GB" sz="1600" b="1" dirty="0">
              <a:solidFill>
                <a:srgbClr val="7030A0"/>
              </a:solidFill>
              <a:effectLst/>
              <a:latin typeface="Libre Franklin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Most conservative,</a:t>
            </a:r>
            <a:endParaRPr lang="en-GB" sz="1600" b="0" dirty="0">
              <a:solidFill>
                <a:srgbClr val="7030A0"/>
              </a:solidFill>
              <a:effectLst/>
              <a:latin typeface="Libre Franklin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Least Aesthetic</a:t>
            </a:r>
            <a:endParaRPr lang="en-GB" sz="1600" b="0" dirty="0">
              <a:solidFill>
                <a:srgbClr val="7030A0"/>
              </a:solidFill>
              <a:effectLst/>
              <a:latin typeface="Libre Franklin" pitchFamily="2" charset="77"/>
            </a:endParaRPr>
          </a:p>
          <a:p>
            <a:br>
              <a:rPr lang="en-GB" dirty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94CB70-97A7-1F46-8D40-3370EC700541}"/>
              </a:ext>
            </a:extLst>
          </p:cNvPr>
          <p:cNvSpPr txBox="1"/>
          <p:nvPr/>
        </p:nvSpPr>
        <p:spPr>
          <a:xfrm>
            <a:off x="318538" y="809131"/>
            <a:ext cx="62209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b="1" i="1" u="sng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Prep Design:</a:t>
            </a:r>
            <a:endParaRPr lang="en-GB" sz="1600" b="0" i="1" u="sng" dirty="0">
              <a:solidFill>
                <a:srgbClr val="7030A0"/>
              </a:solidFill>
              <a:effectLst/>
              <a:latin typeface="Libre Franklin" pitchFamily="2" charset="77"/>
            </a:endParaRPr>
          </a:p>
          <a:p>
            <a:br>
              <a:rPr lang="en-GB" i="1" dirty="0">
                <a:solidFill>
                  <a:srgbClr val="7030A0"/>
                </a:solidFill>
                <a:latin typeface="Libre Franklin" pitchFamily="2" charset="77"/>
              </a:rPr>
            </a:br>
            <a:endParaRPr lang="en-US" i="1" dirty="0">
              <a:solidFill>
                <a:srgbClr val="7030A0"/>
              </a:solidFill>
              <a:latin typeface="Libre Franklin" pitchFamily="2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9;g10182d5d6c8_0_78">
            <a:extLst>
              <a:ext uri="{FF2B5EF4-FFF2-40B4-BE49-F238E27FC236}">
                <a16:creationId xmlns:a16="http://schemas.microsoft.com/office/drawing/2014/main" id="{B642C7FC-8B3B-0644-AD4C-6275194FDD90}"/>
              </a:ext>
            </a:extLst>
          </p:cNvPr>
          <p:cNvSpPr/>
          <p:nvPr/>
        </p:nvSpPr>
        <p:spPr>
          <a:xfrm>
            <a:off x="248584" y="679979"/>
            <a:ext cx="5072921" cy="5288279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GB" sz="3600" b="1" dirty="0">
              <a:solidFill>
                <a:schemeClr val="bg1">
                  <a:lumMod val="95000"/>
                </a:schemeClr>
              </a:solidFill>
              <a:latin typeface="Libre Franklin" pitchFamily="2" charset="77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500BEB2-C022-9A40-A5FB-13E08BB79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0" y="3712914"/>
            <a:ext cx="4317167" cy="164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CB7EEC-0A21-9044-BE9A-23945F0631C0}"/>
              </a:ext>
            </a:extLst>
          </p:cNvPr>
          <p:cNvSpPr txBox="1"/>
          <p:nvPr/>
        </p:nvSpPr>
        <p:spPr>
          <a:xfrm>
            <a:off x="1612998" y="2218055"/>
            <a:ext cx="2344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ibre Franklin" pitchFamily="2" charset="77"/>
              </a:rPr>
              <a:t>WAX UP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8E59B-87DD-AD49-89EE-7A1D4C82230E}"/>
              </a:ext>
            </a:extLst>
          </p:cNvPr>
          <p:cNvSpPr txBox="1"/>
          <p:nvPr/>
        </p:nvSpPr>
        <p:spPr>
          <a:xfrm>
            <a:off x="6096000" y="679979"/>
            <a:ext cx="421723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1" i="0" u="sng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A good diagnostic Wax-up is key to success: </a:t>
            </a:r>
            <a:endParaRPr lang="en-GB" sz="2400" b="1" u="sng" dirty="0">
              <a:solidFill>
                <a:srgbClr val="7030A0"/>
              </a:solidFill>
              <a:effectLst/>
              <a:latin typeface="Libre Franklin" pitchFamily="2" charset="77"/>
            </a:endParaRPr>
          </a:p>
          <a:p>
            <a:br>
              <a:rPr lang="en-GB" b="1" dirty="0">
                <a:solidFill>
                  <a:srgbClr val="7030A0"/>
                </a:solidFill>
                <a:latin typeface="Libre Franklin" pitchFamily="2" charset="77"/>
              </a:rPr>
            </a:br>
            <a:endParaRPr lang="en-US" b="1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FC122D-1E6D-BD47-885F-7AD8C8A7DACC}"/>
              </a:ext>
            </a:extLst>
          </p:cNvPr>
          <p:cNvSpPr txBox="1"/>
          <p:nvPr/>
        </p:nvSpPr>
        <p:spPr>
          <a:xfrm>
            <a:off x="6096000" y="1941863"/>
            <a:ext cx="490459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+mj-lt"/>
              <a:buAutoNum type="arabicPeriod"/>
            </a:pPr>
            <a:r>
              <a:rPr lang="en-GB" sz="20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Can show patient example of final result in the mouth (will this meet their demands?)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+mj-lt"/>
              <a:buAutoNum type="arabicPeriod"/>
            </a:pPr>
            <a:endParaRPr lang="en-GB" sz="2000" b="0" i="0" u="none" strike="noStrike" dirty="0">
              <a:solidFill>
                <a:srgbClr val="7030A0"/>
              </a:solidFill>
              <a:effectLst/>
              <a:latin typeface="Libre Franklin" pitchFamily="2" charset="77"/>
              <a:cs typeface="Gill Sans" panose="020B0502020104020203" pitchFamily="34" charset="-79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+mj-lt"/>
              <a:buAutoNum type="arabicPeriod"/>
            </a:pPr>
            <a:r>
              <a:rPr lang="en-GB" sz="20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Have you achieved the smile design proposed?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+mj-lt"/>
              <a:buAutoNum type="arabicPeriod"/>
            </a:pPr>
            <a:endParaRPr lang="en-GB" sz="2000" b="0" i="0" u="none" strike="noStrike" dirty="0">
              <a:solidFill>
                <a:srgbClr val="7030A0"/>
              </a:solidFill>
              <a:effectLst/>
              <a:latin typeface="Libre Franklin" pitchFamily="2" charset="77"/>
              <a:cs typeface="Gill Sans" panose="020B0502020104020203" pitchFamily="34" charset="-79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+mj-lt"/>
              <a:buAutoNum type="arabicPeriod"/>
            </a:pPr>
            <a:r>
              <a:rPr lang="en-GB" sz="20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Check Occlusion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+mj-lt"/>
              <a:buAutoNum type="arabicPeriod"/>
            </a:pPr>
            <a:endParaRPr lang="en-GB" sz="2000" b="0" i="0" u="none" strike="noStrike" dirty="0">
              <a:solidFill>
                <a:srgbClr val="7030A0"/>
              </a:solidFill>
              <a:effectLst/>
              <a:latin typeface="Libre Franklin" pitchFamily="2" charset="77"/>
              <a:cs typeface="Gill Sans" panose="020B0502020104020203" pitchFamily="34" charset="-79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+mj-lt"/>
              <a:buAutoNum type="arabicPeriod"/>
            </a:pPr>
            <a:r>
              <a:rPr lang="en-GB" sz="20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Used to made guide for preparation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+mj-lt"/>
              <a:buAutoNum type="arabicPeriod"/>
            </a:pPr>
            <a:endParaRPr lang="en-GB" sz="2000" b="0" i="0" u="none" strike="noStrike" dirty="0">
              <a:solidFill>
                <a:srgbClr val="7030A0"/>
              </a:solidFill>
              <a:effectLst/>
              <a:latin typeface="Libre Franklin" pitchFamily="2" charset="77"/>
              <a:cs typeface="Gill Sans" panose="020B0502020104020203" pitchFamily="34" charset="-79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+mj-lt"/>
              <a:buAutoNum type="arabicPeriod"/>
            </a:pPr>
            <a:r>
              <a:rPr lang="en-GB" sz="20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Used to make temporary restoration</a:t>
            </a:r>
          </a:p>
        </p:txBody>
      </p:sp>
    </p:spTree>
    <p:extLst>
      <p:ext uri="{BB962C8B-B14F-4D97-AF65-F5344CB8AC3E}">
        <p14:creationId xmlns:p14="http://schemas.microsoft.com/office/powerpoint/2010/main" val="41872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82;g10182d5d6c8_0_116">
            <a:extLst>
              <a:ext uri="{FF2B5EF4-FFF2-40B4-BE49-F238E27FC236}">
                <a16:creationId xmlns:a16="http://schemas.microsoft.com/office/drawing/2014/main" id="{277DE577-831C-BA4B-AA40-B60D7DC41CAC}"/>
              </a:ext>
            </a:extLst>
          </p:cNvPr>
          <p:cNvSpPr/>
          <p:nvPr/>
        </p:nvSpPr>
        <p:spPr>
          <a:xfrm>
            <a:off x="3355862" y="296215"/>
            <a:ext cx="5467980" cy="6348334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" name="Google Shape;481;g10182d5d6c8_0_116">
            <a:extLst>
              <a:ext uri="{FF2B5EF4-FFF2-40B4-BE49-F238E27FC236}">
                <a16:creationId xmlns:a16="http://schemas.microsoft.com/office/drawing/2014/main" id="{636744C3-3CED-F843-8F2A-498759CB11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65">
            <a:off x="69" y="-63372"/>
            <a:ext cx="3332213" cy="130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Libre Franklin Medium"/>
              <a:buNone/>
            </a:pPr>
            <a:r>
              <a:rPr lang="en-US" sz="3200" b="1" dirty="0">
                <a:latin typeface="Libre Franklin" pitchFamily="2" charset="77"/>
              </a:rPr>
              <a:t>MATERIALS AND PREP </a:t>
            </a:r>
            <a:endParaRPr sz="3200" b="1" dirty="0">
              <a:latin typeface="Libre Franklin" pitchFamily="2" charset="77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0D0C256-B4AD-D84E-8544-2AA4FBE96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46" y="669442"/>
            <a:ext cx="4873221" cy="313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C07A7A64-07F5-4C41-AD6E-532AA73A3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46" y="4123084"/>
            <a:ext cx="4869107" cy="220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079E64-5594-AF4D-93C0-66C9BB99C55A}"/>
              </a:ext>
            </a:extLst>
          </p:cNvPr>
          <p:cNvSpPr txBox="1"/>
          <p:nvPr/>
        </p:nvSpPr>
        <p:spPr>
          <a:xfrm>
            <a:off x="9112937" y="1349135"/>
            <a:ext cx="25958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0.3-1mm reduction</a:t>
            </a:r>
            <a:endParaRPr lang="en-GB" sz="1600" b="0" dirty="0">
              <a:solidFill>
                <a:srgbClr val="7030A0"/>
              </a:solidFill>
              <a:effectLst/>
              <a:latin typeface="Libre Franklin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Good balance between strength vs aesthetics</a:t>
            </a:r>
            <a:endParaRPr lang="en-GB" sz="1600" b="0" dirty="0">
              <a:solidFill>
                <a:srgbClr val="7030A0"/>
              </a:solidFill>
              <a:effectLst/>
              <a:latin typeface="Libre Franklin" pitchFamily="2" charset="77"/>
            </a:endParaRPr>
          </a:p>
          <a:p>
            <a:br>
              <a:rPr lang="en-GB" sz="1600" dirty="0">
                <a:solidFill>
                  <a:srgbClr val="7030A0"/>
                </a:solidFill>
                <a:latin typeface="Libre Franklin" pitchFamily="2" charset="77"/>
              </a:rPr>
            </a:br>
            <a:endParaRPr lang="en-US" sz="1600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BF3F32-E7E7-944A-8AEA-E33352B30F2E}"/>
              </a:ext>
            </a:extLst>
          </p:cNvPr>
          <p:cNvSpPr txBox="1"/>
          <p:nvPr/>
        </p:nvSpPr>
        <p:spPr>
          <a:xfrm>
            <a:off x="9112937" y="4970256"/>
            <a:ext cx="27506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Best Aesthetics</a:t>
            </a:r>
            <a:endParaRPr lang="en-GB" sz="1600" b="0" dirty="0">
              <a:solidFill>
                <a:srgbClr val="7030A0"/>
              </a:solidFill>
              <a:effectLst/>
              <a:latin typeface="Libre Franklin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Not as strong as Emax</a:t>
            </a:r>
            <a:endParaRPr lang="en-GB" sz="1600" b="0" dirty="0">
              <a:solidFill>
                <a:srgbClr val="7030A0"/>
              </a:solidFill>
              <a:effectLst/>
              <a:latin typeface="Libre Franklin" pitchFamily="2" charset="77"/>
            </a:endParaRPr>
          </a:p>
          <a:p>
            <a:br>
              <a:rPr lang="en-GB" sz="1600" dirty="0">
                <a:solidFill>
                  <a:srgbClr val="7030A0"/>
                </a:solidFill>
                <a:latin typeface="Libre Franklin" pitchFamily="2" charset="77"/>
              </a:rPr>
            </a:br>
            <a:endParaRPr lang="en-US" sz="1600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D205EB-7CE5-484E-9C17-44BDEE71F0FA}"/>
              </a:ext>
            </a:extLst>
          </p:cNvPr>
          <p:cNvSpPr txBox="1"/>
          <p:nvPr/>
        </p:nvSpPr>
        <p:spPr>
          <a:xfrm>
            <a:off x="154069" y="1244363"/>
            <a:ext cx="34673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b="0" i="1" u="sng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Most commonly used materials for porcelain </a:t>
            </a:r>
            <a:r>
              <a:rPr lang="en-GB" sz="1600" b="0" i="1" u="sng" strike="noStrike" dirty="0" err="1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vaneers</a:t>
            </a:r>
            <a:r>
              <a:rPr lang="en-GB" sz="1600" b="0" i="1" u="sng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:</a:t>
            </a:r>
            <a:endParaRPr lang="en-GB" sz="1600" b="0" i="1" u="sng" dirty="0">
              <a:solidFill>
                <a:srgbClr val="7030A0"/>
              </a:solidFill>
              <a:effectLst/>
              <a:latin typeface="Libre Franklin" pitchFamily="2" charset="77"/>
            </a:endParaRPr>
          </a:p>
          <a:p>
            <a:br>
              <a:rPr lang="en-GB" dirty="0"/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483C33-60AD-9A4D-8710-E0DFC2591E37}"/>
              </a:ext>
            </a:extLst>
          </p:cNvPr>
          <p:cNvSpPr txBox="1"/>
          <p:nvPr/>
        </p:nvSpPr>
        <p:spPr>
          <a:xfrm>
            <a:off x="207981" y="2235834"/>
            <a:ext cx="28587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b="1" i="1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Emax (lithium Disilicate)</a:t>
            </a:r>
            <a:endParaRPr lang="en-GB" sz="1600" b="0" dirty="0">
              <a:solidFill>
                <a:srgbClr val="7030A0"/>
              </a:solidFill>
              <a:effectLst/>
              <a:latin typeface="Libre Franklin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b="0" i="1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(pressed or milled)</a:t>
            </a:r>
            <a:endParaRPr lang="en-GB" b="0" dirty="0">
              <a:solidFill>
                <a:srgbClr val="7030A0"/>
              </a:solidFill>
              <a:effectLst/>
              <a:latin typeface="Libre Franklin" pitchFamily="2" charset="77"/>
            </a:endParaRPr>
          </a:p>
          <a:p>
            <a:br>
              <a:rPr lang="en-GB" dirty="0"/>
            </a:b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6CABDD-9CD4-F640-8456-F222DB0F6577}"/>
              </a:ext>
            </a:extLst>
          </p:cNvPr>
          <p:cNvSpPr txBox="1"/>
          <p:nvPr/>
        </p:nvSpPr>
        <p:spPr>
          <a:xfrm>
            <a:off x="335397" y="5063333"/>
            <a:ext cx="2480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b="1" i="1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Feldspathic porcelain</a:t>
            </a:r>
            <a:endParaRPr lang="en-GB" sz="1600" b="0" dirty="0">
              <a:solidFill>
                <a:srgbClr val="7030A0"/>
              </a:solidFill>
              <a:effectLst/>
              <a:latin typeface="Libre Franklin" pitchFamily="2" charset="77"/>
            </a:endParaRPr>
          </a:p>
          <a:p>
            <a:br>
              <a:rPr lang="en-GB" sz="1600" dirty="0">
                <a:solidFill>
                  <a:srgbClr val="7030A0"/>
                </a:solidFill>
                <a:latin typeface="Libre Franklin" pitchFamily="2" charset="77"/>
              </a:rPr>
            </a:br>
            <a:endParaRPr lang="en-US" sz="1600" dirty="0">
              <a:solidFill>
                <a:srgbClr val="7030A0"/>
              </a:solidFill>
              <a:latin typeface="Libre Frankl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746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430;g10182d5d6c8_0_9" descr="DTC-logo535-130.png">
            <a:extLst>
              <a:ext uri="{FF2B5EF4-FFF2-40B4-BE49-F238E27FC236}">
                <a16:creationId xmlns:a16="http://schemas.microsoft.com/office/drawing/2014/main" id="{A35FED4D-7E89-EB4D-885E-3A51C252A8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1975" y="42128"/>
            <a:ext cx="1520025" cy="36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E23BB9F-EAD6-1049-A4EE-DE781FF6D9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04" t="3378" r="10871" b="840"/>
          <a:stretch/>
        </p:blipFill>
        <p:spPr>
          <a:xfrm>
            <a:off x="1663908" y="42128"/>
            <a:ext cx="7240249" cy="60545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2B9E37-2B72-7543-8FA7-A975CB4790F2}"/>
              </a:ext>
            </a:extLst>
          </p:cNvPr>
          <p:cNvSpPr txBox="1"/>
          <p:nvPr/>
        </p:nvSpPr>
        <p:spPr>
          <a:xfrm>
            <a:off x="4286166" y="1286683"/>
            <a:ext cx="32838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Check Fit / Margin / Contact (Try-in Paste)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84B71E-5D47-5146-B737-52074CB7467C}"/>
              </a:ext>
            </a:extLst>
          </p:cNvPr>
          <p:cNvSpPr txBox="1"/>
          <p:nvPr/>
        </p:nvSpPr>
        <p:spPr>
          <a:xfrm>
            <a:off x="5418944" y="2312131"/>
            <a:ext cx="28256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Rubber Dam (split dam good for this)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8DD15E-2DDC-944F-9AF3-DD67AFE2D904}"/>
              </a:ext>
            </a:extLst>
          </p:cNvPr>
          <p:cNvSpPr txBox="1"/>
          <p:nvPr/>
        </p:nvSpPr>
        <p:spPr>
          <a:xfrm>
            <a:off x="6531964" y="3180009"/>
            <a:ext cx="2076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Pumice or ultrasonic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6010C4-FDC0-2A40-957D-9C3185D6B450}"/>
              </a:ext>
            </a:extLst>
          </p:cNvPr>
          <p:cNvSpPr txBox="1"/>
          <p:nvPr/>
        </p:nvSpPr>
        <p:spPr>
          <a:xfrm>
            <a:off x="7674964" y="4239674"/>
            <a:ext cx="1866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60 Sec rinse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BD24D2-1E9D-5C45-9A7E-7E7E15EFA875}"/>
              </a:ext>
            </a:extLst>
          </p:cNvPr>
          <p:cNvSpPr txBox="1"/>
          <p:nvPr/>
        </p:nvSpPr>
        <p:spPr>
          <a:xfrm>
            <a:off x="8904157" y="5262980"/>
            <a:ext cx="24134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27 Micron Aluminium Oxide</a:t>
            </a:r>
          </a:p>
        </p:txBody>
      </p:sp>
      <p:sp>
        <p:nvSpPr>
          <p:cNvPr id="25" name="Google Shape;459;g10182d5d6c8_0_78">
            <a:extLst>
              <a:ext uri="{FF2B5EF4-FFF2-40B4-BE49-F238E27FC236}">
                <a16:creationId xmlns:a16="http://schemas.microsoft.com/office/drawing/2014/main" id="{2CE0DFCF-3AB2-CA4E-8C7E-EC3859076773}"/>
              </a:ext>
            </a:extLst>
          </p:cNvPr>
          <p:cNvSpPr/>
          <p:nvPr/>
        </p:nvSpPr>
        <p:spPr>
          <a:xfrm>
            <a:off x="7899817" y="300469"/>
            <a:ext cx="4043948" cy="1791325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</a:pPr>
            <a:r>
              <a:rPr lang="en-GB" sz="3200" b="1" dirty="0">
                <a:solidFill>
                  <a:schemeClr val="bg1"/>
                </a:solidFill>
                <a:latin typeface="Libre Franklin" pitchFamily="2" charset="77"/>
              </a:rPr>
              <a:t>CEMENTATION – TOOTH PREP </a:t>
            </a:r>
            <a:endParaRPr sz="3200" b="1" dirty="0">
              <a:solidFill>
                <a:schemeClr val="bg1"/>
              </a:solidFill>
              <a:latin typeface="Libre Frankl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0452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01;p122">
            <a:extLst>
              <a:ext uri="{FF2B5EF4-FFF2-40B4-BE49-F238E27FC236}">
                <a16:creationId xmlns:a16="http://schemas.microsoft.com/office/drawing/2014/main" id="{8EC2AAEA-6AC5-E349-9571-0B927E01FA68}"/>
              </a:ext>
            </a:extLst>
          </p:cNvPr>
          <p:cNvSpPr/>
          <p:nvPr/>
        </p:nvSpPr>
        <p:spPr>
          <a:xfrm>
            <a:off x="5506416" y="328590"/>
            <a:ext cx="5796167" cy="5560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521B93"/>
              </a:buClr>
              <a:buSzPts val="1800"/>
            </a:pPr>
            <a:endParaRPr sz="1800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sp>
        <p:nvSpPr>
          <p:cNvPr id="507" name="Google Shape;507;g10182d5d6c8_0_170"/>
          <p:cNvSpPr/>
          <p:nvPr/>
        </p:nvSpPr>
        <p:spPr>
          <a:xfrm>
            <a:off x="406400" y="328590"/>
            <a:ext cx="4287520" cy="5632311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-26892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</a:pPr>
            <a:endParaRPr sz="2400"/>
          </a:p>
        </p:txBody>
      </p:sp>
      <p:sp>
        <p:nvSpPr>
          <p:cNvPr id="509" name="Google Shape;509;g10182d5d6c8_0_170"/>
          <p:cNvSpPr txBox="1"/>
          <p:nvPr/>
        </p:nvSpPr>
        <p:spPr>
          <a:xfrm>
            <a:off x="406400" y="2375318"/>
            <a:ext cx="4287520" cy="175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Libre Franklin" pitchFamily="2" charset="77"/>
              </a:rPr>
              <a:t>CEMENTATION 2 – VANEER PREP </a:t>
            </a:r>
          </a:p>
          <a:p>
            <a:br>
              <a:rPr lang="en-GB" sz="2800" dirty="0">
                <a:latin typeface="Libre Franklin" pitchFamily="2" charset="77"/>
              </a:rPr>
            </a:br>
            <a:endParaRPr sz="1800" b="1" dirty="0">
              <a:solidFill>
                <a:schemeClr val="lt1"/>
              </a:solidFill>
              <a:latin typeface="Libre Franklin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374C4-188A-2343-8D2E-78B8D2BD735A}"/>
              </a:ext>
            </a:extLst>
          </p:cNvPr>
          <p:cNvSpPr txBox="1"/>
          <p:nvPr/>
        </p:nvSpPr>
        <p:spPr>
          <a:xfrm>
            <a:off x="5801193" y="614597"/>
            <a:ext cx="4901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Libre Franklin" pitchFamily="2" charset="77"/>
              </a:rPr>
              <a:t>GOLD NON-PRECIOUS:</a:t>
            </a: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Libre Franklin" pitchFamily="2" charset="77"/>
            </a:endParaRPr>
          </a:p>
          <a:p>
            <a:pPr>
              <a:buClr>
                <a:srgbClr val="7030A0"/>
              </a:buClr>
            </a:pPr>
            <a:r>
              <a:rPr lang="en-US" sz="1800" u="sng" dirty="0">
                <a:solidFill>
                  <a:srgbClr val="7030A0"/>
                </a:solidFill>
                <a:latin typeface="Libre Franklin" pitchFamily="2" charset="77"/>
              </a:rPr>
              <a:t>Sand </a:t>
            </a:r>
            <a:r>
              <a:rPr lang="en-US" sz="1800" u="sng" dirty="0" err="1">
                <a:solidFill>
                  <a:srgbClr val="7030A0"/>
                </a:solidFill>
                <a:latin typeface="Libre Franklin" pitchFamily="2" charset="77"/>
              </a:rPr>
              <a:t>blask</a:t>
            </a:r>
            <a:r>
              <a:rPr lang="en-US" sz="1800" u="sng" dirty="0">
                <a:solidFill>
                  <a:srgbClr val="7030A0"/>
                </a:solidFill>
                <a:latin typeface="Libre Franklin" pitchFamily="2" charset="77"/>
              </a:rPr>
              <a:t> </a:t>
            </a:r>
          </a:p>
          <a:p>
            <a:pPr>
              <a:buClr>
                <a:srgbClr val="7030A0"/>
              </a:buClr>
            </a:pPr>
            <a:endParaRPr lang="en-US" sz="1800" u="sng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27µ Aluminium Oxide</a:t>
            </a:r>
            <a:endParaRPr lang="en-US" sz="1800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0D471C-533F-C243-9F4D-D5993403D299}"/>
              </a:ext>
            </a:extLst>
          </p:cNvPr>
          <p:cNvSpPr txBox="1"/>
          <p:nvPr/>
        </p:nvSpPr>
        <p:spPr>
          <a:xfrm>
            <a:off x="5801193" y="2564912"/>
            <a:ext cx="358264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Libre Franklin" pitchFamily="2" charset="77"/>
              </a:rPr>
              <a:t>EMAX / FELDSPATHIC:</a:t>
            </a:r>
          </a:p>
          <a:p>
            <a:endParaRPr lang="en-US" dirty="0"/>
          </a:p>
          <a:p>
            <a:pPr fontAlgn="base"/>
            <a:r>
              <a:rPr lang="en-US" sz="1800" u="sng" dirty="0">
                <a:solidFill>
                  <a:srgbClr val="7030A0"/>
                </a:solidFill>
                <a:latin typeface="Libre Franklin" pitchFamily="2" charset="77"/>
              </a:rPr>
              <a:t>Etch</a:t>
            </a:r>
            <a:r>
              <a:rPr lang="en-US" sz="1800" dirty="0">
                <a:solidFill>
                  <a:srgbClr val="7030A0"/>
                </a:solidFill>
                <a:latin typeface="Libre Franklin" pitchFamily="2" charset="77"/>
              </a:rPr>
              <a:t> </a:t>
            </a:r>
          </a:p>
          <a:p>
            <a:pPr fontAlgn="base">
              <a:buClr>
                <a:srgbClr val="7030A0"/>
              </a:buClr>
            </a:pPr>
            <a:endParaRPr lang="en-US" sz="1800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9.6% hydrofluoric Acid,</a:t>
            </a:r>
          </a:p>
          <a:p>
            <a:pPr marL="28575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10-20 Secs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7030A0"/>
              </a:solidFill>
              <a:latin typeface="Libre Franklin" pitchFamily="2" charset="77"/>
            </a:endParaRPr>
          </a:p>
          <a:p>
            <a:pPr fontAlgn="base"/>
            <a:r>
              <a:rPr lang="en-US" sz="1800" u="sng" dirty="0">
                <a:solidFill>
                  <a:srgbClr val="7030A0"/>
                </a:solidFill>
                <a:latin typeface="Libre Franklin" pitchFamily="2" charset="77"/>
              </a:rPr>
              <a:t>Silane </a:t>
            </a:r>
          </a:p>
          <a:p>
            <a:pPr fontAlgn="base"/>
            <a:endParaRPr lang="en-US" sz="1800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Libre Franklin" pitchFamily="2" charset="77"/>
              </a:rPr>
              <a:t> </a:t>
            </a:r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2 layers</a:t>
            </a:r>
          </a:p>
          <a:p>
            <a:pPr marL="28575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Apply and Dry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" grpId="0"/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01;p122">
            <a:extLst>
              <a:ext uri="{FF2B5EF4-FFF2-40B4-BE49-F238E27FC236}">
                <a16:creationId xmlns:a16="http://schemas.microsoft.com/office/drawing/2014/main" id="{6E0BB5B2-759B-8344-82D9-39EA39481319}"/>
              </a:ext>
            </a:extLst>
          </p:cNvPr>
          <p:cNvSpPr/>
          <p:nvPr/>
        </p:nvSpPr>
        <p:spPr>
          <a:xfrm>
            <a:off x="5506416" y="328590"/>
            <a:ext cx="5796167" cy="5560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521B93"/>
              </a:buClr>
              <a:buSzPts val="1800"/>
            </a:pPr>
            <a:endParaRPr sz="1800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sp>
        <p:nvSpPr>
          <p:cNvPr id="4" name="Google Shape;579;g10182d5d6c8_0_232">
            <a:extLst>
              <a:ext uri="{FF2B5EF4-FFF2-40B4-BE49-F238E27FC236}">
                <a16:creationId xmlns:a16="http://schemas.microsoft.com/office/drawing/2014/main" id="{3A752430-7C3D-3047-9B38-85805A06E827}"/>
              </a:ext>
            </a:extLst>
          </p:cNvPr>
          <p:cNvSpPr/>
          <p:nvPr/>
        </p:nvSpPr>
        <p:spPr>
          <a:xfrm>
            <a:off x="360794" y="314793"/>
            <a:ext cx="4675900" cy="5651720"/>
          </a:xfrm>
          <a:prstGeom prst="roundRect">
            <a:avLst>
              <a:gd name="adj" fmla="val 10000"/>
            </a:avLst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lt1"/>
              </a:buClr>
              <a:buSzPts val="2100"/>
            </a:pPr>
            <a:r>
              <a:rPr lang="en-GB" sz="3200" b="1" dirty="0">
                <a:solidFill>
                  <a:schemeClr val="bg1"/>
                </a:solidFill>
                <a:latin typeface="Libre Franklin" pitchFamily="2" charset="77"/>
              </a:rPr>
              <a:t>CEMENTATION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526E2-97B2-2C44-A49E-1AB921E4587F}"/>
              </a:ext>
            </a:extLst>
          </p:cNvPr>
          <p:cNvSpPr txBox="1"/>
          <p:nvPr/>
        </p:nvSpPr>
        <p:spPr>
          <a:xfrm>
            <a:off x="5655258" y="458524"/>
            <a:ext cx="61759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Isolate Adjacent teeth (PTPE Tape )</a:t>
            </a: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Etch Tooth Surface</a:t>
            </a: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Apply Primer</a:t>
            </a: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Apply Resin Bond (DO NOT CURE!)</a:t>
            </a: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Place Resin Cement on </a:t>
            </a:r>
            <a:r>
              <a:rPr lang="en-GB" sz="2000" b="1" dirty="0" err="1">
                <a:solidFill>
                  <a:srgbClr val="7030A0"/>
                </a:solidFill>
                <a:latin typeface="Libre Franklin" pitchFamily="2" charset="77"/>
              </a:rPr>
              <a:t>vaneer</a:t>
            </a: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 </a:t>
            </a: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Place </a:t>
            </a:r>
            <a:r>
              <a:rPr lang="en-GB" sz="2000" b="1" dirty="0" err="1">
                <a:solidFill>
                  <a:srgbClr val="7030A0"/>
                </a:solidFill>
                <a:latin typeface="Libre Franklin" pitchFamily="2" charset="77"/>
              </a:rPr>
              <a:t>Vaneer</a:t>
            </a: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Cure 5-seconds then remove excess</a:t>
            </a: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Final Cure</a:t>
            </a: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Polish</a:t>
            </a:r>
            <a:b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</a:br>
            <a:endParaRPr lang="en-US" sz="2000" b="1" dirty="0">
              <a:solidFill>
                <a:srgbClr val="7030A0"/>
              </a:solidFill>
              <a:latin typeface="Libre Frankl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0678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4;g10182d5d6c8_0_116">
            <a:extLst>
              <a:ext uri="{FF2B5EF4-FFF2-40B4-BE49-F238E27FC236}">
                <a16:creationId xmlns:a16="http://schemas.microsoft.com/office/drawing/2014/main" id="{5D961E64-FBDB-8D42-AC7F-7ACF15BB0269}"/>
              </a:ext>
            </a:extLst>
          </p:cNvPr>
          <p:cNvSpPr/>
          <p:nvPr/>
        </p:nvSpPr>
        <p:spPr>
          <a:xfrm flipH="1">
            <a:off x="53339" y="1454046"/>
            <a:ext cx="6287499" cy="5403954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bg1"/>
                </a:solidFill>
                <a:latin typeface="Libre Franklin" pitchFamily="2" charset="77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8BC56-13F9-164C-8B37-079CB6F99AD1}"/>
              </a:ext>
            </a:extLst>
          </p:cNvPr>
          <p:cNvSpPr txBox="1"/>
          <p:nvPr/>
        </p:nvSpPr>
        <p:spPr>
          <a:xfrm>
            <a:off x="1593738" y="441808"/>
            <a:ext cx="4642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Libre Franklin" pitchFamily="2" charset="77"/>
              </a:rPr>
              <a:t>FINISHING 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7BBAE58F-46C1-1942-AB8C-318350C12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75" y="1454046"/>
            <a:ext cx="4760831" cy="478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E32551-7947-1B49-AFD5-DAB1EF6F583D}"/>
              </a:ext>
            </a:extLst>
          </p:cNvPr>
          <p:cNvSpPr txBox="1"/>
          <p:nvPr/>
        </p:nvSpPr>
        <p:spPr>
          <a:xfrm>
            <a:off x="1789374" y="1939639"/>
            <a:ext cx="6100996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1" i="1" u="sng" strike="noStrike" dirty="0">
                <a:solidFill>
                  <a:schemeClr val="bg1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Post-cementation: 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b="0" dirty="0">
              <a:solidFill>
                <a:schemeClr val="bg1"/>
              </a:solidFill>
              <a:effectLst/>
              <a:latin typeface="Libre Franklin" pitchFamily="2" charset="77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Check Occlusion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b="0" i="0" u="none" strike="noStrike" dirty="0">
              <a:solidFill>
                <a:schemeClr val="bg1"/>
              </a:solidFill>
              <a:effectLst/>
              <a:latin typeface="Libre Franklin" pitchFamily="2" charset="77"/>
              <a:cs typeface="Gill Sans" panose="020B0502020104020203" pitchFamily="34" charset="-79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Ensure all cement has gone.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b="0" i="0" u="none" strike="noStrike" dirty="0">
              <a:solidFill>
                <a:schemeClr val="bg1"/>
              </a:solidFill>
              <a:effectLst/>
              <a:latin typeface="Libre Franklin" pitchFamily="2" charset="77"/>
              <a:cs typeface="Gill Sans" panose="020B0502020104020203" pitchFamily="34" charset="-79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Reinforce OHI</a:t>
            </a:r>
          </a:p>
          <a:p>
            <a:br>
              <a:rPr lang="en-GB" b="0" dirty="0">
                <a:solidFill>
                  <a:schemeClr val="bg1"/>
                </a:solidFill>
                <a:effectLst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729D93-2B0F-924F-B37B-A0BBB7550EA9}"/>
              </a:ext>
            </a:extLst>
          </p:cNvPr>
          <p:cNvSpPr txBox="1"/>
          <p:nvPr/>
        </p:nvSpPr>
        <p:spPr>
          <a:xfrm>
            <a:off x="1789374" y="4064106"/>
            <a:ext cx="610099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GB" sz="1800" b="1" i="1" u="sng" strike="noStrike" dirty="0">
                <a:solidFill>
                  <a:schemeClr val="bg1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Post-op review: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GB" sz="1600" b="0" dirty="0">
              <a:solidFill>
                <a:schemeClr val="bg1"/>
              </a:solidFill>
              <a:effectLst/>
              <a:latin typeface="Libre Franklin" pitchFamily="2" charset="77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Photos</a:t>
            </a: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b="0" i="0" u="none" strike="noStrike" dirty="0">
              <a:solidFill>
                <a:schemeClr val="bg1"/>
              </a:solidFill>
              <a:effectLst/>
              <a:latin typeface="Libre Franklin" pitchFamily="2" charset="77"/>
              <a:cs typeface="Gill Sans" panose="020B0502020104020203" pitchFamily="34" charset="-79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Check gingivae for any excess cement</a:t>
            </a: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b="0" i="0" u="none" strike="noStrike" dirty="0">
              <a:solidFill>
                <a:schemeClr val="bg1"/>
              </a:solidFill>
              <a:effectLst/>
              <a:latin typeface="Libre Franklin" pitchFamily="2" charset="77"/>
              <a:cs typeface="Gill Sans" panose="020B0502020104020203" pitchFamily="34" charset="-79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Check and reinforce Oral hygiene</a:t>
            </a: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b="0" i="0" u="none" strike="noStrike" dirty="0">
              <a:solidFill>
                <a:schemeClr val="bg1"/>
              </a:solidFill>
              <a:effectLst/>
              <a:latin typeface="Libre Franklin" pitchFamily="2" charset="77"/>
              <a:cs typeface="Gill Sans" panose="020B0502020104020203" pitchFamily="34" charset="-79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Check occlusion again!</a:t>
            </a:r>
          </a:p>
        </p:txBody>
      </p:sp>
    </p:spTree>
    <p:extLst>
      <p:ext uri="{BB962C8B-B14F-4D97-AF65-F5344CB8AC3E}">
        <p14:creationId xmlns:p14="http://schemas.microsoft.com/office/powerpoint/2010/main" val="216189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2CFF"/>
        </a:solid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7"/>
          <p:cNvSpPr txBox="1"/>
          <p:nvPr/>
        </p:nvSpPr>
        <p:spPr>
          <a:xfrm>
            <a:off x="733280" y="2096474"/>
            <a:ext cx="11289433" cy="4893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sz="1800" b="1" i="1" dirty="0">
                <a:solidFill>
                  <a:schemeClr val="bg1"/>
                </a:solidFill>
                <a:latin typeface="Libre Franklin" pitchFamily="2" charset="77"/>
              </a:rPr>
              <a:t>Biomimetic Restorative Dentistry Vol 1</a:t>
            </a: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Magne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, Pascal / </a:t>
            </a:r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Belser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, </a:t>
            </a:r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Urs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 C</a:t>
            </a:r>
          </a:p>
          <a:p>
            <a:br>
              <a:rPr lang="en-GB" sz="1800" dirty="0">
                <a:solidFill>
                  <a:schemeClr val="bg1"/>
                </a:solidFill>
                <a:latin typeface="Libre Franklin" pitchFamily="2" charset="77"/>
              </a:rPr>
            </a:b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r>
              <a:rPr lang="en-GB" sz="1800" b="1" i="1" dirty="0">
                <a:solidFill>
                  <a:schemeClr val="bg1"/>
                </a:solidFill>
                <a:latin typeface="Libre Franklin" pitchFamily="2" charset="77"/>
              </a:rPr>
              <a:t>Bonded Porcelain Restorations in the Anterior Dentition</a:t>
            </a: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Magne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, Pascal / </a:t>
            </a:r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Belser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, </a:t>
            </a:r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Urs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 C</a:t>
            </a:r>
          </a:p>
          <a:p>
            <a:br>
              <a:rPr lang="en-GB" sz="1800" dirty="0">
                <a:solidFill>
                  <a:schemeClr val="bg1"/>
                </a:solidFill>
                <a:latin typeface="Libre Franklin" pitchFamily="2" charset="77"/>
              </a:rPr>
            </a:b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endParaRPr lang="en-GB" sz="1800" b="1" dirty="0">
              <a:solidFill>
                <a:schemeClr val="bg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Inside Dentistry, November 2012, Volume 8, Issue 11</a:t>
            </a:r>
          </a:p>
          <a:p>
            <a:r>
              <a:rPr lang="en-GB" sz="1800" b="1" i="1" dirty="0">
                <a:solidFill>
                  <a:schemeClr val="bg1"/>
                </a:solidFill>
                <a:latin typeface="Libre Franklin" pitchFamily="2" charset="77"/>
              </a:rPr>
              <a:t>An Overview of Permanent Cements</a:t>
            </a: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r>
              <a:rPr lang="en-GB" sz="1800" b="1" i="1" dirty="0">
                <a:solidFill>
                  <a:schemeClr val="bg1"/>
                </a:solidFill>
                <a:latin typeface="Libre Franklin" pitchFamily="2" charset="77"/>
              </a:rPr>
              <a:t>What a general practitioner needs to know to select the appropriate dental cement.</a:t>
            </a: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By </a:t>
            </a:r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Mojdeh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Dehghan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 et al</a:t>
            </a:r>
          </a:p>
          <a:p>
            <a:br>
              <a:rPr lang="en-GB" sz="1800" dirty="0">
                <a:solidFill>
                  <a:schemeClr val="bg1"/>
                </a:solidFill>
                <a:latin typeface="Libre Franklin" pitchFamily="2" charset="77"/>
              </a:rPr>
            </a:br>
            <a:br>
              <a:rPr lang="en-GB" sz="1800" dirty="0"/>
            </a:br>
            <a:endParaRPr sz="1800" b="1" dirty="0">
              <a:solidFill>
                <a:schemeClr val="bg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650" name="Google Shape;650;p17" descr="DTC-logo535-13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17"/>
          <p:cNvSpPr/>
          <p:nvPr/>
        </p:nvSpPr>
        <p:spPr>
          <a:xfrm>
            <a:off x="2391440" y="348392"/>
            <a:ext cx="7409100" cy="1120500"/>
          </a:xfrm>
          <a:prstGeom prst="roundRect">
            <a:avLst>
              <a:gd name="adj" fmla="val 16667"/>
            </a:avLst>
          </a:prstGeom>
          <a:solidFill>
            <a:srgbClr val="9CC2E5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FURTHER READING </a:t>
            </a:r>
            <a:endParaRPr sz="2600" b="1" dirty="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Libre Franklin Medium"/>
              <a:buNone/>
            </a:pPr>
            <a:r>
              <a:rPr lang="en-US" dirty="0"/>
              <a:t>GDC OUTCOMES </a:t>
            </a:r>
            <a:endParaRPr dirty="0"/>
          </a:p>
        </p:txBody>
      </p:sp>
      <p:sp>
        <p:nvSpPr>
          <p:cNvPr id="390" name="Google Shape;390;p2"/>
          <p:cNvSpPr txBox="1"/>
          <p:nvPr/>
        </p:nvSpPr>
        <p:spPr>
          <a:xfrm>
            <a:off x="1312296" y="1143750"/>
            <a:ext cx="10195200" cy="4404242"/>
          </a:xfrm>
          <a:prstGeom prst="rect">
            <a:avLst/>
          </a:prstGeom>
          <a:solidFill>
            <a:srgbClr val="7030A0">
              <a:alpha val="4902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pPr lvl="0">
              <a:lnSpc>
                <a:spcPct val="90000"/>
              </a:lnSpc>
            </a:pPr>
            <a:r>
              <a:rPr lang="en-GB" sz="1800" b="1" dirty="0">
                <a:solidFill>
                  <a:schemeClr val="bg1"/>
                </a:solidFill>
                <a:latin typeface="Libre Franklin" pitchFamily="2" charset="77"/>
              </a:rPr>
              <a:t>To be able to communicate reasoning for treatment choice and possible prognosis, while obtaining valid consent ​</a:t>
            </a:r>
            <a:endParaRPr sz="1800" b="1" dirty="0">
              <a:solidFill>
                <a:schemeClr val="bg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pPr marL="0" marR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dirty="0">
              <a:solidFill>
                <a:schemeClr val="bg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1800" b="1" dirty="0">
                <a:solidFill>
                  <a:schemeClr val="bg1"/>
                </a:solidFill>
                <a:latin typeface="Libre Franklin" pitchFamily="2" charset="77"/>
              </a:rPr>
              <a:t>To work effectively with lab technician, effective communication methods to optimise results​</a:t>
            </a:r>
            <a:r>
              <a:rPr lang="en-US" sz="1800" b="1" dirty="0">
                <a:solidFill>
                  <a:schemeClr val="bg1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GB" sz="1800" b="1" dirty="0">
              <a:solidFill>
                <a:schemeClr val="bg1"/>
              </a:solidFill>
              <a:latin typeface="Libre Franklin" pitchFamily="2" charset="77"/>
            </a:endParaRPr>
          </a:p>
          <a:p>
            <a:endParaRPr lang="en-GB" sz="1800" b="1" dirty="0">
              <a:solidFill>
                <a:schemeClr val="bg1"/>
              </a:solidFill>
              <a:latin typeface="Libre Franklin" pitchFamily="2" charset="77"/>
            </a:endParaRPr>
          </a:p>
          <a:p>
            <a:r>
              <a:rPr lang="en-GB" sz="1800" b="1" dirty="0">
                <a:solidFill>
                  <a:schemeClr val="bg1"/>
                </a:solidFill>
                <a:latin typeface="Libre Franklin" pitchFamily="2" charset="77"/>
              </a:rPr>
              <a:t>Understanding theory and practical elements behind the production of  </a:t>
            </a:r>
            <a:r>
              <a:rPr lang="en-GB" sz="1800" b="1" dirty="0" err="1">
                <a:solidFill>
                  <a:schemeClr val="bg1"/>
                </a:solidFill>
                <a:latin typeface="Libre Franklin" pitchFamily="2" charset="77"/>
              </a:rPr>
              <a:t>Vaneers</a:t>
            </a:r>
            <a:endParaRPr lang="en-GB" sz="1800" b="1" dirty="0">
              <a:solidFill>
                <a:schemeClr val="bg1"/>
              </a:solidFill>
              <a:latin typeface="Libre Franklin" pitchFamily="2" charset="77"/>
            </a:endParaRPr>
          </a:p>
          <a:p>
            <a:br>
              <a:rPr lang="en-GB" sz="2000" dirty="0"/>
            </a:br>
            <a:endParaRPr sz="1900" i="0" u="none" strike="noStrike" cap="none" dirty="0">
              <a:solidFill>
                <a:srgbClr val="7030A0"/>
              </a:solidFill>
              <a:latin typeface="Libre Franklin" pitchFamily="2" charset="77"/>
              <a:ea typeface="Libre Franklin Medium"/>
              <a:cs typeface="Libre Franklin Medium"/>
              <a:sym typeface="Libre Franklin Medium"/>
            </a:endParaRPr>
          </a:p>
          <a:p>
            <a:pPr marL="28575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1900"/>
              <a:buFont typeface="Libre Franklin"/>
              <a:buChar char="•"/>
            </a:pPr>
            <a:endParaRPr sz="1900" i="0" u="none" strike="noStrike" cap="none" dirty="0">
              <a:solidFill>
                <a:srgbClr val="3F3F3F"/>
              </a:solidFill>
              <a:latin typeface="Libre Franklin" pitchFamily="2" charset="77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91" name="Google Shape;391;p2"/>
          <p:cNvSpPr/>
          <p:nvPr/>
        </p:nvSpPr>
        <p:spPr>
          <a:xfrm>
            <a:off x="533399" y="1763125"/>
            <a:ext cx="535800" cy="496500"/>
          </a:xfrm>
          <a:prstGeom prst="ellipse">
            <a:avLst/>
          </a:prstGeom>
          <a:solidFill>
            <a:srgbClr val="7030A0"/>
          </a:solidFill>
          <a:ln w="38100" cap="flat" cmpd="sng">
            <a:solidFill>
              <a:srgbClr val="D3B6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"/>
          <p:cNvSpPr/>
          <p:nvPr/>
        </p:nvSpPr>
        <p:spPr>
          <a:xfrm>
            <a:off x="533399" y="4101876"/>
            <a:ext cx="535800" cy="496500"/>
          </a:xfrm>
          <a:prstGeom prst="ellipse">
            <a:avLst/>
          </a:prstGeom>
          <a:solidFill>
            <a:srgbClr val="7030A0"/>
          </a:solidFill>
          <a:ln w="38100" cap="flat" cmpd="sng">
            <a:solidFill>
              <a:srgbClr val="D3B6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91;p2">
            <a:extLst>
              <a:ext uri="{FF2B5EF4-FFF2-40B4-BE49-F238E27FC236}">
                <a16:creationId xmlns:a16="http://schemas.microsoft.com/office/drawing/2014/main" id="{06F83CB1-DACD-304F-A064-516FF8231A48}"/>
              </a:ext>
            </a:extLst>
          </p:cNvPr>
          <p:cNvSpPr/>
          <p:nvPr/>
        </p:nvSpPr>
        <p:spPr>
          <a:xfrm>
            <a:off x="533399" y="3097621"/>
            <a:ext cx="535800" cy="496500"/>
          </a:xfrm>
          <a:prstGeom prst="ellipse">
            <a:avLst/>
          </a:prstGeom>
          <a:solidFill>
            <a:srgbClr val="7030A0"/>
          </a:solidFill>
          <a:ln w="38100" cap="flat" cmpd="sng">
            <a:solidFill>
              <a:srgbClr val="D3B6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408;p122" descr="DTC-logo535-130.png">
            <a:extLst>
              <a:ext uri="{FF2B5EF4-FFF2-40B4-BE49-F238E27FC236}">
                <a16:creationId xmlns:a16="http://schemas.microsoft.com/office/drawing/2014/main" id="{6E5EBC39-94B0-8F47-977A-20ED9C06C3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0463" y="9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400;p122">
            <a:extLst>
              <a:ext uri="{FF2B5EF4-FFF2-40B4-BE49-F238E27FC236}">
                <a16:creationId xmlns:a16="http://schemas.microsoft.com/office/drawing/2014/main" id="{D3BDE0A7-138B-6249-AAEF-C43351B05A22}"/>
              </a:ext>
            </a:extLst>
          </p:cNvPr>
          <p:cNvSpPr/>
          <p:nvPr/>
        </p:nvSpPr>
        <p:spPr>
          <a:xfrm>
            <a:off x="0" y="-1"/>
            <a:ext cx="12192000" cy="1444997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endParaRPr lang="en-GB" sz="1800" dirty="0">
              <a:solidFill>
                <a:srgbClr val="441D63"/>
              </a:solidFill>
              <a:latin typeface="Libre Franklin" pitchFamily="2" charset="77"/>
            </a:endParaRPr>
          </a:p>
        </p:txBody>
      </p:sp>
      <p:sp>
        <p:nvSpPr>
          <p:cNvPr id="398" name="Google Shape;398;p122"/>
          <p:cNvSpPr txBox="1">
            <a:spLocks noGrp="1"/>
          </p:cNvSpPr>
          <p:nvPr>
            <p:ph type="title"/>
          </p:nvPr>
        </p:nvSpPr>
        <p:spPr>
          <a:xfrm>
            <a:off x="3970320" y="369361"/>
            <a:ext cx="4251359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Libre Franklin Medium"/>
              <a:buNone/>
            </a:pPr>
            <a:r>
              <a:rPr lang="en-US" sz="4000" b="1" dirty="0">
                <a:solidFill>
                  <a:srgbClr val="FFFFFF"/>
                </a:solidFill>
                <a:latin typeface="Libre Franklin" pitchFamily="2" charset="77"/>
              </a:rPr>
              <a:t>INTRODUCTION</a:t>
            </a:r>
            <a:endParaRPr sz="4000" b="1" dirty="0">
              <a:solidFill>
                <a:srgbClr val="FFFFFF"/>
              </a:solidFill>
              <a:latin typeface="Libre Franklin" pitchFamily="2" charset="77"/>
            </a:endParaRPr>
          </a:p>
        </p:txBody>
      </p:sp>
      <p:pic>
        <p:nvPicPr>
          <p:cNvPr id="408" name="Google Shape;408;p122" descr="DTC-logo535-13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0463" y="9"/>
            <a:ext cx="1520025" cy="3693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ABA70DE-B893-F844-8104-AA0E2BD6C416}"/>
              </a:ext>
            </a:extLst>
          </p:cNvPr>
          <p:cNvSpPr/>
          <p:nvPr/>
        </p:nvSpPr>
        <p:spPr>
          <a:xfrm>
            <a:off x="1199212" y="2679492"/>
            <a:ext cx="1663909" cy="1499016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  <a:latin typeface="Libre Franklin" pitchFamily="2" charset="77"/>
              </a:rPr>
              <a:t>PORCELAIN VANEER </a:t>
            </a:r>
            <a:endParaRPr lang="en-US" b="1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3515822-611E-D94C-A355-61AA7C9739BA}"/>
              </a:ext>
            </a:extLst>
          </p:cNvPr>
          <p:cNvSpPr/>
          <p:nvPr/>
        </p:nvSpPr>
        <p:spPr>
          <a:xfrm>
            <a:off x="1199211" y="5009397"/>
            <a:ext cx="1663909" cy="1499016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COMPOSITE VANEER 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BFC469-45CB-884E-9746-81F96962EE94}"/>
              </a:ext>
            </a:extLst>
          </p:cNvPr>
          <p:cNvSpPr txBox="1"/>
          <p:nvPr/>
        </p:nvSpPr>
        <p:spPr>
          <a:xfrm>
            <a:off x="659566" y="1499912"/>
            <a:ext cx="11272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i="0" u="none" strike="noStrike" dirty="0">
                <a:solidFill>
                  <a:srgbClr val="7030A0"/>
                </a:solidFill>
                <a:effectLst/>
                <a:latin typeface="Libre Franklin" pitchFamily="2" charset="77"/>
                <a:cs typeface="Gill Sans" panose="020B0502020104020203" pitchFamily="34" charset="-79"/>
              </a:rPr>
              <a:t>Dental Veneers are shells of usually porcelain and sometimes composite that are tooth coloured materials that cover the buccal surface of the teeth. </a:t>
            </a:r>
            <a:endParaRPr lang="en-US" sz="2000" b="1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154668-8647-9147-80B8-37B9040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12" y="2540211"/>
            <a:ext cx="3513120" cy="170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C7539A4-F760-B948-8AB1-6311D7E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12" y="4634327"/>
            <a:ext cx="3513120" cy="159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C63B556F-2C99-C344-BDC5-5E456559EEC2}"/>
              </a:ext>
            </a:extLst>
          </p:cNvPr>
          <p:cNvSpPr/>
          <p:nvPr/>
        </p:nvSpPr>
        <p:spPr>
          <a:xfrm>
            <a:off x="2863121" y="2333201"/>
            <a:ext cx="2818151" cy="2191597"/>
          </a:xfrm>
          <a:prstGeom prst="rightArrow">
            <a:avLst/>
          </a:prstGeom>
          <a:solidFill>
            <a:srgbClr val="D88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Libre Franklin" pitchFamily="2" charset="77"/>
              </a:rPr>
              <a:t>Lab-fabricated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Libre Franklin" pitchFamily="2" charset="77"/>
              </a:rPr>
              <a:t>CAD-CAM milled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C22B70B8-8ECC-BA44-9ACC-E47EE0F42DA2}"/>
              </a:ext>
            </a:extLst>
          </p:cNvPr>
          <p:cNvSpPr/>
          <p:nvPr/>
        </p:nvSpPr>
        <p:spPr>
          <a:xfrm>
            <a:off x="2863121" y="4666403"/>
            <a:ext cx="2818151" cy="2191597"/>
          </a:xfrm>
          <a:prstGeom prst="rightArrow">
            <a:avLst/>
          </a:prstGeom>
          <a:solidFill>
            <a:srgbClr val="D88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Libre Franklin" pitchFamily="2" charset="77"/>
              </a:rPr>
              <a:t>Lab-made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Libre Franklin" pitchFamily="2" charset="77"/>
              </a:rPr>
              <a:t>Direct built in mouth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/>
      <p:bldP spid="4" grpId="0" animBg="1"/>
      <p:bldP spid="21" grpId="0" animBg="1"/>
      <p:bldP spid="23" grpId="0"/>
      <p:bldP spid="7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"/>
          <p:cNvSpPr txBox="1">
            <a:spLocks noGrp="1"/>
          </p:cNvSpPr>
          <p:nvPr>
            <p:ph type="title"/>
          </p:nvPr>
        </p:nvSpPr>
        <p:spPr>
          <a:xfrm rot="-365">
            <a:off x="233925" y="486377"/>
            <a:ext cx="8749613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Libre Franklin Medium"/>
              <a:buNone/>
            </a:pPr>
            <a:r>
              <a:rPr lang="en-US" sz="4400" dirty="0"/>
              <a:t>INDICATIONS </a:t>
            </a:r>
            <a:endParaRPr sz="4400" dirty="0"/>
          </a:p>
        </p:txBody>
      </p:sp>
      <p:sp>
        <p:nvSpPr>
          <p:cNvPr id="414" name="Google Shape;414;p5"/>
          <p:cNvSpPr/>
          <p:nvPr/>
        </p:nvSpPr>
        <p:spPr>
          <a:xfrm>
            <a:off x="473727" y="1504134"/>
            <a:ext cx="6976384" cy="3849732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ibre Franklin" pitchFamily="2" charset="77"/>
              </a:rPr>
              <a:t>Closing Spaces (Diastema closures)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ibre Franklin" pitchFamily="2" charset="77"/>
              </a:rPr>
              <a:t>Minor tooth position improvements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ibre Franklin" pitchFamily="2" charset="77"/>
              </a:rPr>
              <a:t>Lengthening worn teeth and improving shape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ibre Franklin" pitchFamily="2" charset="77"/>
              </a:rPr>
              <a:t>Improving aesthetics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ibre Franklin" pitchFamily="2" charset="77"/>
              </a:rPr>
              <a:t>Stained teeth due to intrinsic and extrinsic staining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ibre Franklin" pitchFamily="2" charset="77"/>
              </a:rPr>
              <a:t>Enamel hypoplasia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ibre Franklin" pitchFamily="2" charset="77"/>
              </a:rPr>
              <a:t>Anatomically malformed teeth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C43B652-FC80-8647-8FFA-3A2FE872F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393" y="1232941"/>
            <a:ext cx="3841880" cy="399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408;p122" descr="DTC-logo535-130.png">
            <a:extLst>
              <a:ext uri="{FF2B5EF4-FFF2-40B4-BE49-F238E27FC236}">
                <a16:creationId xmlns:a16="http://schemas.microsoft.com/office/drawing/2014/main" id="{96E06340-6C1B-F945-9322-B8C31DB30D0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0463" y="9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22"/>
          <p:cNvSpPr/>
          <p:nvPr/>
        </p:nvSpPr>
        <p:spPr>
          <a:xfrm>
            <a:off x="188910" y="209331"/>
            <a:ext cx="4415400" cy="3124200"/>
          </a:xfrm>
          <a:prstGeom prst="rect">
            <a:avLst/>
          </a:prstGeom>
          <a:solidFill>
            <a:srgbClr val="53309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8" name="Google Shape;398;p122"/>
          <p:cNvSpPr txBox="1">
            <a:spLocks noGrp="1"/>
          </p:cNvSpPr>
          <p:nvPr>
            <p:ph type="title"/>
          </p:nvPr>
        </p:nvSpPr>
        <p:spPr>
          <a:xfrm>
            <a:off x="297726" y="1658223"/>
            <a:ext cx="4415399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Libre Franklin Medium"/>
              <a:buNone/>
            </a:pPr>
            <a:r>
              <a:rPr lang="en-US" sz="2800" b="1" dirty="0">
                <a:solidFill>
                  <a:srgbClr val="FFFFFF"/>
                </a:solidFill>
                <a:latin typeface="Libre Franklin" pitchFamily="2" charset="77"/>
              </a:rPr>
              <a:t>CONTRAINDICATIONS</a:t>
            </a:r>
            <a:endParaRPr sz="2800" b="1" dirty="0">
              <a:solidFill>
                <a:srgbClr val="FFFFFF"/>
              </a:solidFill>
              <a:latin typeface="Libre Franklin" pitchFamily="2" charset="77"/>
            </a:endParaRPr>
          </a:p>
        </p:txBody>
      </p:sp>
      <p:grpSp>
        <p:nvGrpSpPr>
          <p:cNvPr id="399" name="Google Shape;399;p122"/>
          <p:cNvGrpSpPr/>
          <p:nvPr/>
        </p:nvGrpSpPr>
        <p:grpSpPr>
          <a:xfrm>
            <a:off x="4821941" y="209331"/>
            <a:ext cx="7181144" cy="4014478"/>
            <a:chOff x="1674002" y="-338425"/>
            <a:chExt cx="5175600" cy="4014478"/>
          </a:xfrm>
        </p:grpSpPr>
        <p:sp>
          <p:nvSpPr>
            <p:cNvPr id="400" name="Google Shape;400;p122"/>
            <p:cNvSpPr/>
            <p:nvPr/>
          </p:nvSpPr>
          <p:spPr>
            <a:xfrm>
              <a:off x="1674002" y="481672"/>
              <a:ext cx="5175600" cy="724910"/>
            </a:xfrm>
            <a:prstGeom prst="rect">
              <a:avLst/>
            </a:prstGeom>
            <a:solidFill>
              <a:srgbClr val="D3B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7030A0"/>
                  </a:solidFill>
                  <a:latin typeface="Libre Franklin" pitchFamily="2" charset="77"/>
                </a:rPr>
                <a:t>Lack of enamel</a:t>
              </a:r>
            </a:p>
          </p:txBody>
        </p:sp>
        <p:sp>
          <p:nvSpPr>
            <p:cNvPr id="401" name="Google Shape;401;p122"/>
            <p:cNvSpPr/>
            <p:nvPr/>
          </p:nvSpPr>
          <p:spPr>
            <a:xfrm>
              <a:off x="1674002" y="2951142"/>
              <a:ext cx="5175600" cy="72491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>
                <a:buClr>
                  <a:srgbClr val="521B93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7030A0"/>
                  </a:solidFill>
                  <a:latin typeface="Libre Franklin" pitchFamily="2" charset="77"/>
                </a:rPr>
                <a:t>Periodontal disease </a:t>
              </a:r>
              <a:endParaRPr sz="1800" dirty="0">
                <a:solidFill>
                  <a:srgbClr val="7030A0"/>
                </a:solidFill>
                <a:latin typeface="Libre Franklin" pitchFamily="2" charset="77"/>
              </a:endParaRPr>
            </a:p>
          </p:txBody>
        </p:sp>
        <p:sp>
          <p:nvSpPr>
            <p:cNvPr id="402" name="Google Shape;402;p122"/>
            <p:cNvSpPr/>
            <p:nvPr/>
          </p:nvSpPr>
          <p:spPr>
            <a:xfrm>
              <a:off x="1674002" y="1305533"/>
              <a:ext cx="5175600" cy="72491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>
                <a:buClr>
                  <a:srgbClr val="521B93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7030A0"/>
                  </a:solidFill>
                  <a:latin typeface="Libre Franklin" pitchFamily="2" charset="77"/>
                </a:rPr>
                <a:t>Para-functional habits </a:t>
              </a:r>
              <a:endParaRPr sz="1800" dirty="0">
                <a:solidFill>
                  <a:srgbClr val="7030A0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03" name="Google Shape;403;p122"/>
            <p:cNvSpPr/>
            <p:nvPr/>
          </p:nvSpPr>
          <p:spPr>
            <a:xfrm>
              <a:off x="1674002" y="-338425"/>
              <a:ext cx="5175600" cy="72491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marR="0" lvl="0" indent="-2857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22"/>
          <p:cNvSpPr/>
          <p:nvPr/>
        </p:nvSpPr>
        <p:spPr>
          <a:xfrm>
            <a:off x="4821941" y="2677150"/>
            <a:ext cx="7181100" cy="724910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Non-ideal occlusion</a:t>
            </a:r>
          </a:p>
        </p:txBody>
      </p:sp>
      <p:sp>
        <p:nvSpPr>
          <p:cNvPr id="407" name="Google Shape;407;p122"/>
          <p:cNvSpPr txBox="1"/>
          <p:nvPr/>
        </p:nvSpPr>
        <p:spPr>
          <a:xfrm>
            <a:off x="4821941" y="412089"/>
            <a:ext cx="6603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>
              <a:buClr>
                <a:srgbClr val="521B93"/>
              </a:buClr>
              <a:buSzPts val="1800"/>
              <a:buFont typeface="Libre Franklin"/>
              <a:buChar char="•"/>
            </a:pPr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Crowded teeth</a:t>
            </a:r>
            <a:endParaRPr sz="1800" dirty="0">
              <a:solidFill>
                <a:srgbClr val="7030A0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08" name="Google Shape;408;p122" descr="DTC-logo535-13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0463" y="9"/>
            <a:ext cx="1520025" cy="36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8340C2B-FF33-254C-BB74-008DC09A4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75" y="3393590"/>
            <a:ext cx="3244269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404;p122">
            <a:extLst>
              <a:ext uri="{FF2B5EF4-FFF2-40B4-BE49-F238E27FC236}">
                <a16:creationId xmlns:a16="http://schemas.microsoft.com/office/drawing/2014/main" id="{0768E257-6E77-D44B-8292-B6DD3D31D43A}"/>
              </a:ext>
            </a:extLst>
          </p:cNvPr>
          <p:cNvSpPr/>
          <p:nvPr/>
        </p:nvSpPr>
        <p:spPr>
          <a:xfrm>
            <a:off x="4821941" y="4321601"/>
            <a:ext cx="7181100" cy="724910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Poor Oral hygiene</a:t>
            </a:r>
          </a:p>
        </p:txBody>
      </p:sp>
      <p:sp>
        <p:nvSpPr>
          <p:cNvPr id="14" name="Google Shape;401;p122">
            <a:extLst>
              <a:ext uri="{FF2B5EF4-FFF2-40B4-BE49-F238E27FC236}">
                <a16:creationId xmlns:a16="http://schemas.microsoft.com/office/drawing/2014/main" id="{BA1DDF4F-1D42-B94A-AA1A-265EB5182E38}"/>
              </a:ext>
            </a:extLst>
          </p:cNvPr>
          <p:cNvSpPr/>
          <p:nvPr/>
        </p:nvSpPr>
        <p:spPr>
          <a:xfrm>
            <a:off x="4821897" y="5144303"/>
            <a:ext cx="7181144" cy="72491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Clr>
                <a:srgbClr val="521B93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Patient with high expectations </a:t>
            </a:r>
            <a:endParaRPr sz="1800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sp>
        <p:nvSpPr>
          <p:cNvPr id="15" name="Google Shape;404;p122">
            <a:extLst>
              <a:ext uri="{FF2B5EF4-FFF2-40B4-BE49-F238E27FC236}">
                <a16:creationId xmlns:a16="http://schemas.microsoft.com/office/drawing/2014/main" id="{B3A6EB91-3721-9B48-85BD-CA0834441294}"/>
              </a:ext>
            </a:extLst>
          </p:cNvPr>
          <p:cNvSpPr/>
          <p:nvPr/>
        </p:nvSpPr>
        <p:spPr>
          <a:xfrm>
            <a:off x="4821941" y="5964400"/>
            <a:ext cx="7181100" cy="724910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Clr>
                <a:srgbClr val="521B93"/>
              </a:buClr>
              <a:buSzPts val="1800"/>
              <a:buFont typeface="Libre Franklin"/>
              <a:buChar char="•"/>
            </a:pPr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Large Diastema </a:t>
            </a:r>
            <a:endParaRPr sz="1800" dirty="0">
              <a:solidFill>
                <a:srgbClr val="7030A0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41743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0182d5d6c8_0_116"/>
          <p:cNvSpPr txBox="1">
            <a:spLocks noGrp="1"/>
          </p:cNvSpPr>
          <p:nvPr>
            <p:ph type="title"/>
          </p:nvPr>
        </p:nvSpPr>
        <p:spPr>
          <a:xfrm rot="-365">
            <a:off x="1860612" y="188034"/>
            <a:ext cx="8470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000"/>
            </a:pPr>
            <a:r>
              <a:rPr lang="en-US" sz="4000" dirty="0"/>
              <a:t>PORECLAIN VANEERS </a:t>
            </a:r>
            <a:endParaRPr sz="4000" dirty="0"/>
          </a:p>
        </p:txBody>
      </p:sp>
      <p:sp>
        <p:nvSpPr>
          <p:cNvPr id="482" name="Google Shape;482;g10182d5d6c8_0_116"/>
          <p:cNvSpPr/>
          <p:nvPr/>
        </p:nvSpPr>
        <p:spPr>
          <a:xfrm>
            <a:off x="6096000" y="2252262"/>
            <a:ext cx="5817038" cy="3731027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83" name="Google Shape;483;g10182d5d6c8_0_116"/>
          <p:cNvSpPr/>
          <p:nvPr/>
        </p:nvSpPr>
        <p:spPr>
          <a:xfrm>
            <a:off x="278962" y="2232218"/>
            <a:ext cx="5496225" cy="3731027"/>
          </a:xfrm>
          <a:prstGeom prst="rect">
            <a:avLst/>
          </a:prstGeom>
          <a:solidFill>
            <a:srgbClr val="7030A0">
              <a:alpha val="74900"/>
            </a:srgbClr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84" name="Google Shape;484;g10182d5d6c8_0_116"/>
          <p:cNvSpPr/>
          <p:nvPr/>
        </p:nvSpPr>
        <p:spPr>
          <a:xfrm flipH="1">
            <a:off x="1067825" y="1103701"/>
            <a:ext cx="4304400" cy="9594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</a:rPr>
              <a:t>ADVANTAGES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485" name="Google Shape;485;g10182d5d6c8_0_116"/>
          <p:cNvSpPr/>
          <p:nvPr/>
        </p:nvSpPr>
        <p:spPr>
          <a:xfrm flipH="1">
            <a:off x="7007500" y="1103701"/>
            <a:ext cx="4304400" cy="9594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</a:rPr>
              <a:t>DISADVANTAGES 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486" name="Google Shape;486;g10182d5d6c8_0_116"/>
          <p:cNvSpPr/>
          <p:nvPr/>
        </p:nvSpPr>
        <p:spPr>
          <a:xfrm flipH="1">
            <a:off x="816540" y="2398255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High Aesthetics</a:t>
            </a:r>
          </a:p>
          <a:p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3" name="Google Shape;486;g10182d5d6c8_0_116">
            <a:extLst>
              <a:ext uri="{FF2B5EF4-FFF2-40B4-BE49-F238E27FC236}">
                <a16:creationId xmlns:a16="http://schemas.microsoft.com/office/drawing/2014/main" id="{5E548B6A-828F-D743-A430-FEE497D918D8}"/>
              </a:ext>
            </a:extLst>
          </p:cNvPr>
          <p:cNvSpPr/>
          <p:nvPr/>
        </p:nvSpPr>
        <p:spPr>
          <a:xfrm flipH="1">
            <a:off x="3592588" y="3570072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 fontAlgn="base"/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Low maintenance</a:t>
            </a:r>
          </a:p>
          <a:p>
            <a:br>
              <a:rPr lang="en-GB" sz="1200" dirty="0"/>
            </a:br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4" name="Google Shape;486;g10182d5d6c8_0_116">
            <a:extLst>
              <a:ext uri="{FF2B5EF4-FFF2-40B4-BE49-F238E27FC236}">
                <a16:creationId xmlns:a16="http://schemas.microsoft.com/office/drawing/2014/main" id="{20FEFD4A-2F26-BA41-893C-F84F95722DA8}"/>
              </a:ext>
            </a:extLst>
          </p:cNvPr>
          <p:cNvSpPr/>
          <p:nvPr/>
        </p:nvSpPr>
        <p:spPr>
          <a:xfrm flipH="1">
            <a:off x="797359" y="3586689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Stain resistant</a:t>
            </a:r>
          </a:p>
          <a:p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5" name="Google Shape;486;g10182d5d6c8_0_116">
            <a:extLst>
              <a:ext uri="{FF2B5EF4-FFF2-40B4-BE49-F238E27FC236}">
                <a16:creationId xmlns:a16="http://schemas.microsoft.com/office/drawing/2014/main" id="{6301E995-99F1-C644-BB4C-15414035ADC2}"/>
              </a:ext>
            </a:extLst>
          </p:cNvPr>
          <p:cNvSpPr/>
          <p:nvPr/>
        </p:nvSpPr>
        <p:spPr>
          <a:xfrm flipH="1">
            <a:off x="797359" y="4766657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Strong and Durable</a:t>
            </a:r>
          </a:p>
          <a:p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6" name="Google Shape;486;g10182d5d6c8_0_116">
            <a:extLst>
              <a:ext uri="{FF2B5EF4-FFF2-40B4-BE49-F238E27FC236}">
                <a16:creationId xmlns:a16="http://schemas.microsoft.com/office/drawing/2014/main" id="{F02B1B4C-09DF-A649-A8A7-B1BB5FA722EF}"/>
              </a:ext>
            </a:extLst>
          </p:cNvPr>
          <p:cNvSpPr/>
          <p:nvPr/>
        </p:nvSpPr>
        <p:spPr>
          <a:xfrm flipH="1">
            <a:off x="6312765" y="2354194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More Expensive</a:t>
            </a:r>
          </a:p>
          <a:p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7" name="Google Shape;486;g10182d5d6c8_0_116">
            <a:extLst>
              <a:ext uri="{FF2B5EF4-FFF2-40B4-BE49-F238E27FC236}">
                <a16:creationId xmlns:a16="http://schemas.microsoft.com/office/drawing/2014/main" id="{70AA0C57-5F77-DF4D-AE3C-CAA9EFF3F186}"/>
              </a:ext>
            </a:extLst>
          </p:cNvPr>
          <p:cNvSpPr/>
          <p:nvPr/>
        </p:nvSpPr>
        <p:spPr>
          <a:xfrm flipH="1">
            <a:off x="10034412" y="3550026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likely to involve preparation of the tooth</a:t>
            </a:r>
          </a:p>
          <a:p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8" name="Google Shape;486;g10182d5d6c8_0_116">
            <a:extLst>
              <a:ext uri="{FF2B5EF4-FFF2-40B4-BE49-F238E27FC236}">
                <a16:creationId xmlns:a16="http://schemas.microsoft.com/office/drawing/2014/main" id="{004DFAD0-86E9-F84B-8DCE-88D64F127022}"/>
              </a:ext>
            </a:extLst>
          </p:cNvPr>
          <p:cNvSpPr/>
          <p:nvPr/>
        </p:nvSpPr>
        <p:spPr>
          <a:xfrm flipH="1">
            <a:off x="8155787" y="4766657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they can fall off</a:t>
            </a:r>
          </a:p>
          <a:p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9" name="Google Shape;486;g10182d5d6c8_0_116">
            <a:extLst>
              <a:ext uri="{FF2B5EF4-FFF2-40B4-BE49-F238E27FC236}">
                <a16:creationId xmlns:a16="http://schemas.microsoft.com/office/drawing/2014/main" id="{2FEAE2FC-8526-2B42-8A36-2B53340A3602}"/>
              </a:ext>
            </a:extLst>
          </p:cNvPr>
          <p:cNvSpPr/>
          <p:nvPr/>
        </p:nvSpPr>
        <p:spPr>
          <a:xfrm flipH="1">
            <a:off x="6347317" y="3586688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More Costly than composite </a:t>
            </a:r>
            <a:r>
              <a:rPr lang="en-GB" dirty="0" err="1">
                <a:solidFill>
                  <a:schemeClr val="bg1"/>
                </a:solidFill>
                <a:latin typeface="Libre Franklin" pitchFamily="2" charset="77"/>
              </a:rPr>
              <a:t>Vaneers</a:t>
            </a:r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30" name="Google Shape;486;g10182d5d6c8_0_116">
            <a:extLst>
              <a:ext uri="{FF2B5EF4-FFF2-40B4-BE49-F238E27FC236}">
                <a16:creationId xmlns:a16="http://schemas.microsoft.com/office/drawing/2014/main" id="{9DADEBD5-499C-0644-855D-8FBEC74AE77E}"/>
              </a:ext>
            </a:extLst>
          </p:cNvPr>
          <p:cNvSpPr/>
          <p:nvPr/>
        </p:nvSpPr>
        <p:spPr>
          <a:xfrm flipH="1">
            <a:off x="8134369" y="2354193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not suitable for para-functional habit patients</a:t>
            </a:r>
          </a:p>
          <a:p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6" name="Google Shape;486;g10182d5d6c8_0_116">
            <a:extLst>
              <a:ext uri="{FF2B5EF4-FFF2-40B4-BE49-F238E27FC236}">
                <a16:creationId xmlns:a16="http://schemas.microsoft.com/office/drawing/2014/main" id="{B1119D8C-A0B3-3440-9C47-38FB1FE6E9A1}"/>
              </a:ext>
            </a:extLst>
          </p:cNvPr>
          <p:cNvSpPr/>
          <p:nvPr/>
        </p:nvSpPr>
        <p:spPr>
          <a:xfrm flipH="1">
            <a:off x="3583420" y="2390104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 fontAlgn="base"/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Gingival Health</a:t>
            </a:r>
          </a:p>
          <a:p>
            <a:br>
              <a:rPr lang="en-GB" sz="1200" dirty="0"/>
            </a:br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7" name="Google Shape;486;g10182d5d6c8_0_116">
            <a:extLst>
              <a:ext uri="{FF2B5EF4-FFF2-40B4-BE49-F238E27FC236}">
                <a16:creationId xmlns:a16="http://schemas.microsoft.com/office/drawing/2014/main" id="{8CDC4123-30C4-074F-B70E-05DE04A5E24F}"/>
              </a:ext>
            </a:extLst>
          </p:cNvPr>
          <p:cNvSpPr/>
          <p:nvPr/>
        </p:nvSpPr>
        <p:spPr>
          <a:xfrm flipH="1">
            <a:off x="3598708" y="4755114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 fontAlgn="base"/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Can Prevent tooth discoloration</a:t>
            </a:r>
          </a:p>
          <a:p>
            <a:br>
              <a:rPr lang="en-GB" sz="1200" dirty="0"/>
            </a:br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8" name="Google Shape;486;g10182d5d6c8_0_116">
            <a:extLst>
              <a:ext uri="{FF2B5EF4-FFF2-40B4-BE49-F238E27FC236}">
                <a16:creationId xmlns:a16="http://schemas.microsoft.com/office/drawing/2014/main" id="{04EF073C-962C-CD44-901E-73328D45FF46}"/>
              </a:ext>
            </a:extLst>
          </p:cNvPr>
          <p:cNvSpPr/>
          <p:nvPr/>
        </p:nvSpPr>
        <p:spPr>
          <a:xfrm flipH="1">
            <a:off x="9963373" y="2341895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technique sensitive</a:t>
            </a:r>
          </a:p>
          <a:p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9" name="Google Shape;486;g10182d5d6c8_0_116">
            <a:extLst>
              <a:ext uri="{FF2B5EF4-FFF2-40B4-BE49-F238E27FC236}">
                <a16:creationId xmlns:a16="http://schemas.microsoft.com/office/drawing/2014/main" id="{7309602B-9AC8-E643-AD92-4333C3AEAAE4}"/>
              </a:ext>
            </a:extLst>
          </p:cNvPr>
          <p:cNvSpPr/>
          <p:nvPr/>
        </p:nvSpPr>
        <p:spPr>
          <a:xfrm flipH="1">
            <a:off x="8155787" y="3570072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not repairable if chip or break</a:t>
            </a:r>
          </a:p>
          <a:p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0" name="Google Shape;486;g10182d5d6c8_0_116">
            <a:extLst>
              <a:ext uri="{FF2B5EF4-FFF2-40B4-BE49-F238E27FC236}">
                <a16:creationId xmlns:a16="http://schemas.microsoft.com/office/drawing/2014/main" id="{2259F0E6-A98C-964D-8ABA-308119D27614}"/>
              </a:ext>
            </a:extLst>
          </p:cNvPr>
          <p:cNvSpPr/>
          <p:nvPr/>
        </p:nvSpPr>
        <p:spPr>
          <a:xfrm flipH="1">
            <a:off x="6313679" y="4784029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irreversible</a:t>
            </a:r>
          </a:p>
          <a:p>
            <a:br>
              <a:rPr lang="en-GB" dirty="0"/>
            </a:br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35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0182d5d6c8_0_116"/>
          <p:cNvSpPr txBox="1">
            <a:spLocks noGrp="1"/>
          </p:cNvSpPr>
          <p:nvPr>
            <p:ph type="title"/>
          </p:nvPr>
        </p:nvSpPr>
        <p:spPr>
          <a:xfrm rot="-365">
            <a:off x="1860612" y="188034"/>
            <a:ext cx="8470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000"/>
            </a:pPr>
            <a:r>
              <a:rPr lang="en-US" sz="4000" dirty="0"/>
              <a:t>COMPOSITE VANEERS </a:t>
            </a:r>
            <a:endParaRPr sz="4000" dirty="0"/>
          </a:p>
        </p:txBody>
      </p:sp>
      <p:sp>
        <p:nvSpPr>
          <p:cNvPr id="482" name="Google Shape;482;g10182d5d6c8_0_116"/>
          <p:cNvSpPr/>
          <p:nvPr/>
        </p:nvSpPr>
        <p:spPr>
          <a:xfrm>
            <a:off x="6096000" y="2252262"/>
            <a:ext cx="5817038" cy="3731027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83" name="Google Shape;483;g10182d5d6c8_0_116"/>
          <p:cNvSpPr/>
          <p:nvPr/>
        </p:nvSpPr>
        <p:spPr>
          <a:xfrm>
            <a:off x="278962" y="2232218"/>
            <a:ext cx="5496225" cy="3731027"/>
          </a:xfrm>
          <a:prstGeom prst="rect">
            <a:avLst/>
          </a:prstGeom>
          <a:solidFill>
            <a:srgbClr val="7030A0">
              <a:alpha val="74900"/>
            </a:srgbClr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84" name="Google Shape;484;g10182d5d6c8_0_116"/>
          <p:cNvSpPr/>
          <p:nvPr/>
        </p:nvSpPr>
        <p:spPr>
          <a:xfrm flipH="1">
            <a:off x="1067825" y="1103701"/>
            <a:ext cx="4304400" cy="9594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</a:rPr>
              <a:t>ADVANTAGES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485" name="Google Shape;485;g10182d5d6c8_0_116"/>
          <p:cNvSpPr/>
          <p:nvPr/>
        </p:nvSpPr>
        <p:spPr>
          <a:xfrm flipH="1">
            <a:off x="7007500" y="1103701"/>
            <a:ext cx="4304400" cy="9594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</a:rPr>
              <a:t>DISADVANTAGES 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486" name="Google Shape;486;g10182d5d6c8_0_116"/>
          <p:cNvSpPr/>
          <p:nvPr/>
        </p:nvSpPr>
        <p:spPr>
          <a:xfrm flipH="1">
            <a:off x="812564" y="2813030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Usually one visit</a:t>
            </a:r>
          </a:p>
          <a:p>
            <a:br>
              <a:rPr lang="en-GB" dirty="0"/>
            </a:br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4" name="Google Shape;486;g10182d5d6c8_0_116">
            <a:extLst>
              <a:ext uri="{FF2B5EF4-FFF2-40B4-BE49-F238E27FC236}">
                <a16:creationId xmlns:a16="http://schemas.microsoft.com/office/drawing/2014/main" id="{20FEFD4A-2F26-BA41-893C-F84F95722DA8}"/>
              </a:ext>
            </a:extLst>
          </p:cNvPr>
          <p:cNvSpPr/>
          <p:nvPr/>
        </p:nvSpPr>
        <p:spPr>
          <a:xfrm flipH="1">
            <a:off x="816540" y="4436873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Less Expensive that porcelain</a:t>
            </a:r>
          </a:p>
          <a:p>
            <a:br>
              <a:rPr lang="en-GB" dirty="0"/>
            </a:br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5" name="Google Shape;486;g10182d5d6c8_0_116">
            <a:extLst>
              <a:ext uri="{FF2B5EF4-FFF2-40B4-BE49-F238E27FC236}">
                <a16:creationId xmlns:a16="http://schemas.microsoft.com/office/drawing/2014/main" id="{6301E995-99F1-C644-BB4C-15414035ADC2}"/>
              </a:ext>
            </a:extLst>
          </p:cNvPr>
          <p:cNvSpPr/>
          <p:nvPr/>
        </p:nvSpPr>
        <p:spPr>
          <a:xfrm flipH="1">
            <a:off x="3325807" y="4436874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can be repaired</a:t>
            </a:r>
          </a:p>
          <a:p>
            <a:br>
              <a:rPr lang="en-GB" dirty="0"/>
            </a:br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6" name="Google Shape;486;g10182d5d6c8_0_116">
            <a:extLst>
              <a:ext uri="{FF2B5EF4-FFF2-40B4-BE49-F238E27FC236}">
                <a16:creationId xmlns:a16="http://schemas.microsoft.com/office/drawing/2014/main" id="{F02B1B4C-09DF-A649-A8A7-B1BB5FA722EF}"/>
              </a:ext>
            </a:extLst>
          </p:cNvPr>
          <p:cNvSpPr/>
          <p:nvPr/>
        </p:nvSpPr>
        <p:spPr>
          <a:xfrm flipH="1">
            <a:off x="6331533" y="2513385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Tend to discolour with time</a:t>
            </a:r>
          </a:p>
          <a:p>
            <a:br>
              <a:rPr lang="en-GB" dirty="0"/>
            </a:br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9" name="Google Shape;486;g10182d5d6c8_0_116">
            <a:extLst>
              <a:ext uri="{FF2B5EF4-FFF2-40B4-BE49-F238E27FC236}">
                <a16:creationId xmlns:a16="http://schemas.microsoft.com/office/drawing/2014/main" id="{2FEAE2FC-8526-2B42-8A36-2B53340A3602}"/>
              </a:ext>
            </a:extLst>
          </p:cNvPr>
          <p:cNvSpPr/>
          <p:nvPr/>
        </p:nvSpPr>
        <p:spPr>
          <a:xfrm flipH="1">
            <a:off x="6361342" y="4659801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Marginal staining</a:t>
            </a:r>
          </a:p>
          <a:p>
            <a:br>
              <a:rPr lang="en-GB" dirty="0"/>
            </a:br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30" name="Google Shape;486;g10182d5d6c8_0_116">
            <a:extLst>
              <a:ext uri="{FF2B5EF4-FFF2-40B4-BE49-F238E27FC236}">
                <a16:creationId xmlns:a16="http://schemas.microsoft.com/office/drawing/2014/main" id="{9DADEBD5-499C-0644-855D-8FBEC74AE77E}"/>
              </a:ext>
            </a:extLst>
          </p:cNvPr>
          <p:cNvSpPr/>
          <p:nvPr/>
        </p:nvSpPr>
        <p:spPr>
          <a:xfrm flipH="1">
            <a:off x="8148366" y="3622213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Less Durable</a:t>
            </a:r>
          </a:p>
          <a:p>
            <a:br>
              <a:rPr lang="en-GB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6" name="Google Shape;486;g10182d5d6c8_0_116">
            <a:extLst>
              <a:ext uri="{FF2B5EF4-FFF2-40B4-BE49-F238E27FC236}">
                <a16:creationId xmlns:a16="http://schemas.microsoft.com/office/drawing/2014/main" id="{B1119D8C-A0B3-3440-9C47-38FB1FE6E9A1}"/>
              </a:ext>
            </a:extLst>
          </p:cNvPr>
          <p:cNvSpPr/>
          <p:nvPr/>
        </p:nvSpPr>
        <p:spPr>
          <a:xfrm flipH="1">
            <a:off x="3319574" y="2813029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 fontAlgn="base"/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minimal preparation of tooth compared to porcelain</a:t>
            </a:r>
          </a:p>
          <a:p>
            <a:br>
              <a:rPr lang="en-GB" dirty="0"/>
            </a:br>
            <a:br>
              <a:rPr lang="en-GB" sz="1200" dirty="0"/>
            </a:br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9" name="Google Shape;486;g10182d5d6c8_0_116">
            <a:extLst>
              <a:ext uri="{FF2B5EF4-FFF2-40B4-BE49-F238E27FC236}">
                <a16:creationId xmlns:a16="http://schemas.microsoft.com/office/drawing/2014/main" id="{7309602B-9AC8-E643-AD92-4333C3AEAAE4}"/>
              </a:ext>
            </a:extLst>
          </p:cNvPr>
          <p:cNvSpPr/>
          <p:nvPr/>
        </p:nvSpPr>
        <p:spPr>
          <a:xfrm flipH="1">
            <a:off x="9874669" y="2513386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Aesthetics not as good as porcelain</a:t>
            </a:r>
          </a:p>
          <a:p>
            <a:br>
              <a:rPr lang="en-GB" dirty="0"/>
            </a:br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0" name="Google Shape;486;g10182d5d6c8_0_116">
            <a:extLst>
              <a:ext uri="{FF2B5EF4-FFF2-40B4-BE49-F238E27FC236}">
                <a16:creationId xmlns:a16="http://schemas.microsoft.com/office/drawing/2014/main" id="{2259F0E6-A98C-964D-8ABA-308119D27614}"/>
              </a:ext>
            </a:extLst>
          </p:cNvPr>
          <p:cNvSpPr/>
          <p:nvPr/>
        </p:nvSpPr>
        <p:spPr>
          <a:xfrm flipH="1">
            <a:off x="10023703" y="4660713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often require repair</a:t>
            </a:r>
          </a:p>
          <a:p>
            <a:br>
              <a:rPr lang="en-GB" dirty="0"/>
            </a:br>
            <a:br>
              <a:rPr lang="en-GB" dirty="0"/>
            </a:br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8533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16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0182d5d6c8_0_78"/>
          <p:cNvSpPr/>
          <p:nvPr/>
        </p:nvSpPr>
        <p:spPr>
          <a:xfrm>
            <a:off x="226400" y="213360"/>
            <a:ext cx="4635160" cy="3759033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</a:pPr>
            <a:r>
              <a:rPr lang="en-GB" sz="3600" b="1" dirty="0">
                <a:solidFill>
                  <a:schemeClr val="bg1"/>
                </a:solidFill>
                <a:latin typeface="Libre Franklin" pitchFamily="2" charset="77"/>
              </a:rPr>
              <a:t>PLANNING</a:t>
            </a:r>
            <a:endParaRPr sz="3600" b="1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7" name="Google Shape;511;g10182d5d6c8_0_170">
            <a:extLst>
              <a:ext uri="{FF2B5EF4-FFF2-40B4-BE49-F238E27FC236}">
                <a16:creationId xmlns:a16="http://schemas.microsoft.com/office/drawing/2014/main" id="{BD482BD3-A219-2E4D-83D0-0E33278741AA}"/>
              </a:ext>
            </a:extLst>
          </p:cNvPr>
          <p:cNvSpPr/>
          <p:nvPr/>
        </p:nvSpPr>
        <p:spPr>
          <a:xfrm>
            <a:off x="5163562" y="213360"/>
            <a:ext cx="6159755" cy="36391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2000" b="1" i="1" dirty="0">
                <a:solidFill>
                  <a:srgbClr val="7030A0"/>
                </a:solidFill>
                <a:latin typeface="Libre Franklin" pitchFamily="2" charset="77"/>
              </a:rPr>
              <a:t>PATIENT EXPECTATIONS:</a:t>
            </a:r>
          </a:p>
          <a:p>
            <a:r>
              <a:rPr lang="en-GB" sz="1600" dirty="0">
                <a:solidFill>
                  <a:srgbClr val="7030A0"/>
                </a:solidFill>
                <a:latin typeface="Libre Franklin" pitchFamily="2" charset="77"/>
              </a:rPr>
              <a:t>This is really important. </a:t>
            </a:r>
            <a:endParaRPr lang="en-GB" sz="2000" dirty="0">
              <a:solidFill>
                <a:srgbClr val="7030A0"/>
              </a:solidFill>
              <a:latin typeface="Libre Franklin" pitchFamily="2" charset="77"/>
            </a:endParaRPr>
          </a:p>
          <a:p>
            <a:br>
              <a:rPr lang="en-GB" sz="2000" dirty="0">
                <a:solidFill>
                  <a:srgbClr val="7030A0"/>
                </a:solidFill>
                <a:latin typeface="Libre Franklin" pitchFamily="2" charset="77"/>
              </a:rPr>
            </a:br>
            <a:r>
              <a:rPr lang="en-GB" sz="1600" dirty="0">
                <a:solidFill>
                  <a:srgbClr val="7030A0"/>
                </a:solidFill>
                <a:latin typeface="Libre Franklin" pitchFamily="2" charset="77"/>
              </a:rPr>
              <a:t>We must figure out what exactly the patient desired outcome is. </a:t>
            </a:r>
            <a:r>
              <a:rPr lang="en-GB" sz="1600" dirty="0" err="1">
                <a:solidFill>
                  <a:srgbClr val="7030A0"/>
                </a:solidFill>
                <a:latin typeface="Libre Franklin" pitchFamily="2" charset="77"/>
              </a:rPr>
              <a:t>Vaneers</a:t>
            </a:r>
            <a:r>
              <a:rPr lang="en-GB" sz="1600" dirty="0">
                <a:solidFill>
                  <a:srgbClr val="7030A0"/>
                </a:solidFill>
                <a:latin typeface="Libre Franklin" pitchFamily="2" charset="77"/>
              </a:rPr>
              <a:t> are irreversible and so once you commit there is no going back. This means we have to understand very clearly with documentation what the patient desired are. </a:t>
            </a:r>
            <a:endParaRPr lang="en-GB" sz="2000" dirty="0">
              <a:solidFill>
                <a:srgbClr val="7030A0"/>
              </a:solidFill>
              <a:latin typeface="Libre Franklin" pitchFamily="2" charset="77"/>
            </a:endParaRPr>
          </a:p>
          <a:p>
            <a:br>
              <a:rPr lang="en-GB" sz="2000" dirty="0">
                <a:solidFill>
                  <a:srgbClr val="7030A0"/>
                </a:solidFill>
                <a:latin typeface="Libre Franklin" pitchFamily="2" charset="77"/>
              </a:rPr>
            </a:br>
            <a:r>
              <a:rPr lang="en-GB" sz="1600" dirty="0">
                <a:solidFill>
                  <a:srgbClr val="7030A0"/>
                </a:solidFill>
                <a:latin typeface="Libre Franklin" pitchFamily="2" charset="77"/>
              </a:rPr>
              <a:t>Then we will establish if we can achieve that using our skills otherwise DO NOT DO IT!</a:t>
            </a:r>
            <a:endParaRPr lang="en-GB" sz="2000" dirty="0">
              <a:solidFill>
                <a:srgbClr val="7030A0"/>
              </a:solidFill>
              <a:latin typeface="Libre Franklin" pitchFamily="2" charset="77"/>
            </a:endParaRPr>
          </a:p>
          <a:p>
            <a:br>
              <a:rPr lang="en-GB" sz="2000" dirty="0">
                <a:solidFill>
                  <a:srgbClr val="7030A0"/>
                </a:solidFill>
                <a:latin typeface="Libre Franklin" pitchFamily="2" charset="77"/>
              </a:rPr>
            </a:br>
            <a:r>
              <a:rPr lang="en-GB" sz="1600" dirty="0">
                <a:solidFill>
                  <a:srgbClr val="7030A0"/>
                </a:solidFill>
                <a:latin typeface="Libre Franklin" pitchFamily="2" charset="77"/>
              </a:rPr>
              <a:t>Always :       </a:t>
            </a:r>
            <a:r>
              <a:rPr lang="en-GB" sz="1600" b="1" i="1" dirty="0">
                <a:solidFill>
                  <a:srgbClr val="7030A0"/>
                </a:solidFill>
                <a:latin typeface="Libre Franklin" pitchFamily="2" charset="77"/>
              </a:rPr>
              <a:t>“Under promise and over deliver” </a:t>
            </a:r>
            <a:endParaRPr lang="en-GB" sz="2000" b="1" i="1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sp>
        <p:nvSpPr>
          <p:cNvPr id="9" name="Google Shape;511;g10182d5d6c8_0_170">
            <a:extLst>
              <a:ext uri="{FF2B5EF4-FFF2-40B4-BE49-F238E27FC236}">
                <a16:creationId xmlns:a16="http://schemas.microsoft.com/office/drawing/2014/main" id="{D0E50B14-967F-5E44-845E-1CC84B692E5F}"/>
              </a:ext>
            </a:extLst>
          </p:cNvPr>
          <p:cNvSpPr/>
          <p:nvPr/>
        </p:nvSpPr>
        <p:spPr>
          <a:xfrm>
            <a:off x="5163562" y="4125766"/>
            <a:ext cx="6159755" cy="1791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2000" b="1" i="1" dirty="0">
                <a:solidFill>
                  <a:srgbClr val="7030A0"/>
                </a:solidFill>
                <a:latin typeface="Libre Franklin" pitchFamily="2" charset="77"/>
              </a:rPr>
              <a:t>ORAL HEALTH: </a:t>
            </a:r>
          </a:p>
          <a:p>
            <a:endParaRPr lang="en-GB" sz="2000" b="1" i="1" dirty="0">
              <a:solidFill>
                <a:srgbClr val="7030A0"/>
              </a:solidFill>
              <a:latin typeface="Libre Franklin" pitchFamily="2" charset="77"/>
            </a:endParaRPr>
          </a:p>
          <a:p>
            <a:r>
              <a:rPr lang="en-GB" sz="1600" dirty="0">
                <a:solidFill>
                  <a:srgbClr val="7030A0"/>
                </a:solidFill>
                <a:latin typeface="Libre Franklin" pitchFamily="2" charset="77"/>
              </a:rPr>
              <a:t>It is imperative that oral health is peak before starting. This means good Oral hygiene, Caries free, </a:t>
            </a:r>
            <a:r>
              <a:rPr lang="en-GB" sz="1600" dirty="0" err="1">
                <a:solidFill>
                  <a:srgbClr val="7030A0"/>
                </a:solidFill>
                <a:latin typeface="Libre Franklin" pitchFamily="2" charset="77"/>
              </a:rPr>
              <a:t>Perio</a:t>
            </a:r>
            <a:r>
              <a:rPr lang="en-GB" sz="1600" dirty="0">
                <a:solidFill>
                  <a:srgbClr val="7030A0"/>
                </a:solidFill>
                <a:latin typeface="Libre Franklin" pitchFamily="2" charset="77"/>
              </a:rPr>
              <a:t> free and orthodontically stable</a:t>
            </a:r>
            <a:endParaRPr lang="en-GB" sz="2000" b="1" i="1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sp>
        <p:nvSpPr>
          <p:cNvPr id="10" name="Google Shape;511;g10182d5d6c8_0_170">
            <a:extLst>
              <a:ext uri="{FF2B5EF4-FFF2-40B4-BE49-F238E27FC236}">
                <a16:creationId xmlns:a16="http://schemas.microsoft.com/office/drawing/2014/main" id="{174ED0DC-5FC6-EC4C-809B-07ABB976C404}"/>
              </a:ext>
            </a:extLst>
          </p:cNvPr>
          <p:cNvSpPr/>
          <p:nvPr/>
        </p:nvSpPr>
        <p:spPr>
          <a:xfrm>
            <a:off x="591236" y="4324661"/>
            <a:ext cx="3905487" cy="139353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2000" b="1" i="1" dirty="0">
                <a:solidFill>
                  <a:srgbClr val="7030A0"/>
                </a:solidFill>
                <a:latin typeface="Libre Franklin" pitchFamily="2" charset="77"/>
              </a:rPr>
              <a:t>ALTERNATIVES:</a:t>
            </a:r>
          </a:p>
          <a:p>
            <a:endParaRPr lang="en-GB" sz="2000" b="1" i="1" dirty="0">
              <a:solidFill>
                <a:srgbClr val="7030A0"/>
              </a:solidFill>
              <a:latin typeface="Libre Franklin" pitchFamily="2" charset="77"/>
            </a:endParaRPr>
          </a:p>
          <a:p>
            <a:r>
              <a:rPr lang="en-GB" sz="1600" dirty="0">
                <a:solidFill>
                  <a:srgbClr val="7030A0"/>
                </a:solidFill>
                <a:latin typeface="Libre Franklin" pitchFamily="2" charset="77"/>
              </a:rPr>
              <a:t>Are there any alternatives less invasive options?     Whitening?  Orthodontics?</a:t>
            </a:r>
            <a:endParaRPr lang="en-GB" sz="2000" b="1" i="1" dirty="0">
              <a:solidFill>
                <a:srgbClr val="7030A0"/>
              </a:solidFill>
              <a:latin typeface="Libre Franklin" pitchFamily="2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0182d5d6c8_0_78"/>
          <p:cNvSpPr/>
          <p:nvPr/>
        </p:nvSpPr>
        <p:spPr>
          <a:xfrm>
            <a:off x="136459" y="191124"/>
            <a:ext cx="4635160" cy="1791325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</a:pPr>
            <a:r>
              <a:rPr lang="en-GB" sz="3600" b="1" dirty="0">
                <a:solidFill>
                  <a:schemeClr val="bg1"/>
                </a:solidFill>
                <a:latin typeface="Libre Franklin" pitchFamily="2" charset="77"/>
              </a:rPr>
              <a:t>PLANNING 2 </a:t>
            </a:r>
            <a:endParaRPr sz="3600" b="1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7" name="Google Shape;511;g10182d5d6c8_0_170">
            <a:extLst>
              <a:ext uri="{FF2B5EF4-FFF2-40B4-BE49-F238E27FC236}">
                <a16:creationId xmlns:a16="http://schemas.microsoft.com/office/drawing/2014/main" id="{BD482BD3-A219-2E4D-83D0-0E33278741AA}"/>
              </a:ext>
            </a:extLst>
          </p:cNvPr>
          <p:cNvSpPr/>
          <p:nvPr/>
        </p:nvSpPr>
        <p:spPr>
          <a:xfrm>
            <a:off x="5358434" y="213360"/>
            <a:ext cx="6159755" cy="38939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2000" b="1" i="1" dirty="0">
                <a:solidFill>
                  <a:srgbClr val="7030A0"/>
                </a:solidFill>
                <a:latin typeface="Libre Franklin" pitchFamily="2" charset="77"/>
              </a:rPr>
              <a:t>SMILE DESIGN</a:t>
            </a:r>
          </a:p>
          <a:p>
            <a:endParaRPr lang="en-GB" sz="2000" b="1" i="1" dirty="0">
              <a:solidFill>
                <a:srgbClr val="7030A0"/>
              </a:solidFill>
              <a:latin typeface="Libre Franklin" pitchFamily="2" charset="77"/>
            </a:endParaRPr>
          </a:p>
          <a:p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Use Principles of Smile design to aid design of new </a:t>
            </a:r>
            <a:r>
              <a:rPr lang="en-GB" sz="1800" dirty="0" err="1">
                <a:solidFill>
                  <a:srgbClr val="7030A0"/>
                </a:solidFill>
                <a:latin typeface="Libre Franklin" pitchFamily="2" charset="77"/>
              </a:rPr>
              <a:t>vaneers</a:t>
            </a:r>
            <a:endParaRPr lang="en-GB" sz="1800" dirty="0">
              <a:solidFill>
                <a:srgbClr val="7030A0"/>
              </a:solidFill>
              <a:latin typeface="Libre Franklin" pitchFamily="2" charset="77"/>
            </a:endParaRPr>
          </a:p>
          <a:p>
            <a:b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</a:br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Things to consider: </a:t>
            </a:r>
          </a:p>
          <a:p>
            <a:endParaRPr lang="en-GB" sz="1800" dirty="0">
              <a:solidFill>
                <a:srgbClr val="7030A0"/>
              </a:solidFill>
              <a:latin typeface="Libre Franklin" pitchFamily="2" charset="77"/>
            </a:endParaRPr>
          </a:p>
          <a:p>
            <a:endParaRPr lang="en-GB" sz="1800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rgbClr val="7030A0"/>
              </a:buClr>
              <a:buFont typeface="+mj-lt"/>
              <a:buAutoNum type="arabicPeriod"/>
            </a:pPr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Face</a:t>
            </a:r>
          </a:p>
          <a:p>
            <a:pPr marL="342900" indent="-342900" fontAlgn="base">
              <a:buClr>
                <a:srgbClr val="7030A0"/>
              </a:buClr>
              <a:buFont typeface="+mj-lt"/>
              <a:buAutoNum type="arabicPeriod"/>
            </a:pPr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Lips</a:t>
            </a:r>
          </a:p>
          <a:p>
            <a:pPr marL="342900" indent="-342900" fontAlgn="base">
              <a:buClr>
                <a:srgbClr val="7030A0"/>
              </a:buClr>
              <a:buFont typeface="+mj-lt"/>
              <a:buAutoNum type="arabicPeriod"/>
            </a:pPr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Teeth (shape)</a:t>
            </a:r>
          </a:p>
          <a:p>
            <a:pPr marL="342900" indent="-342900" fontAlgn="base">
              <a:buClr>
                <a:srgbClr val="7030A0"/>
              </a:buClr>
              <a:buFont typeface="+mj-lt"/>
              <a:buAutoNum type="arabicPeriod"/>
            </a:pPr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Gingiva (aesthetics, disease, biotype, width</a:t>
            </a:r>
          </a:p>
          <a:p>
            <a:pPr marL="342900" indent="-342900" fontAlgn="base">
              <a:buClr>
                <a:srgbClr val="7030A0"/>
              </a:buClr>
              <a:buFont typeface="+mj-lt"/>
              <a:buAutoNum type="arabicPeriod"/>
            </a:pPr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Shade</a:t>
            </a:r>
          </a:p>
        </p:txBody>
      </p:sp>
      <p:sp>
        <p:nvSpPr>
          <p:cNvPr id="9" name="Google Shape;511;g10182d5d6c8_0_170">
            <a:extLst>
              <a:ext uri="{FF2B5EF4-FFF2-40B4-BE49-F238E27FC236}">
                <a16:creationId xmlns:a16="http://schemas.microsoft.com/office/drawing/2014/main" id="{D0E50B14-967F-5E44-845E-1CC84B692E5F}"/>
              </a:ext>
            </a:extLst>
          </p:cNvPr>
          <p:cNvSpPr/>
          <p:nvPr/>
        </p:nvSpPr>
        <p:spPr>
          <a:xfrm>
            <a:off x="6096000" y="4182808"/>
            <a:ext cx="4052341" cy="179826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GB" sz="2000" b="1" i="1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sp>
        <p:nvSpPr>
          <p:cNvPr id="10" name="Google Shape;511;g10182d5d6c8_0_170">
            <a:extLst>
              <a:ext uri="{FF2B5EF4-FFF2-40B4-BE49-F238E27FC236}">
                <a16:creationId xmlns:a16="http://schemas.microsoft.com/office/drawing/2014/main" id="{174ED0DC-5FC6-EC4C-809B-07ABB976C404}"/>
              </a:ext>
            </a:extLst>
          </p:cNvPr>
          <p:cNvSpPr/>
          <p:nvPr/>
        </p:nvSpPr>
        <p:spPr>
          <a:xfrm>
            <a:off x="456325" y="2013624"/>
            <a:ext cx="3501078" cy="41018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GB" sz="2000" b="1" i="1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8F4CD25-6E06-9C43-827F-720EAD4A6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11" y="2235836"/>
            <a:ext cx="3103710" cy="374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DC733B4-2B70-3342-A543-955F3F6E6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00" y="4254268"/>
            <a:ext cx="3743243" cy="165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7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877</Words>
  <Application>Microsoft Macintosh PowerPoint</Application>
  <PresentationFormat>Widescreen</PresentationFormat>
  <Paragraphs>291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Libre Franklin</vt:lpstr>
      <vt:lpstr>Libre Franklin Medium</vt:lpstr>
      <vt:lpstr>Libre Franklin Black</vt:lpstr>
      <vt:lpstr>Calibri</vt:lpstr>
      <vt:lpstr>Arial Black</vt:lpstr>
      <vt:lpstr>Office Theme</vt:lpstr>
      <vt:lpstr>1_Office Theme</vt:lpstr>
      <vt:lpstr>Vaneers  Contents:  GDC outcomes Aims and Objectives Introductions Theory Practical Element Further Reading</vt:lpstr>
      <vt:lpstr>GDC OUTCOMES </vt:lpstr>
      <vt:lpstr>INTRODUCTION</vt:lpstr>
      <vt:lpstr>INDICATIONS </vt:lpstr>
      <vt:lpstr>CONTRAINDICATIONS</vt:lpstr>
      <vt:lpstr>PORECLAIN VANEERS </vt:lpstr>
      <vt:lpstr>COMPOSITE VANEERS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MATERIALS AND PREP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Amalgam BUPA/DTC LEARNING TOOL</dc:title>
  <dc:creator>Aisha akhtar</dc:creator>
  <cp:lastModifiedBy>Azeem, Humaira A.</cp:lastModifiedBy>
  <cp:revision>13</cp:revision>
  <dcterms:created xsi:type="dcterms:W3CDTF">2021-08-08T16:48:57Z</dcterms:created>
  <dcterms:modified xsi:type="dcterms:W3CDTF">2021-11-22T22:24:32Z</dcterms:modified>
</cp:coreProperties>
</file>